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7" r:id="rId9"/>
    <p:sldId id="263" r:id="rId10"/>
    <p:sldId id="264" r:id="rId11"/>
    <p:sldId id="265" r:id="rId12"/>
    <p:sldId id="266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1ACF2-0590-486E-AE24-6CDE9025EFAE}" type="datetimeFigureOut">
              <a:rPr lang="ru-RU" smtClean="0"/>
              <a:pPr/>
              <a:t>27.08.2011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12E38-2109-42F4-903B-A3A1B1C3A8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1ACF2-0590-486E-AE24-6CDE9025EFAE}" type="datetimeFigureOut">
              <a:rPr lang="ru-RU" smtClean="0"/>
              <a:pPr/>
              <a:t>27.08.2011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12E38-2109-42F4-903B-A3A1B1C3A8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1ACF2-0590-486E-AE24-6CDE9025EFAE}" type="datetimeFigureOut">
              <a:rPr lang="ru-RU" smtClean="0"/>
              <a:pPr/>
              <a:t>27.08.2011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12E38-2109-42F4-903B-A3A1B1C3A8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1ACF2-0590-486E-AE24-6CDE9025EFAE}" type="datetimeFigureOut">
              <a:rPr lang="ru-RU" smtClean="0"/>
              <a:pPr/>
              <a:t>27.08.2011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12E38-2109-42F4-903B-A3A1B1C3A8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1ACF2-0590-486E-AE24-6CDE9025EFAE}" type="datetimeFigureOut">
              <a:rPr lang="ru-RU" smtClean="0"/>
              <a:pPr/>
              <a:t>27.08.2011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12E38-2109-42F4-903B-A3A1B1C3A8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1ACF2-0590-486E-AE24-6CDE9025EFAE}" type="datetimeFigureOut">
              <a:rPr lang="ru-RU" smtClean="0"/>
              <a:pPr/>
              <a:t>27.08.2011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12E38-2109-42F4-903B-A3A1B1C3A8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1ACF2-0590-486E-AE24-6CDE9025EFAE}" type="datetimeFigureOut">
              <a:rPr lang="ru-RU" smtClean="0"/>
              <a:pPr/>
              <a:t>27.08.2011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12E38-2109-42F4-903B-A3A1B1C3A8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1ACF2-0590-486E-AE24-6CDE9025EFAE}" type="datetimeFigureOut">
              <a:rPr lang="ru-RU" smtClean="0"/>
              <a:pPr/>
              <a:t>27.08.2011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12E38-2109-42F4-903B-A3A1B1C3A8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1ACF2-0590-486E-AE24-6CDE9025EFAE}" type="datetimeFigureOut">
              <a:rPr lang="ru-RU" smtClean="0"/>
              <a:pPr/>
              <a:t>27.08.2011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12E38-2109-42F4-903B-A3A1B1C3A8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1ACF2-0590-486E-AE24-6CDE9025EFAE}" type="datetimeFigureOut">
              <a:rPr lang="ru-RU" smtClean="0"/>
              <a:pPr/>
              <a:t>27.08.2011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12E38-2109-42F4-903B-A3A1B1C3A8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1ACF2-0590-486E-AE24-6CDE9025EFAE}" type="datetimeFigureOut">
              <a:rPr lang="ru-RU" smtClean="0"/>
              <a:pPr/>
              <a:t>27.08.2011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12E38-2109-42F4-903B-A3A1B1C3A8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31ACF2-0590-486E-AE24-6CDE9025EFAE}" type="datetimeFigureOut">
              <a:rPr lang="ru-RU" smtClean="0"/>
              <a:pPr/>
              <a:t>27.08.2011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F12E38-2109-42F4-903B-A3A1B1C3A8A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heel spokes="3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gif"/><Relationship Id="rId5" Type="http://schemas.openxmlformats.org/officeDocument/2006/relationships/image" Target="../media/image21.gif"/><Relationship Id="rId4" Type="http://schemas.openxmlformats.org/officeDocument/2006/relationships/image" Target="../media/image20.gi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30000" b="-3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357290" y="2143116"/>
            <a:ext cx="68873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5400" b="1" cap="none" spc="150" dirty="0" smtClean="0">
                <a:ln w="11430"/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КРУГ И ОКРУЖНОСТЬ</a:t>
            </a:r>
            <a:endParaRPr lang="ru-RU" sz="5400" b="1" cap="none" spc="150" dirty="0">
              <a:ln w="11430"/>
              <a:solidFill>
                <a:schemeClr val="accent6">
                  <a:lumMod val="40000"/>
                  <a:lumOff val="60000"/>
                </a:schemeClr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4214810" y="4857760"/>
            <a:ext cx="4929190" cy="2000240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Подготовили: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ученики 8 – А класса ГОШ № 42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Олюнин Сергей</a:t>
            </a:r>
          </a:p>
          <a:p>
            <a:r>
              <a:rPr lang="ru-RU" b="1" dirty="0" err="1" smtClean="0">
                <a:solidFill>
                  <a:schemeClr val="bg1"/>
                </a:solidFill>
              </a:rPr>
              <a:t>Евпатов</a:t>
            </a:r>
            <a:r>
              <a:rPr lang="ru-RU" b="1" dirty="0" smtClean="0">
                <a:solidFill>
                  <a:schemeClr val="bg1"/>
                </a:solidFill>
              </a:rPr>
              <a:t> Руслан</a:t>
            </a:r>
          </a:p>
          <a:p>
            <a:r>
              <a:rPr lang="ru-RU" b="1" dirty="0" err="1" smtClean="0">
                <a:solidFill>
                  <a:schemeClr val="bg1"/>
                </a:solidFill>
              </a:rPr>
              <a:t>Учитель:Рыбина</a:t>
            </a:r>
            <a:r>
              <a:rPr lang="ru-RU" b="1" dirty="0" smtClean="0">
                <a:solidFill>
                  <a:schemeClr val="bg1"/>
                </a:solidFill>
              </a:rPr>
              <a:t> М.В.</a:t>
            </a:r>
          </a:p>
          <a:p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9"/>
            <a:ext cx="8229600" cy="3214710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Теорема о касательной и секущей</a:t>
            </a:r>
          </a:p>
          <a:p>
            <a:pPr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Если из точки, лежащей вне окружности, проведены касательная и секущая, то квадрат длины касательной равен произведению секущей на ее внешнюю часть: </a:t>
            </a:r>
            <a:r>
              <a:rPr lang="ru-RU" b="1" dirty="0" smtClean="0"/>
              <a:t>МС</a:t>
            </a:r>
            <a:r>
              <a:rPr lang="ru-RU" b="1" baseline="30000" dirty="0" smtClean="0"/>
              <a:t>2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= MA•MB.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crcl10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71802" y="3857628"/>
            <a:ext cx="2643206" cy="2714644"/>
          </a:xfrm>
          <a:prstGeom prst="rect">
            <a:avLst/>
          </a:prstGeom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7"/>
            <a:ext cx="8229600" cy="3571900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Теорема о секущих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Если из точки, лежащей вне окружности, проведены две секущие, то произведение одной секущей на её внешнюю часть равно произведению другой секущей на её внешнюю часть. MA•MB = MC•MD.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crcl1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28992" y="3786190"/>
            <a:ext cx="3000396" cy="2571768"/>
          </a:xfrm>
          <a:prstGeom prst="rect">
            <a:avLst/>
          </a:prstGeom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/>
              <a:t>    Площадь </a:t>
            </a:r>
            <a:r>
              <a:rPr lang="ru-RU" b="1" dirty="0" smtClean="0"/>
              <a:t>S круга радиуса R вычисляется по формуле:   </a:t>
            </a:r>
            <a:r>
              <a:rPr lang="en-US" b="1" dirty="0" smtClean="0"/>
              <a:t>S </a:t>
            </a:r>
            <a:r>
              <a:rPr lang="en-US" b="1" dirty="0"/>
              <a:t>= </a:t>
            </a:r>
            <a:r>
              <a:rPr lang="en-US" b="1" dirty="0" smtClean="0"/>
              <a:t>πR</a:t>
            </a:r>
            <a:r>
              <a:rPr lang="en-US" b="1" baseline="30000" dirty="0" smtClean="0"/>
              <a:t>2</a:t>
            </a:r>
            <a:endParaRPr lang="ru-RU" b="1" baseline="30000" dirty="0" smtClean="0"/>
          </a:p>
          <a:p>
            <a:pPr>
              <a:buNone/>
            </a:pPr>
            <a:endParaRPr lang="ru-RU" b="1" baseline="30000" dirty="0"/>
          </a:p>
          <a:p>
            <a:pPr>
              <a:buNone/>
            </a:pPr>
            <a:r>
              <a:rPr lang="ru-RU" b="1" dirty="0" smtClean="0"/>
              <a:t>     Площадь </a:t>
            </a:r>
            <a:r>
              <a:rPr lang="ru-RU" b="1" dirty="0" smtClean="0"/>
              <a:t>S сектора радиуса R с центральным углом в        радиан вычисляется по формуле:</a:t>
            </a:r>
          </a:p>
          <a:p>
            <a:pPr>
              <a:buNone/>
            </a:pPr>
            <a:r>
              <a:rPr lang="ru-RU" b="1" dirty="0"/>
              <a:t> </a:t>
            </a:r>
            <a:r>
              <a:rPr lang="ru-RU" b="1" dirty="0" smtClean="0"/>
              <a:t>                         </a:t>
            </a:r>
            <a:r>
              <a:rPr lang="en-US" b="1" dirty="0"/>
              <a:t>S = </a:t>
            </a:r>
            <a:r>
              <a:rPr lang="ru-RU" b="1" dirty="0" smtClean="0"/>
              <a:t>1/2</a:t>
            </a:r>
            <a:r>
              <a:rPr lang="en-US" b="1" dirty="0" smtClean="0"/>
              <a:t>R</a:t>
            </a:r>
            <a:r>
              <a:rPr lang="en-US" b="1" baseline="30000" dirty="0" smtClean="0"/>
              <a:t>2</a:t>
            </a:r>
            <a:r>
              <a:rPr lang="en-US" b="1" dirty="0" smtClean="0"/>
              <a:t>α</a:t>
            </a:r>
            <a:endParaRPr lang="ru-RU" b="1" dirty="0"/>
          </a:p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5" name="Рисунок 4" descr="alpha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29190" y="3071810"/>
            <a:ext cx="500066" cy="863750"/>
          </a:xfrm>
          <a:prstGeom prst="rect">
            <a:avLst/>
          </a:prstGeom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14290"/>
            <a:ext cx="5857916" cy="6429420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Окружность и треугольник.</a:t>
            </a:r>
          </a:p>
          <a:p>
            <a:pPr>
              <a:buNone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Центр вписанной окружности — точка пересечения биссектрис треугольника.</a:t>
            </a:r>
          </a:p>
          <a:p>
            <a:pPr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Центр описанной окружности — точка пересечения серединных перпендикуляров.</a:t>
            </a:r>
          </a:p>
          <a:p>
            <a:pPr>
              <a:buNone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Центр описанной около прямоугольного треугольника окружности лежит на середине гипотенузы.</a:t>
            </a:r>
          </a:p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Центр описанной и вписанной окружностей треугольника совпадают только в том случае, когда этот треугольник — правильный.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crcl19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00826" y="357166"/>
            <a:ext cx="2286016" cy="1357322"/>
          </a:xfrm>
          <a:prstGeom prst="rect">
            <a:avLst/>
          </a:prstGeom>
        </p:spPr>
      </p:pic>
      <p:pic>
        <p:nvPicPr>
          <p:cNvPr id="6" name="Рисунок 5" descr="crcl20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86578" y="2214554"/>
            <a:ext cx="1785950" cy="1428760"/>
          </a:xfrm>
          <a:prstGeom prst="rect">
            <a:avLst/>
          </a:prstGeom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215106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Окружность и четырехугольники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Около выпуклого четырехугольника можно описать окружность тогда и только тогда, когда сумма его внутренних противоположных углов равна 180°: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+      =        +         =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180°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alpha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57290" y="3071810"/>
            <a:ext cx="623891" cy="1077630"/>
          </a:xfrm>
          <a:prstGeom prst="rect">
            <a:avLst/>
          </a:prstGeom>
        </p:spPr>
      </p:pic>
      <p:pic>
        <p:nvPicPr>
          <p:cNvPr id="5" name="Рисунок 4" descr="gamma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57422" y="2857496"/>
            <a:ext cx="614367" cy="1296997"/>
          </a:xfrm>
          <a:prstGeom prst="rect">
            <a:avLst/>
          </a:prstGeom>
        </p:spPr>
      </p:pic>
      <p:pic>
        <p:nvPicPr>
          <p:cNvPr id="6" name="Рисунок 5" descr="beta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86116" y="3143248"/>
            <a:ext cx="547692" cy="1040615"/>
          </a:xfrm>
          <a:prstGeom prst="rect">
            <a:avLst/>
          </a:prstGeom>
        </p:spPr>
      </p:pic>
      <p:pic>
        <p:nvPicPr>
          <p:cNvPr id="7" name="Рисунок 6" descr="phi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357686" y="2928934"/>
            <a:ext cx="642942" cy="1110536"/>
          </a:xfrm>
          <a:prstGeom prst="rect">
            <a:avLst/>
          </a:prstGeom>
        </p:spPr>
      </p:pic>
      <p:pic>
        <p:nvPicPr>
          <p:cNvPr id="8" name="Рисунок 7" descr="crcl21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86116" y="4000504"/>
            <a:ext cx="2643206" cy="2357454"/>
          </a:xfrm>
          <a:prstGeom prst="rect">
            <a:avLst/>
          </a:prstGeom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14290"/>
            <a:ext cx="8229600" cy="5911873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В четырехугольник можно вписать окружность тогда и только тогда, когда у него равны суммы противоположных сторон:      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crcl2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00298" y="2714624"/>
            <a:ext cx="4214841" cy="3500458"/>
          </a:xfrm>
          <a:prstGeom prst="rect">
            <a:avLst/>
          </a:prstGeom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85728"/>
            <a:ext cx="8401080" cy="621510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Около параллелограмма можно описать окружность тогда и только тогда, когда он является прямоугольником.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Около трапеции можно описать окружность тогда и только тогда, когда эта трапеция — равнобедренная; центр окружности лежит на пересечении оси симметрии трапеции с серединным перпендикуляром к боковой стороне.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В параллелограмм можно вписать окружность тогда и только тогда, когда он является ромбом.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14290"/>
            <a:ext cx="8643998" cy="6357982"/>
          </a:xfrm>
        </p:spPr>
        <p:txBody>
          <a:bodyPr>
            <a:normAutofit fontScale="62500" lnSpcReduction="20000"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Круг и Окружность</a:t>
            </a:r>
          </a:p>
          <a:p>
            <a:pPr algn="ctr">
              <a:buNone/>
            </a:pP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Виолетта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Федотова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Как-то раз решила Окружность испечь оладушки. Раскатала тесто  и давай из него кружки стаканчиком нарезать. Тут-то и вспомнила про соседушку своего - Круга. Дай, думает, отнесу ему гостинца. Сложила горячие кружочки оладушек в корзинку, да и к Кругу в гости отправилась. 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А Круг с утра затеял в саду работу – решил дом свой клумбами окружить. Нарисует окружность, в середину землю насыплет, -  круглая клумба и готова.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- Здравствуй, соседушка, вот в гости к тебе пришла, - сказала Окружность, увидев Круга. 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- Проходи, проходи - приветливо отозвался Круг.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Уселись они за круглый стол в саду, самовар поставили. О том, о сем беседу повели.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Тут Окружность и говорит: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- Послушай, соседушка Круг, почему это про тебя все вокруг говорят, все о тебе пекутся? Я только и слышу – «Круг друзей», «Круг интересов», «Круг проблем», «Круг обязанностей», а обо мне редко кто и  вспомнит. А разве мы с тобою не похожи?.. 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- Не хочу тебя обидеть, Окружность, но скажу тебе так: я без тебя – никто, потому что ты – как меня кусочек, но мы с тобой совсем не похожи. Ну, вот сама посуди. Можно ли сказать «теплая окружность»?</a:t>
            </a:r>
          </a:p>
          <a:p>
            <a:pPr>
              <a:buNone/>
            </a:pPr>
            <a:endParaRPr lang="ru-RU" b="1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14290"/>
            <a:ext cx="8643998" cy="6500858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- Нет - отвечает Окружность.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- Вот видишь. А люди говорят «Теплый круг друзей». Ну, и вообще, разве у тебя что-то внутри есть?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- Нет – отвечает Окружность, я прозрачная совсем, и мне это даже нравится.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- А я пустоту не люблю, - говорит Круг. У меня все наполнено до краев. А край этот, между прочим, ты, Окружность и ограничиваешь. 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- Да-да, - подхватила разговор Окружность, - я все поняла. Слыхала от людей про «круг знаний». Один философ сказал: «Знание – это не свобода, Незнание – Свобода». Это все потому, что «Круг знаний» я, Окружность, и  ограничиваю. Скажи мне, Круг, - это плохо?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- Не думаю, - отозвался Круг. Все должно быть организовано. И знания тоже. Без тебя, Окружность, круг перестанет быть кругом, и все без тебя рассыплется, превратится в хаос.  Тебя люди и используют, чтобы круг знаний обозначить. Так людям удобнее свои запасы знаний  перебирать. Посмотрят, посмотрят, подумают, подумают, и опять покажется им мало, и снова они будут стремиться за пределы своего круга знаний, чтобы там, на свободе, незнание свое в знание превратить, а потом   опять в круг знаний возвратятся и новому знанию будут место определять. И так будет всегда.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14290"/>
            <a:ext cx="8715436" cy="6429420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dirty="0" smtClean="0"/>
              <a:t>  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 ты, Окружность, не горюй, - успокоил Круг Окружность. У меня-то ведь тоже не все ладно. Забыла ты, что говорят про меня люди не только хорошее. Вот, например, слыхала? – «порочный круг» говорят. И горюют, и убиваются. А того не знают, что все это их выдумки. Не «порочный круг» говорить надо, а «порочный путь», ведь «по кругу» этому они ходят и ходят.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- «Кругами ходят», между прочим – заметила Окружность.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- Нет-нет, Окружность,  не следует так говорить. Попробуй-ка вспомнить наше отличие – я наполнен, а ты – нет. Разве можно «ходить наполненностью» ?! И пустотой ходить невозможно. Можно ходить только дорогой, путем, тропинкой, наконец. Так, что вообще-то говоря, я тут не причем. И ты тоже. А что касается «круга проблем», так я тебе так скажу: нет их на свете – проблем-то. Выдумки это. А раз нет проблем, то и «круга проблем» нет. 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- А с «кругом обязанностей» как быть? – тихо спросила Окружность.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- «Круг обязанностей» - совсем другое дело.  Это как «круг знаний» - порядок во всем нужен. В общем, - закончил свою речь Круг, - нужны мы людям – и точка. Без нас им никак!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И так радостно им стало  на душе, потому что каждый из них пользу приносил, а все потому, что вместе они - целостность, позволяющая в этом мире беспорядка соблюдать порядок вещей.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9"/>
            <a:ext cx="8229600" cy="3071834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Окружность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— геометрическое место точек плоскости, равноудалённых от заданной точки, называемой её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центром ( О)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на заданное ненулевое расстояние, называемое её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радиусом ( ОА)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 Геометрическое место точек плоскости, расстояние от которых до данной точки не больше, чем заданное ненулевое, называется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кругом.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5" name="Рисунок 4" descr="geo10b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14612" y="3714752"/>
            <a:ext cx="2857520" cy="250033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5614998" cy="5911873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ВОЙСКОВОЙ КРУГ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общевойсковое собрание у донских, волжских, яицких,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гребенских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и терских казаков в 16-18 вв. Являлся высшим органом власти и выбирал должностных лиц. </a:t>
            </a:r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ГОНЧАРНЫЙ КРУГ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станок для формовки глиняной посуды. Появился на Др. Востоке в 4-3-м тыс. до н.э. Древнейший гончарный круг вращался рукой; более совершенный гончарный круг имел внизу маховое колесо, вращаемое ногами.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i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86446" y="500042"/>
            <a:ext cx="3000364" cy="20002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 descr="i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00760" y="3000372"/>
            <a:ext cx="2643206" cy="292895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5900750" cy="6286544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b="1" dirty="0" smtClean="0"/>
              <a:t>   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МЕРИДИАННЫЙ КРУГ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- астрономический инструмент для определения экваториальных координат небесных светил (по наблюдениям за происхождением их через небесный меридиан). В меридианном круге зрительная труба вращается в плоскости меридиана вокруг горизонтальной оси, на которую насажены круги со шкалами для измерения углов. 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ПАРГЕЛИЧЕСКИЙ КРУГ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узкая белая полоса, появляющаяся на небе днем и проходящая параллельно горизонту на высоте Солнца; одна из форм гало.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i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43636" y="714356"/>
            <a:ext cx="2822066" cy="18573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 descr="i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57950" y="4143380"/>
            <a:ext cx="2551506" cy="22859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6643710"/>
          </a:xfrm>
        </p:spPr>
        <p:txBody>
          <a:bodyPr>
            <a:normAutofit fontScale="85000" lnSpcReduction="10000"/>
          </a:bodyPr>
          <a:lstStyle/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Круг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Универсальный символ. Означает целостность, непрерывность, первоначальное совершенство. Округлость священна как наиболее естественное состояние, содержащее бесконечное, вечность. Это время, заключающее в себе пространство и отсутствие времени, как отсутствие начала и конца, пространства, верха и низа.</a:t>
            </a:r>
          </a:p>
          <a:p>
            <a:pPr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Два одинаковых круга - это женское и мужское, любовь и знание. </a:t>
            </a:r>
          </a:p>
          <a:p>
            <a:pPr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Тройные круги и три сцепленных круга олицетворяют Троицу, неразделимое единство жизни, движения и напряженного динамизма. </a:t>
            </a:r>
          </a:p>
          <a:p>
            <a:pPr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Четыре круга, связанные центральным, наподобие креста, - это мудрость, знание и надежда.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6357982"/>
          </a:xfrm>
        </p:spPr>
        <p:txBody>
          <a:bodyPr>
            <a:normAutofit fontScale="85000" lnSpcReduction="10000"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Окружность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Символ ограничения, мир в явлении, заключение, вращение, движение. Представлена числом девять. Девять. Состоит из 3х3, что означает всемогущество, и представляет собой Тройную Триаду. Это полнота, исполнение, достижение, начало и конец, целое, число небесное и ангельское, рай на земле. Девять - число, не подверженное порче. Кроме того, девятка - число окружности, отсюда деление на 90 и 360 градусов. Изображается состоя щей из двух треугольников фигурой, символизирующей, в свою очередь, мужской и женский принципы, а также огня и воды, горы и пещеры. У буддистов девятка - это высшая духовная сила, небесное число.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14290"/>
            <a:ext cx="5929354" cy="6643710"/>
          </a:xfrm>
        </p:spPr>
        <p:txBody>
          <a:bodyPr>
            <a:normAutofit fontScale="25000" lnSpcReduction="20000"/>
          </a:bodyPr>
          <a:lstStyle/>
          <a:p>
            <a:pPr algn="ctr">
              <a:buNone/>
            </a:pPr>
            <a:r>
              <a:rPr lang="ru-RU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ОКРУЖНОСТЬ и КРУГ</a:t>
            </a:r>
          </a:p>
          <a:p>
            <a:pPr>
              <a:buNone/>
            </a:pPr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Мы живём с братишкой дружно,</a:t>
            </a:r>
          </a:p>
          <a:p>
            <a:pPr>
              <a:buNone/>
            </a:pPr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Нам так весело вдвоём,</a:t>
            </a:r>
          </a:p>
          <a:p>
            <a:pPr>
              <a:buNone/>
            </a:pPr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Мы на лист поставим кружку,</a:t>
            </a:r>
          </a:p>
          <a:p>
            <a:pPr>
              <a:buNone/>
            </a:pPr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Обведём карандашом.</a:t>
            </a:r>
          </a:p>
          <a:p>
            <a:pPr>
              <a:buNone/>
            </a:pPr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Получилось то, что нужно -</a:t>
            </a:r>
          </a:p>
          <a:p>
            <a:pPr>
              <a:buNone/>
            </a:pPr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Называется ОКРУЖНОСТЬ.</a:t>
            </a:r>
          </a:p>
          <a:p>
            <a:pPr>
              <a:buNone/>
            </a:pPr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Мой брат по рисованию</a:t>
            </a:r>
          </a:p>
          <a:p>
            <a:pPr>
              <a:buNone/>
            </a:pPr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Себя считает матером,</a:t>
            </a:r>
          </a:p>
          <a:p>
            <a:pPr>
              <a:buNone/>
            </a:pPr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Всё, что внутри окружности,</a:t>
            </a:r>
          </a:p>
          <a:p>
            <a:pPr>
              <a:buNone/>
            </a:pPr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Закрасил он фломастером.</a:t>
            </a:r>
          </a:p>
          <a:p>
            <a:pPr>
              <a:buNone/>
            </a:pPr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Вот вам красный круг, кружок,</a:t>
            </a:r>
          </a:p>
          <a:p>
            <a:pPr>
              <a:buNone/>
            </a:pPr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По краю синий ободок.</a:t>
            </a:r>
          </a:p>
          <a:p>
            <a:pPr>
              <a:buNone/>
            </a:pPr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КРУГ - тарелка, колесо,</a:t>
            </a:r>
          </a:p>
          <a:p>
            <a:pPr>
              <a:buNone/>
            </a:pPr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ОКРУЖНОСТЬ - обруч, поясок.</a:t>
            </a:r>
          </a:p>
          <a:p>
            <a:pPr>
              <a:buNone/>
            </a:pPr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ОКРУЖНОСТЬ - очертанье КРУГА.</a:t>
            </a:r>
          </a:p>
          <a:p>
            <a:pPr>
              <a:buNone/>
            </a:pPr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Я смотрю на наш листок,</a:t>
            </a:r>
          </a:p>
          <a:p>
            <a:pPr>
              <a:buNone/>
            </a:pPr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Стал искать у круга угол,</a:t>
            </a:r>
          </a:p>
          <a:p>
            <a:pPr>
              <a:buNone/>
            </a:pPr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Но найти его не смог.</a:t>
            </a:r>
          </a:p>
          <a:p>
            <a:pPr>
              <a:buNone/>
            </a:pPr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Брат смеётся - вот дела!</a:t>
            </a:r>
          </a:p>
          <a:p>
            <a:pPr>
              <a:buNone/>
            </a:pPr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Да у круга нет угла,</a:t>
            </a:r>
          </a:p>
          <a:p>
            <a:pPr>
              <a:buNone/>
            </a:pPr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У тарелки и монеты</a:t>
            </a:r>
          </a:p>
          <a:p>
            <a:pPr>
              <a:buNone/>
            </a:pPr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Не найдёшь углов, их нету.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kru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29124" y="642918"/>
            <a:ext cx="4214842" cy="42148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000"/>
                            </p:stCondLst>
                            <p:childTnLst>
                              <p:par>
                                <p:cTn id="40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9000"/>
                            </p:stCondLst>
                            <p:childTnLst>
                              <p:par>
                                <p:cTn id="50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0"/>
                            </p:stCondLst>
                            <p:childTnLst>
                              <p:par>
                                <p:cTn id="55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1000"/>
                            </p:stCondLst>
                            <p:childTnLst>
                              <p:par>
                                <p:cTn id="60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2000"/>
                            </p:stCondLst>
                            <p:childTnLst>
                              <p:par>
                                <p:cTn id="65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3000"/>
                            </p:stCondLst>
                            <p:childTnLst>
                              <p:par>
                                <p:cTn id="70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4000"/>
                            </p:stCondLst>
                            <p:childTnLst>
                              <p:par>
                                <p:cTn id="75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5000"/>
                            </p:stCondLst>
                            <p:childTnLst>
                              <p:par>
                                <p:cTn id="80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6000"/>
                            </p:stCondLst>
                            <p:childTnLst>
                              <p:par>
                                <p:cTn id="85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7000"/>
                            </p:stCondLst>
                            <p:childTnLst>
                              <p:par>
                                <p:cTn id="90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10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8000"/>
                            </p:stCondLst>
                            <p:childTnLst>
                              <p:par>
                                <p:cTn id="95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10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9000"/>
                            </p:stCondLst>
                            <p:childTnLst>
                              <p:par>
                                <p:cTn id="100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1000" fill="hold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0000"/>
                            </p:stCondLst>
                            <p:childTnLst>
                              <p:par>
                                <p:cTn id="105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1000"/>
                            </p:stCondLst>
                            <p:childTnLst>
                              <p:par>
                                <p:cTn id="110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1000" fill="hold"/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22000"/>
                            </p:stCondLst>
                            <p:childTnLst>
                              <p:par>
                                <p:cTn id="115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1000" fill="hold"/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1000" fill="hold"/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14290"/>
            <a:ext cx="8715436" cy="64294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Фото круги                           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Анимация, показывающая разрезание тора     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 поле НЛО                                                 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бикасательной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плоскостью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 две получающиеся 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окружности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Вилларсо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ccpost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1428736"/>
            <a:ext cx="3714776" cy="392909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 descr="Villarceau_circles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72132" y="2214554"/>
            <a:ext cx="3000364" cy="27860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000"/>
                            </p:stCondLst>
                            <p:childTnLst>
                              <p:par>
                                <p:cTn id="28" presetID="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85728"/>
            <a:ext cx="8643998" cy="6215106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Круги шлифовальные                 Серьги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для шлифовки металла.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i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910" y="2071678"/>
            <a:ext cx="3143248" cy="28574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 descr="iл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86380" y="2000240"/>
            <a:ext cx="3643338" cy="31194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circl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85918" y="500042"/>
            <a:ext cx="5857916" cy="604683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9"/>
            <a:ext cx="8229600" cy="242889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Отрезок, соединяющий две точки окружности, называется её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хордой (АВ)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 Хорда, проходящая через центр окружности, называется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диаметром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crcl03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71736" y="2714624"/>
            <a:ext cx="4143404" cy="3643333"/>
          </a:xfrm>
          <a:prstGeom prst="rect">
            <a:avLst/>
          </a:prstGeom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1"/>
            <a:ext cx="8229600" cy="3286148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Прямая, имеющая с окружностью ровно одну общую точку, называется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касательной (СМ)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 окружности, а их общая точка называется точкой касания прямой и окружности.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Прямая, проходящая через две различных точки окружности, называется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секущей (АВ)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crcl10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488" y="3286124"/>
            <a:ext cx="2928958" cy="3000396"/>
          </a:xfrm>
          <a:prstGeom prst="rect">
            <a:avLst/>
          </a:prstGeom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1"/>
            <a:ext cx="8229600" cy="378621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Свойства касательной.</a:t>
            </a:r>
          </a:p>
          <a:p>
            <a:pPr marL="514350" indent="-514350">
              <a:buAutoNum type="arabicParenR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Касательная к окружности перпендикулярна к радиусу, проведенному в точку касания.</a:t>
            </a:r>
          </a:p>
          <a:p>
            <a:pPr marL="514350" indent="-514350">
              <a:buAutoNum type="arabicParenR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Из точки, лежащей вне круга, можно провести две касательные к одной и той же окружности; их отрезки равны.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geo10d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43174" y="4071942"/>
            <a:ext cx="3857652" cy="21431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214290"/>
            <a:ext cx="8786874" cy="4357718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Центральный угол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угол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образованный двумя радиусами ( AOB, рис.43 ). Центральный угол равен градусной мере дуги, на которую опирается.</a:t>
            </a:r>
          </a:p>
          <a:p>
            <a:pPr>
              <a:buNone/>
            </a:pP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Вписанный угол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угол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образованный двумя хордами AB и AC, проведенными из их одной общей точки ( BAC, рис.44 ). Вписанный угол равен половине градусной меры дуги, на которую опирается.</a:t>
            </a:r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Сегмент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– это часть круга, ограниченная дугой ACB и соответствующей хордой AB ( рис.42 ). Длина перпендикуляра CD, проведенного из середины хорды AB до пересечения с дугой ACB, называется высотой сегмента.</a:t>
            </a:r>
          </a:p>
          <a:p>
            <a:pPr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Сектор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– это часть круга, ограниченная дугой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AmB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и двумя радиусами OA и OB, проведенными к концам этой дуги (рис.43 ).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geo10e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0100" y="4572008"/>
            <a:ext cx="3400425" cy="17716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 descr="geo10f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6314" y="4572008"/>
            <a:ext cx="2571768" cy="164307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    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Длина дуги окружности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радиуса R, образованной центральным 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углом      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, измеренным в радианах, можно вычислить по формуле                 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Длину окружности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 радиусом R можно вычислить по формуле            </a:t>
            </a:r>
            <a:r>
              <a:rPr lang="ru-RU" sz="3600" b="1" dirty="0" smtClean="0"/>
              <a:t>                        </a:t>
            </a:r>
          </a:p>
          <a:p>
            <a:pPr>
              <a:buNone/>
            </a:pPr>
            <a:r>
              <a:rPr lang="ru-RU" sz="3600" b="1" dirty="0"/>
              <a:t> </a:t>
            </a:r>
            <a:r>
              <a:rPr lang="ru-RU" sz="3600" b="1" dirty="0" smtClean="0"/>
              <a:t>                              </a:t>
            </a:r>
          </a:p>
          <a:p>
            <a:pPr>
              <a:buNone/>
            </a:pPr>
            <a:r>
              <a:rPr lang="ru-RU" sz="3600" dirty="0" smtClean="0"/>
              <a:t>   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3538eb9c84efdcbd130c4c953781cfdb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57356" y="1714488"/>
            <a:ext cx="509590" cy="509590"/>
          </a:xfrm>
          <a:prstGeom prst="rect">
            <a:avLst/>
          </a:prstGeom>
        </p:spPr>
      </p:pic>
      <p:pic>
        <p:nvPicPr>
          <p:cNvPr id="5" name="Рисунок 4" descr="4ee9866b68ad6c0a0970d4726276b20d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43306" y="2857496"/>
            <a:ext cx="1676409" cy="450379"/>
          </a:xfrm>
          <a:prstGeom prst="rect">
            <a:avLst/>
          </a:prstGeom>
        </p:spPr>
      </p:pic>
      <p:pic>
        <p:nvPicPr>
          <p:cNvPr id="6" name="Рисунок 5" descr="825224115dbc7327795df05c5414def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00430" y="5072074"/>
            <a:ext cx="2000264" cy="363684"/>
          </a:xfrm>
          <a:prstGeom prst="rect">
            <a:avLst/>
          </a:prstGeom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072230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Два вписанных угла, опирающиеся на одну и ту же дугу, равны.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Вписанный угол, опирающийся на диаметр равен 90°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crcl15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00430" y="1285860"/>
            <a:ext cx="2286016" cy="2000264"/>
          </a:xfrm>
          <a:prstGeom prst="rect">
            <a:avLst/>
          </a:prstGeom>
        </p:spPr>
      </p:pic>
      <p:pic>
        <p:nvPicPr>
          <p:cNvPr id="5" name="Рисунок 4" descr="crcl16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00430" y="4071942"/>
            <a:ext cx="2428892" cy="2143140"/>
          </a:xfrm>
          <a:prstGeom prst="rect">
            <a:avLst/>
          </a:prstGeom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7"/>
            <a:ext cx="8229600" cy="2214578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Если две хорды окружности, AB и CD пересекаются в точке M, то произведение отрезков одной хорды равно произведению отрезков другой хорды: AM•MB = CM•MD.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crcl08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00298" y="2428868"/>
            <a:ext cx="3714776" cy="3500462"/>
          </a:xfrm>
          <a:prstGeom prst="rect">
            <a:avLst/>
          </a:prstGeom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1976</Words>
  <Application>Microsoft Office PowerPoint</Application>
  <PresentationFormat>Экран (4:3)</PresentationFormat>
  <Paragraphs>114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22</cp:revision>
  <dcterms:created xsi:type="dcterms:W3CDTF">2010-04-14T07:56:07Z</dcterms:created>
  <dcterms:modified xsi:type="dcterms:W3CDTF">2011-08-27T17:43:44Z</dcterms:modified>
</cp:coreProperties>
</file>