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C4922-DC4D-4854-8627-51A63E07695F}" type="datetimeFigureOut">
              <a:rPr lang="ru-RU" smtClean="0"/>
              <a:pPr/>
              <a:t>27.08.2011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E6952-FC55-4EE2-B269-8754E09820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C4922-DC4D-4854-8627-51A63E07695F}" type="datetimeFigureOut">
              <a:rPr lang="ru-RU" smtClean="0"/>
              <a:pPr/>
              <a:t>27.08.2011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E6952-FC55-4EE2-B269-8754E09820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C4922-DC4D-4854-8627-51A63E07695F}" type="datetimeFigureOut">
              <a:rPr lang="ru-RU" smtClean="0"/>
              <a:pPr/>
              <a:t>27.08.2011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E6952-FC55-4EE2-B269-8754E09820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C4922-DC4D-4854-8627-51A63E07695F}" type="datetimeFigureOut">
              <a:rPr lang="ru-RU" smtClean="0"/>
              <a:pPr/>
              <a:t>27.08.2011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E6952-FC55-4EE2-B269-8754E09820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C4922-DC4D-4854-8627-51A63E07695F}" type="datetimeFigureOut">
              <a:rPr lang="ru-RU" smtClean="0"/>
              <a:pPr/>
              <a:t>27.08.2011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E6952-FC55-4EE2-B269-8754E09820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C4922-DC4D-4854-8627-51A63E07695F}" type="datetimeFigureOut">
              <a:rPr lang="ru-RU" smtClean="0"/>
              <a:pPr/>
              <a:t>27.08.2011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E6952-FC55-4EE2-B269-8754E09820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C4922-DC4D-4854-8627-51A63E07695F}" type="datetimeFigureOut">
              <a:rPr lang="ru-RU" smtClean="0"/>
              <a:pPr/>
              <a:t>27.08.2011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E6952-FC55-4EE2-B269-8754E09820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C4922-DC4D-4854-8627-51A63E07695F}" type="datetimeFigureOut">
              <a:rPr lang="ru-RU" smtClean="0"/>
              <a:pPr/>
              <a:t>27.08.2011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E6952-FC55-4EE2-B269-8754E09820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C4922-DC4D-4854-8627-51A63E07695F}" type="datetimeFigureOut">
              <a:rPr lang="ru-RU" smtClean="0"/>
              <a:pPr/>
              <a:t>27.08.2011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E6952-FC55-4EE2-B269-8754E09820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C4922-DC4D-4854-8627-51A63E07695F}" type="datetimeFigureOut">
              <a:rPr lang="ru-RU" smtClean="0"/>
              <a:pPr/>
              <a:t>27.08.2011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E6952-FC55-4EE2-B269-8754E09820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C4922-DC4D-4854-8627-51A63E07695F}" type="datetimeFigureOut">
              <a:rPr lang="ru-RU" smtClean="0"/>
              <a:pPr/>
              <a:t>27.08.2011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E6952-FC55-4EE2-B269-8754E09820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9C4922-DC4D-4854-8627-51A63E07695F}" type="datetimeFigureOut">
              <a:rPr lang="ru-RU" smtClean="0"/>
              <a:pPr/>
              <a:t>27.08.2011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AE6952-FC55-4EE2-B269-8754E098203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heel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5500694" y="4786322"/>
            <a:ext cx="3243258" cy="2071678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Подготовили:</a:t>
            </a:r>
            <a:b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ученики 8 – А класса ГОШ № 42</a:t>
            </a:r>
            <a:b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Шинкарев Данил</a:t>
            </a:r>
            <a:b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Чуйко Алексей</a:t>
            </a:r>
            <a:b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Учитель: Рыбина М.В.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00166" y="642918"/>
            <a:ext cx="614366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ТРЕУГОЛЬНИКИ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7" name="Рисунок 6" descr="i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34" y="3643314"/>
            <a:ext cx="3786182" cy="25717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291"/>
            <a:ext cx="8229600" cy="3000396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Средней линией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треугольника называется отрезок, соединяющий середины двух его сторон. Средняя линия треугольника параллельна одной из его сторон и равна половине этой стороны.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tri07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00232" y="2643182"/>
            <a:ext cx="5286412" cy="3929090"/>
          </a:xfrm>
          <a:prstGeom prst="rect">
            <a:avLst/>
          </a:prstGeom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5400684" cy="6286544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Признаки равенства треугольников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Два треугольника равны, если у них соответственно равны: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две стороны и угол между ними;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два угла и прилежащая к ним сторона;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три стороны.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tri08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43570" y="500042"/>
            <a:ext cx="3214710" cy="25003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14290"/>
            <a:ext cx="5257808" cy="6357982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Признаки равенства прямоугольных треугольников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Два прямоугольных треугольника равны, если у них соответственно равны: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гипотенуза и острый угол;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катет и противолежащий угол;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катет и прилежащий угол;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два катета;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гипотенуза и катет.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tri09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57818" y="428604"/>
            <a:ext cx="3262322" cy="31432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290"/>
            <a:ext cx="6257940" cy="6357982"/>
          </a:xfrm>
        </p:spPr>
        <p:txBody>
          <a:bodyPr>
            <a:normAutofit fontScale="77500" lnSpcReduction="20000"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Подобие треугольников</a:t>
            </a:r>
          </a:p>
          <a:p>
            <a:pPr>
              <a:buNone/>
            </a:pP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Два треугольника подобны, если выполняется одно из следующих условий, называемых признаками подобия: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два угла одного треугольника равны двум углам другого треугольника;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две стороны одного треугольника пропорциональны двум сторонам другого треугольника, а углы, образованные этими сторонами, равны;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три стороны одного треугольника соответственно пропорциональны трем сторонам другого треугольника.</a:t>
            </a:r>
          </a:p>
          <a:p>
            <a:pPr>
              <a:buNone/>
            </a:pP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В подобных треугольниках соответствующие линии (высоты, медианы, биссектрисы и т. п.) пропорциональны.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tri10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00760" y="285728"/>
            <a:ext cx="2738440" cy="2286016"/>
          </a:xfrm>
          <a:prstGeom prst="rect">
            <a:avLst/>
          </a:prstGeom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53"/>
            <a:ext cx="8229600" cy="3857652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Теорема синусов</a:t>
            </a:r>
          </a:p>
          <a:p>
            <a:pPr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Стороны треугольника пропорциональны синусам противолежащих углов, причем коэффициент пропорциональности равен диаметру описанной около треугольника окружности: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tri11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34" y="4214818"/>
            <a:ext cx="3214710" cy="2143140"/>
          </a:xfrm>
          <a:prstGeom prst="rect">
            <a:avLst/>
          </a:prstGeom>
        </p:spPr>
      </p:pic>
      <p:pic>
        <p:nvPicPr>
          <p:cNvPr id="5" name="Рисунок 4" descr="t_sin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29058" y="4429132"/>
            <a:ext cx="4714908" cy="1500198"/>
          </a:xfrm>
          <a:prstGeom prst="rect">
            <a:avLst/>
          </a:prstGeom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291"/>
            <a:ext cx="8229600" cy="3143272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Теорема косинусов</a:t>
            </a:r>
          </a:p>
          <a:p>
            <a:pPr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Квадрат стороны треугольника равен сумме квадратов двух других сторон минус удвоенное произведение этих сторон на косинус угла между ними: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571472" y="4357694"/>
            <a:ext cx="457203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</a:t>
            </a:r>
            <a:r>
              <a:rPr kumimoji="0" lang="ru-RU" sz="28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en-US" sz="28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= </a:t>
            </a:r>
            <a:r>
              <a:rPr kumimoji="0" lang="en-US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</a:t>
            </a:r>
            <a:r>
              <a:rPr kumimoji="0" lang="en-US" sz="28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+ </a:t>
            </a:r>
            <a:r>
              <a:rPr kumimoji="0" lang="en-US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</a:t>
            </a:r>
            <a:r>
              <a:rPr kumimoji="0" lang="en-US" sz="28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– 2</a:t>
            </a:r>
            <a:r>
              <a:rPr kumimoji="0" lang="en-US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bc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cos</a:t>
            </a:r>
            <a:r>
              <a:rPr kumimoji="0" lang="en-US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α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tri11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00694" y="3500438"/>
            <a:ext cx="2928958" cy="2714644"/>
          </a:xfrm>
          <a:prstGeom prst="rect">
            <a:avLst/>
          </a:prstGeom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290"/>
            <a:ext cx="8229600" cy="5911873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rgbClr val="FF0000"/>
                </a:solidFill>
              </a:rPr>
              <a:t>ПЛОЩАДЬ ТРЕУГОЛЬНИКА</a:t>
            </a:r>
          </a:p>
          <a:p>
            <a:pPr algn="ctr">
              <a:buNone/>
            </a:pPr>
            <a:r>
              <a:rPr lang="ru-RU" b="1" dirty="0" err="1" smtClean="0">
                <a:solidFill>
                  <a:srgbClr val="002060"/>
                </a:solidFill>
              </a:rPr>
              <a:t>ha</a:t>
            </a:r>
            <a:r>
              <a:rPr lang="ru-RU" b="1" dirty="0" smtClean="0">
                <a:solidFill>
                  <a:srgbClr val="002060"/>
                </a:solidFill>
              </a:rPr>
              <a:t> - высота, проведенная к стороне </a:t>
            </a:r>
            <a:r>
              <a:rPr lang="ru-RU" b="1" dirty="0" err="1" smtClean="0">
                <a:solidFill>
                  <a:srgbClr val="002060"/>
                </a:solidFill>
              </a:rPr>
              <a:t>a</a:t>
            </a:r>
            <a:r>
              <a:rPr lang="ru-RU" b="1" dirty="0" smtClean="0">
                <a:solidFill>
                  <a:srgbClr val="002060"/>
                </a:solidFill>
              </a:rPr>
              <a:t>. </a:t>
            </a:r>
          </a:p>
          <a:p>
            <a:pPr algn="ctr">
              <a:buNone/>
            </a:pPr>
            <a:r>
              <a:rPr lang="ru-RU" b="1" dirty="0" err="1" smtClean="0">
                <a:solidFill>
                  <a:srgbClr val="002060"/>
                </a:solidFill>
              </a:rPr>
              <a:t>p</a:t>
            </a:r>
            <a:r>
              <a:rPr lang="ru-RU" b="1" dirty="0" smtClean="0">
                <a:solidFill>
                  <a:srgbClr val="002060"/>
                </a:solidFill>
              </a:rPr>
              <a:t> - полупериметр, т.е. половина от суммы всех сторон треугольника. 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002060"/>
                </a:solidFill>
              </a:rPr>
              <a:t>R - радиус описанной окружности. </a:t>
            </a:r>
          </a:p>
          <a:p>
            <a:pPr algn="ctr">
              <a:buNone/>
            </a:pPr>
            <a:r>
              <a:rPr lang="ru-RU" b="1" dirty="0" err="1" smtClean="0">
                <a:solidFill>
                  <a:srgbClr val="002060"/>
                </a:solidFill>
              </a:rPr>
              <a:t>r</a:t>
            </a:r>
            <a:r>
              <a:rPr lang="ru-RU" b="1" dirty="0" smtClean="0">
                <a:solidFill>
                  <a:srgbClr val="002060"/>
                </a:solidFill>
              </a:rPr>
              <a:t> - радиус вписанной окружности.</a:t>
            </a:r>
          </a:p>
          <a:p>
            <a:pPr algn="ctr">
              <a:buNone/>
            </a:pP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Рисунок 3" descr="45_1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3643314"/>
            <a:ext cx="8572560" cy="2857520"/>
          </a:xfrm>
          <a:prstGeom prst="rect">
            <a:avLst/>
          </a:prstGeom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291"/>
            <a:ext cx="8229600" cy="3643338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Если один из углов треугольника прямой (равен 90°), то треугольник называется прямоугольным. Две стороны, образующие прямой угол, называются катетами, а сторона, противолежащая прямому углу, называется гипотенузой.</a:t>
            </a: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  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860d14bd3d34369f458bb3c065e9a43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57224" y="4286256"/>
            <a:ext cx="7572428" cy="2052651"/>
          </a:xfrm>
          <a:prstGeom prst="rect">
            <a:avLst/>
          </a:prstGeom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928926" y="285728"/>
            <a:ext cx="5757874" cy="6357982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b="1" dirty="0" smtClean="0">
                <a:solidFill>
                  <a:srgbClr val="FF0000"/>
                </a:solidFill>
              </a:rPr>
              <a:t>БЕРМУДСКИЙ </a:t>
            </a:r>
            <a:r>
              <a:rPr lang="ru-RU" b="1" dirty="0">
                <a:solidFill>
                  <a:srgbClr val="FF0000"/>
                </a:solidFill>
              </a:rPr>
              <a:t>ТРЕУГОЛЬНИК 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>
                <a:solidFill>
                  <a:srgbClr val="002060"/>
                </a:solidFill>
              </a:rPr>
              <a:t>"БЕРМУДСКИЙ </a:t>
            </a:r>
            <a:r>
              <a:rPr lang="ru-RU" b="1" dirty="0" smtClean="0">
                <a:solidFill>
                  <a:srgbClr val="002060"/>
                </a:solidFill>
              </a:rPr>
              <a:t>ТРЕУГОЛЬНИК» -  </a:t>
            </a:r>
            <a:r>
              <a:rPr lang="ru-RU" b="1" dirty="0">
                <a:solidFill>
                  <a:srgbClr val="002060"/>
                </a:solidFill>
              </a:rPr>
              <a:t>район Атлантического океана между островами Бермудскими, Пуэрто-Рико и полуостровом Флорида, отличающийся сложными условиями для навигации. С "Бермудским треугольником" связаны легенды о таинственном исчезновении судов…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1042011_1483_625x1000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85720" y="357166"/>
            <a:ext cx="2928958" cy="17907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7"/>
            <a:ext cx="8229600" cy="3143272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b="1" dirty="0" smtClean="0">
                <a:solidFill>
                  <a:srgbClr val="FF0000"/>
                </a:solidFill>
              </a:rPr>
              <a:t>ТРЕУГОЛЬНИК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>
                <a:solidFill>
                  <a:srgbClr val="002060"/>
                </a:solidFill>
              </a:rPr>
              <a:t>— - самозвучащий музыкальный инструмент - стальной прут, согнутый в виде треугольника, по которому ударяют палочкой. Применяется в оркестрах и инструментальных ансамблях.…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i.jpe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714612" y="4214818"/>
            <a:ext cx="3929090" cy="22860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290"/>
            <a:ext cx="4757742" cy="6357982"/>
          </a:xfrm>
        </p:spPr>
        <p:txBody>
          <a:bodyPr>
            <a:normAutofit fontScale="77500" lnSpcReduction="20000"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ТРЕУГОЛЬНИК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Самолёт летит по небу,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Треугольное крыло,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моём велосипеде,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Треугольное седло,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Есть такой предмет - угольник,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всё это - ТРЕУГОЛЬНИК.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Тут мама три спички 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стол положила.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мне треугольник.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Из спичек сложила.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 в это время я чертил.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наблюдал за мамою,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 три прямых соединил.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сделал то же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самое.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treu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00694" y="642918"/>
            <a:ext cx="2714644" cy="22860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43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1000"/>
                            </p:stCondLst>
                            <p:childTnLst>
                              <p:par>
                                <p:cTn id="49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51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2000"/>
                            </p:stCondLst>
                            <p:childTnLst>
                              <p:par>
                                <p:cTn id="53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55" dur="1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3000"/>
                            </p:stCondLst>
                            <p:childTnLst>
                              <p:par>
                                <p:cTn id="57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59" dur="10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4000"/>
                            </p:stCondLst>
                            <p:childTnLst>
                              <p:par>
                                <p:cTn id="61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6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357554" y="285728"/>
            <a:ext cx="5329246" cy="6286544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ТРЕУГОЛЬНИК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— (лат. </a:t>
            </a:r>
            <a:r>
              <a:rPr lang="ru-RU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Triangulum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 - созвездие Северного полушария. Говорят, созвездие образовано Зевсом по просьбе Деметры, и символизирует остров Сицилию, имеющий форму треугольника и любимый остров богини. Может быть, треугольник указывает на три главных города этой греческой колонии. Вообще, треугольник и число три были значимыми символами </a:t>
            </a:r>
            <a:r>
              <a:rPr lang="ru-RU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сицилийцев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- также, как и приверженность к культу Деметры.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56243.gif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42844" y="285728"/>
            <a:ext cx="3500462" cy="31432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.jpeg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285728"/>
            <a:ext cx="8215370" cy="52864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1714480" y="6000768"/>
            <a:ext cx="5286412" cy="642942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ЧАСЫ НАСТЕННЫЕ</a:t>
            </a:r>
            <a:endParaRPr lang="ru-RU" dirty="0"/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9"/>
            <a:ext cx="8229600" cy="3714776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  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Аварийный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знак «Треугольник». Активное свечение ярких светодиодов, заметное в темноте и в сумерках на большом расстоянии. Встроенный аккумулятор с подзарядкой от прикуривателя авто. Устойчивость в влаге и сильному ветру. Складывается в портативную коробку.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cr_7007Mrw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928926" y="3857628"/>
            <a:ext cx="3357586" cy="27146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71736" y="428604"/>
            <a:ext cx="6115064" cy="5697559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Треугольник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предназначен для более плотной постановки шаров для пула перед игрой. При нажатии на треугольник, выдвигающиеся с внутренней стороны прорезиненные бортики четко фиксируют шары в пирамиде. Шары не приходится удерживать вручную. Теперь составить правильную и четкую пирамиду не составит никакого труда! Сделан из прочного пластика.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13041230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85720" y="571480"/>
            <a:ext cx="2428892" cy="25717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txBody>
          <a:bodyPr/>
          <a:lstStyle/>
          <a:p>
            <a:pPr algn="ctr">
              <a:buNone/>
            </a:pPr>
            <a:r>
              <a:rPr lang="ru-RU" b="1" dirty="0">
                <a:solidFill>
                  <a:srgbClr val="FF0000"/>
                </a:solidFill>
              </a:rPr>
              <a:t>Маркер треугольный трехцветный.</a:t>
            </a:r>
          </a:p>
          <a:p>
            <a:pPr algn="ctr">
              <a:buNone/>
            </a:pP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Рисунок 3" descr="105202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00034" y="1071546"/>
            <a:ext cx="8215370" cy="55721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52"/>
            <a:ext cx="8229600" cy="5983311"/>
          </a:xfrm>
        </p:spPr>
        <p:txBody>
          <a:bodyPr/>
          <a:lstStyle/>
          <a:p>
            <a:pPr algn="ctr">
              <a:buNone/>
            </a:pP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Любовный треугольник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wwwest_PTICI_Tri_tovarisha_b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428860" y="4357694"/>
            <a:ext cx="4000528" cy="22145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8bd35ab47be5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072066" y="1071546"/>
            <a:ext cx="3000396" cy="25003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1426487.jp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42910" y="1000108"/>
            <a:ext cx="3357586" cy="26432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290"/>
            <a:ext cx="8229600" cy="5911873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Мозаичные 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окна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105-a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57158" y="1000108"/>
            <a:ext cx="8286808" cy="52864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5840435"/>
          </a:xfrm>
        </p:spPr>
        <p:txBody>
          <a:bodyPr/>
          <a:lstStyle/>
          <a:p>
            <a:pPr algn="ctr">
              <a:buNone/>
            </a:pP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Треугольник движений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seahorse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57158" y="857232"/>
            <a:ext cx="8215370" cy="56436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85728"/>
            <a:ext cx="6715140" cy="65722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Захватывающая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новая достопримечательность была создана благодаря уникальному сотрудничеству художника </a:t>
            </a:r>
            <a:r>
              <a:rPr lang="ru-RU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Брайена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Маккея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Brian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McKay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 и архитектора </a:t>
            </a:r>
            <a:r>
              <a:rPr lang="ru-RU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Ахмада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Абаса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Ahmad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Abas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). Предназначенный стать смелым символом Перта, «Невозможный Треугольник» был установлен в сквере </a:t>
            </a:r>
            <a:r>
              <a:rPr lang="ru-RU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Claisebrook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Восточном </a:t>
            </a:r>
            <a:r>
              <a:rPr lang="ru-RU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Перте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52a49116522d9284c0f9ee71c1cf7a2b.gif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715140" y="214290"/>
            <a:ext cx="2143140" cy="22145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290"/>
            <a:ext cx="8229600" cy="3571900"/>
          </a:xfrm>
        </p:spPr>
        <p:txBody>
          <a:bodyPr>
            <a:normAutofit fontScale="77500" lnSpcReduction="20000"/>
          </a:bodyPr>
          <a:lstStyle/>
          <a:p>
            <a:pPr algn="ctr">
              <a:buNone/>
            </a:pPr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Толкование кофейных знаков при гадании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Треугольник - неожиданная удача; незамкнутый - вы в безопасности; два касающихся - ваше положение неустойчиво; три пересекающихся - удача в любви.</a:t>
            </a:r>
            <a:endParaRPr lang="ru-RU" sz="4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i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29124" y="3643314"/>
            <a:ext cx="4143372" cy="26301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6000" b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txBody>
          <a:bodyPr>
            <a:normAutofit fontScale="92500"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  <a:p>
            <a:pPr>
              <a:buNone/>
            </a:pPr>
            <a:r>
              <a:rPr lang="ru-RU" dirty="0" smtClean="0"/>
              <a:t>         </a:t>
            </a:r>
          </a:p>
          <a:p>
            <a:pPr>
              <a:buNone/>
            </a:pPr>
            <a:r>
              <a:rPr lang="ru-RU" dirty="0"/>
              <a:t> </a:t>
            </a:r>
            <a:r>
              <a:rPr lang="ru-RU" dirty="0" smtClean="0"/>
              <a:t>         </a:t>
            </a:r>
          </a:p>
          <a:p>
            <a:pPr algn="ctr">
              <a:buNone/>
            </a:pPr>
            <a:r>
              <a:rPr lang="ru-RU" dirty="0"/>
              <a:t> </a:t>
            </a:r>
            <a:r>
              <a:rPr lang="ru-RU" dirty="0" smtClean="0"/>
              <a:t>        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нашем мини – проекте мы хотим не </a:t>
            </a:r>
          </a:p>
          <a:p>
            <a:pPr algn="ctr">
              <a:buNone/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только обобщить и систематизировать </a:t>
            </a:r>
          </a:p>
          <a:p>
            <a:pPr algn="ctr">
              <a:buNone/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знания о треугольнике, а и показать вам, </a:t>
            </a:r>
          </a:p>
          <a:p>
            <a:pPr algn="ctr">
              <a:buNone/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насколько часто в нашей повседневной</a:t>
            </a:r>
          </a:p>
          <a:p>
            <a:pPr algn="ctr">
              <a:buNone/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жизни мы встречаемся с этой</a:t>
            </a:r>
          </a:p>
          <a:p>
            <a:pPr algn="ctr">
              <a:buNone/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фигурой.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290"/>
            <a:ext cx="8229600" cy="5911873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Гадание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«Какая вы геометрическая фигура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?»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Считается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что характер человека можно определить по тому, какие геометрические фигуры он предпочитает. Все, что вам нужно, чтобы узнать собственные отрицательные и хорошие склонности, - это всего лишь взглянуть на четыре геометрические фигуры - квадрат, треугольник, круг и зигзаг. Выберите фигуру, которая привлекает вас больше всего. Потом проделайте то же самое с оставшимися фигурами. Первая, самая симпатичная, на ваш взгляд, позволит определить основные черты вашей незаурядной личности, а последняя - расскажет вам о том, с каким сортом людей вам труднее всего общаться положенные по этикету 10-15 минут, и не поссориться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0"/>
            <a:ext cx="8715436" cy="6858000"/>
          </a:xfrm>
        </p:spPr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ru-RU" sz="4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Треугольник.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Положительные черты. Вы - прирожденный лидер. Если вам понадобится организовать какой-то процесс, будь то выкапывание картофеля на дачном участке или запуск баллистической ракеты, вы справитесь с этим блестяще. Вашей неиссякаемой энергии хватило бы на то, чтобы заменить Братскую ГЭС, к тому же вы способны увлечь за собой и заставить трудиться на общее благо даже отъявленных лентяев и больных, пребывающих в коме. В общем, ваш талант руководителя настолько очевиден, что если вдруг вы придете наниматься на работу обычным дворником, вас тут же обзовут старшим менеджером по дезинфекции, посадят в начальственное кресло и дадут в подчинение бригаду уборщиков.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Отрицательные черты. Вообще-то людям не слишком нравится, когда их пытаются организовать насильно. А потому все ваши попытки заставить сослуживцев издать собственную стенгазету или записаться на курсы 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макроме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доводят окружающих до крайней степени раздражения. Вас упорно считают наглым выскочкой и самонадеянным эгоистом. К тому же вы совершенно не способны признать собственную ошибку и извиниться перед человеком. Это тоже не добавляет вам популярности в коллективе.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14290"/>
            <a:ext cx="6429420" cy="642942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Треуго́льник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— простейший многоугольник, имеющий 3 вершины (угла) и 3 стороны; часть плоскости, ограниченная тремя точками, не лежащими на одной прямой, и тремя отрезками, попарно соединяющими эти точки. Вершины треугольника обычно обозначаются заглавными латинскими буквами (A, B, C), величины углов при соответственных вершинах — греческими буквами (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α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β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γ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), а длины противоположных сторон — прописными латинскими буквами (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).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250px-Triangl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29322" y="2786058"/>
            <a:ext cx="3000396" cy="23574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14290"/>
            <a:ext cx="8401080" cy="6357982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rgbClr val="002060"/>
                </a:solidFill>
              </a:rPr>
              <a:t>ВИДЫ ТРЕУГОЛЬНИКОВ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5" name="Рисунок 4" descr="120px-Triangle-acute.sv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472" y="1071546"/>
            <a:ext cx="1928826" cy="164307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120px-Triangle-obtuse.sv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00430" y="1071546"/>
            <a:ext cx="2143140" cy="15716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 descr="120px-Triangle-right.svg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429388" y="1071546"/>
            <a:ext cx="2071702" cy="15716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571472" y="2857496"/>
            <a:ext cx="1928826" cy="428628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ОСТРОУГОЛЬНЫЙ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429388" y="2857496"/>
            <a:ext cx="2143140" cy="428628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ПРЯМОУГОЛЬНЫЙ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571868" y="2857496"/>
            <a:ext cx="1928826" cy="428628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ТУПОУГОЛЬНЫЙ</a:t>
            </a:r>
            <a:endParaRPr lang="ru-RU" dirty="0"/>
          </a:p>
        </p:txBody>
      </p:sp>
      <p:pic>
        <p:nvPicPr>
          <p:cNvPr id="14" name="Рисунок 13" descr="120px-Triangle-equilateral.svg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1472" y="3786190"/>
            <a:ext cx="2000264" cy="15716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5" name="Рисунок 14" descr="120px-Triangle-isosceles.svg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429388" y="3714752"/>
            <a:ext cx="2000264" cy="15716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8" name="Рисунок 17" descr="119px-Triangle-scalene.svg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643306" y="3786190"/>
            <a:ext cx="1857388" cy="15716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9" name="Прямоугольник 18"/>
          <p:cNvSpPr/>
          <p:nvPr/>
        </p:nvSpPr>
        <p:spPr>
          <a:xfrm>
            <a:off x="500034" y="5572140"/>
            <a:ext cx="2143140" cy="500066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РАВНОСТОРОННИЙ</a:t>
            </a:r>
            <a:endParaRPr lang="ru-RU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3500430" y="5572140"/>
            <a:ext cx="2143140" cy="500066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РАЗНОСТОРОННИЙ</a:t>
            </a:r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6357950" y="5572140"/>
            <a:ext cx="2143140" cy="500066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РАВНОБЕДРЕННЫЙ</a:t>
            </a:r>
            <a:endParaRPr lang="ru-RU" dirty="0"/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14290"/>
            <a:ext cx="6143668" cy="6357982"/>
          </a:xfrm>
        </p:spPr>
        <p:txBody>
          <a:bodyPr>
            <a:normAutofit fontScale="77500" lnSpcReduction="20000"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ОСНОВНЫЕ ЛИНИИ ТРЕУГОЛЬНИКА</a:t>
            </a:r>
          </a:p>
          <a:p>
            <a:pPr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Медиана треугольника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— это отрезок, соединяющий вершину треугольника с серединой противолежащей стороны этого треугольника.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Медиана разбивает треугольник на два треугольника одинаковой площади.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Медианы треугольника пересекаются в одной точке, которая делит каждую из них в отношении 2:1, считая от вершины. Эта точка называется центром тяжести треугольника.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Весь треугольник разделяется своими медианами на шесть равновеликих треугольников.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tri03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43636" y="357166"/>
            <a:ext cx="3000364" cy="2428892"/>
          </a:xfrm>
          <a:prstGeom prst="rect">
            <a:avLst/>
          </a:prstGeom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6072198" cy="6858000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 smtClean="0"/>
              <a:t> </a:t>
            </a:r>
          </a:p>
          <a:p>
            <a:pPr>
              <a:buNone/>
            </a:pPr>
            <a:r>
              <a:rPr lang="ru-RU" b="1" dirty="0" smtClean="0"/>
              <a:t>      </a:t>
            </a:r>
            <a:r>
              <a:rPr lang="ru-RU" sz="3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Биссектриса угла </a:t>
            </a: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3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это луч, который исходит из его вершины, проходит между его сторонами и делит данный угол пополам. Биссектрисой треугольника называется отрезок биссектрисы угла треугольника, соединяющий вершину с точкой на противолежащей стороне этого треугольника.</a:t>
            </a:r>
          </a:p>
          <a:p>
            <a:pPr>
              <a:buNone/>
            </a:pPr>
            <a:r>
              <a:rPr lang="ru-RU" sz="3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Биссектриса угла — это геометрическое место точек, равноудаленных от сторон этого угла.</a:t>
            </a:r>
          </a:p>
          <a:p>
            <a:pPr>
              <a:buNone/>
            </a:pPr>
            <a:r>
              <a:rPr lang="ru-RU" sz="3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Биссектриса внутреннего угла треугольника делит противолежащую сторону на отрезки, пропорциональные прилежащим сторонам: .</a:t>
            </a:r>
          </a:p>
          <a:p>
            <a:pPr>
              <a:buNone/>
            </a:pPr>
            <a:r>
              <a:rPr lang="ru-RU" sz="3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Точка пересечения биссектрис треугольника является центром окружности, вписанной в этот треугольник.</a:t>
            </a:r>
            <a:endParaRPr lang="ru-RU" sz="3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tri04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86446" y="500042"/>
            <a:ext cx="3000396" cy="2428892"/>
          </a:xfrm>
          <a:prstGeom prst="rect">
            <a:avLst/>
          </a:prstGeom>
        </p:spPr>
      </p:pic>
      <p:pic>
        <p:nvPicPr>
          <p:cNvPr id="5" name="Рисунок 4" descr="xy_ab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43636" y="4000504"/>
            <a:ext cx="2071702" cy="1500198"/>
          </a:xfrm>
          <a:prstGeom prst="rect">
            <a:avLst/>
          </a:prstGeom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42852"/>
            <a:ext cx="6858048" cy="6500858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Высотой треугольника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называется перпендикуляр, проведенный из вершины треугольника к прямой, содержащей противоположную сторону этого треугольника.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В прямоугольном треугольнике высота, проведенная из вершины прямого угла, разбивает его на два треугольника, подобные исходному.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В остроугольном треугольнике две его высоты отсекают от него подобные треугольники.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tri05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43636" y="428604"/>
            <a:ext cx="2547942" cy="2643206"/>
          </a:xfrm>
          <a:prstGeom prst="rect">
            <a:avLst/>
          </a:prstGeom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14290"/>
            <a:ext cx="6643702" cy="6357982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Прямую, проходящую через середину отрезка перпендикулярно к нему, называют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серединным перпендикуляром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 отрезку.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Каждая точка серединного перпендикуляра к отрезку равноудалена от концов этого отрезка. Верно и обратное утверждение: каждая точка, равноудаленная от концов отрезка, лежит на серединном перпендикуляре к нему.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Точка пересечения серединных перпендикуляров, проведенных к сторонам треугольника, является центром окружности, описанной около этого треугольника.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tri06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29322" y="500042"/>
            <a:ext cx="2690818" cy="2286016"/>
          </a:xfrm>
          <a:prstGeom prst="rect">
            <a:avLst/>
          </a:prstGeom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137</TotalTime>
  <Words>1386</Words>
  <Application>Microsoft Office PowerPoint</Application>
  <PresentationFormat>Экран (4:3)</PresentationFormat>
  <Paragraphs>106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Тема Office</vt:lpstr>
      <vt:lpstr>Подготовили: ученики 8 – А класса ГОШ № 42 Шинкарев Данил Чуйко Алексей Учитель: Рыбина М.В.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25</cp:revision>
  <dcterms:created xsi:type="dcterms:W3CDTF">2010-04-10T14:08:35Z</dcterms:created>
  <dcterms:modified xsi:type="dcterms:W3CDTF">2011-08-27T17:30:20Z</dcterms:modified>
</cp:coreProperties>
</file>