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57" r:id="rId4"/>
    <p:sldId id="258" r:id="rId5"/>
    <p:sldId id="259" r:id="rId6"/>
    <p:sldId id="260" r:id="rId7"/>
    <p:sldId id="261" r:id="rId8"/>
    <p:sldId id="262" r:id="rId9"/>
    <p:sldId id="263" r:id="rId10"/>
    <p:sldId id="264" r:id="rId11"/>
    <p:sldId id="265" r:id="rId12"/>
    <p:sldId id="266" r:id="rId13"/>
    <p:sldId id="267"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EF61A85-3A90-493E-A7AF-699724BB2825}" type="datetimeFigureOut">
              <a:rPr lang="ru-RU" smtClean="0"/>
              <a:pPr/>
              <a:t>27.08.2011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67234A-3669-472D-9875-AA3A7FE0EEC2}" type="slidenum">
              <a:rPr lang="ru-RU" smtClean="0"/>
              <a:pPr/>
              <a:t>‹#›</a:t>
            </a:fld>
            <a:endParaRPr lang="ru-RU"/>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EF61A85-3A90-493E-A7AF-699724BB2825}" type="datetimeFigureOut">
              <a:rPr lang="ru-RU" smtClean="0"/>
              <a:pPr/>
              <a:t>27.08.2011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67234A-3669-472D-9875-AA3A7FE0EEC2}" type="slidenum">
              <a:rPr lang="ru-RU" smtClean="0"/>
              <a:pPr/>
              <a:t>‹#›</a:t>
            </a:fld>
            <a:endParaRPr lang="ru-RU"/>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EF61A85-3A90-493E-A7AF-699724BB2825}" type="datetimeFigureOut">
              <a:rPr lang="ru-RU" smtClean="0"/>
              <a:pPr/>
              <a:t>27.08.2011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67234A-3669-472D-9875-AA3A7FE0EEC2}" type="slidenum">
              <a:rPr lang="ru-RU" smtClean="0"/>
              <a:pPr/>
              <a:t>‹#›</a:t>
            </a:fld>
            <a:endParaRPr lang="ru-RU"/>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EF61A85-3A90-493E-A7AF-699724BB2825}" type="datetimeFigureOut">
              <a:rPr lang="ru-RU" smtClean="0"/>
              <a:pPr/>
              <a:t>27.08.2011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67234A-3669-472D-9875-AA3A7FE0EEC2}" type="slidenum">
              <a:rPr lang="ru-RU" smtClean="0"/>
              <a:pPr/>
              <a:t>‹#›</a:t>
            </a:fld>
            <a:endParaRPr lang="ru-RU"/>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EF61A85-3A90-493E-A7AF-699724BB2825}" type="datetimeFigureOut">
              <a:rPr lang="ru-RU" smtClean="0"/>
              <a:pPr/>
              <a:t>27.08.2011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67234A-3669-472D-9875-AA3A7FE0EEC2}" type="slidenum">
              <a:rPr lang="ru-RU" smtClean="0"/>
              <a:pPr/>
              <a:t>‹#›</a:t>
            </a:fld>
            <a:endParaRPr lang="ru-RU"/>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EF61A85-3A90-493E-A7AF-699724BB2825}" type="datetimeFigureOut">
              <a:rPr lang="ru-RU" smtClean="0"/>
              <a:pPr/>
              <a:t>27.08.2011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967234A-3669-472D-9875-AA3A7FE0EEC2}" type="slidenum">
              <a:rPr lang="ru-RU" smtClean="0"/>
              <a:pPr/>
              <a:t>‹#›</a:t>
            </a:fld>
            <a:endParaRPr lang="ru-RU"/>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EF61A85-3A90-493E-A7AF-699724BB2825}" type="datetimeFigureOut">
              <a:rPr lang="ru-RU" smtClean="0"/>
              <a:pPr/>
              <a:t>27.08.2011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967234A-3669-472D-9875-AA3A7FE0EEC2}" type="slidenum">
              <a:rPr lang="ru-RU" smtClean="0"/>
              <a:pPr/>
              <a:t>‹#›</a:t>
            </a:fld>
            <a:endParaRPr lang="ru-RU"/>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EF61A85-3A90-493E-A7AF-699724BB2825}" type="datetimeFigureOut">
              <a:rPr lang="ru-RU" smtClean="0"/>
              <a:pPr/>
              <a:t>27.08.2011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967234A-3669-472D-9875-AA3A7FE0EEC2}" type="slidenum">
              <a:rPr lang="ru-RU" smtClean="0"/>
              <a:pPr/>
              <a:t>‹#›</a:t>
            </a:fld>
            <a:endParaRPr lang="ru-RU"/>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EF61A85-3A90-493E-A7AF-699724BB2825}" type="datetimeFigureOut">
              <a:rPr lang="ru-RU" smtClean="0"/>
              <a:pPr/>
              <a:t>27.08.2011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967234A-3669-472D-9875-AA3A7FE0EEC2}" type="slidenum">
              <a:rPr lang="ru-RU" smtClean="0"/>
              <a:pPr/>
              <a:t>‹#›</a:t>
            </a:fld>
            <a:endParaRPr lang="ru-RU"/>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EF61A85-3A90-493E-A7AF-699724BB2825}" type="datetimeFigureOut">
              <a:rPr lang="ru-RU" smtClean="0"/>
              <a:pPr/>
              <a:t>27.08.2011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967234A-3669-472D-9875-AA3A7FE0EEC2}" type="slidenum">
              <a:rPr lang="ru-RU" smtClean="0"/>
              <a:pPr/>
              <a:t>‹#›</a:t>
            </a:fld>
            <a:endParaRPr lang="ru-RU"/>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EF61A85-3A90-493E-A7AF-699724BB2825}" type="datetimeFigureOut">
              <a:rPr lang="ru-RU" smtClean="0"/>
              <a:pPr/>
              <a:t>27.08.2011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967234A-3669-472D-9875-AA3A7FE0EEC2}" type="slidenum">
              <a:rPr lang="ru-RU" smtClean="0"/>
              <a:pPr/>
              <a:t>‹#›</a:t>
            </a:fld>
            <a:endParaRPr lang="ru-RU"/>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25000" b="-2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F61A85-3A90-493E-A7AF-699724BB2825}" type="datetimeFigureOut">
              <a:rPr lang="ru-RU" smtClean="0"/>
              <a:pPr/>
              <a:t>27.08.2011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7234A-3669-472D-9875-AA3A7FE0EEC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dir="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14480" y="1142984"/>
            <a:ext cx="5822812" cy="156966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96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ТРАПЕЦИЯ</a:t>
            </a:r>
            <a:endParaRPr lang="ru-RU" sz="96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5" name="Рисунок 4" descr="edu-center.jpg"/>
          <p:cNvPicPr>
            <a:picLocks noChangeAspect="1"/>
          </p:cNvPicPr>
          <p:nvPr/>
        </p:nvPicPr>
        <p:blipFill>
          <a:blip r:embed="rId2" cstate="print"/>
          <a:stretch>
            <a:fillRect/>
          </a:stretch>
        </p:blipFill>
        <p:spPr>
          <a:xfrm>
            <a:off x="357158" y="2500306"/>
            <a:ext cx="2571768" cy="40005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Подзаголовок 6"/>
          <p:cNvSpPr>
            <a:spLocks noGrp="1"/>
          </p:cNvSpPr>
          <p:nvPr>
            <p:ph type="subTitle" idx="1"/>
          </p:nvPr>
        </p:nvSpPr>
        <p:spPr>
          <a:xfrm>
            <a:off x="4286248" y="4357694"/>
            <a:ext cx="4629160" cy="2209800"/>
          </a:xfrm>
        </p:spPr>
        <p:txBody>
          <a:bodyPr>
            <a:normAutofit fontScale="77500" lnSpcReduction="20000"/>
          </a:bodyPr>
          <a:lstStyle/>
          <a:p>
            <a:r>
              <a:rPr lang="ru-RU" dirty="0" smtClean="0">
                <a:solidFill>
                  <a:srgbClr val="002060"/>
                </a:solidFill>
              </a:rPr>
              <a:t>Подготовили: </a:t>
            </a:r>
          </a:p>
          <a:p>
            <a:r>
              <a:rPr lang="ru-RU" dirty="0" smtClean="0">
                <a:solidFill>
                  <a:srgbClr val="002060"/>
                </a:solidFill>
              </a:rPr>
              <a:t>ученицы 8 – Б класса ГОШ № 42</a:t>
            </a:r>
          </a:p>
          <a:p>
            <a:r>
              <a:rPr lang="ru-RU" dirty="0" err="1" smtClean="0">
                <a:solidFill>
                  <a:srgbClr val="002060"/>
                </a:solidFill>
              </a:rPr>
              <a:t>Козленко</a:t>
            </a:r>
            <a:r>
              <a:rPr lang="ru-RU" dirty="0" smtClean="0">
                <a:solidFill>
                  <a:srgbClr val="002060"/>
                </a:solidFill>
              </a:rPr>
              <a:t> Анастасия</a:t>
            </a:r>
          </a:p>
          <a:p>
            <a:r>
              <a:rPr lang="ru-RU" dirty="0" smtClean="0">
                <a:solidFill>
                  <a:srgbClr val="002060"/>
                </a:solidFill>
              </a:rPr>
              <a:t>Астапова Диана</a:t>
            </a:r>
          </a:p>
          <a:p>
            <a:r>
              <a:rPr lang="ru-RU" dirty="0" smtClean="0">
                <a:solidFill>
                  <a:srgbClr val="002060"/>
                </a:solidFill>
              </a:rPr>
              <a:t>Учитель: Рыбина М.В.</a:t>
            </a:r>
            <a:endParaRPr lang="ru-RU" dirty="0">
              <a:solidFill>
                <a:srgbClr val="002060"/>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360"/>
                                          </p:val>
                                        </p:tav>
                                        <p:tav tm="100000">
                                          <p:val>
                                            <p:fltVal val="0"/>
                                          </p:val>
                                        </p:tav>
                                      </p:tavLst>
                                    </p:anim>
                                    <p:animEffect transition="in" filter="fade">
                                      <p:cBhvr>
                                        <p:cTn id="10" dur="1000"/>
                                        <p:tgtEl>
                                          <p:spTgt spid="4"/>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7">
                                            <p:txEl>
                                              <p:pRg st="0" end="0"/>
                                            </p:txEl>
                                          </p:spTgt>
                                        </p:tgtEl>
                                        <p:attrNameLst>
                                          <p:attrName>style.rotation</p:attrName>
                                        </p:attrNameLst>
                                      </p:cBhvr>
                                      <p:tavLst>
                                        <p:tav tm="0">
                                          <p:val>
                                            <p:fltVal val="360"/>
                                          </p:val>
                                        </p:tav>
                                        <p:tav tm="100000">
                                          <p:val>
                                            <p:fltVal val="0"/>
                                          </p:val>
                                        </p:tav>
                                      </p:tavLst>
                                    </p:anim>
                                    <p:animEffect transition="in" filter="fade">
                                      <p:cBhvr>
                                        <p:cTn id="16" dur="1000"/>
                                        <p:tgtEl>
                                          <p:spTgt spid="7">
                                            <p:txEl>
                                              <p:pRg st="0" end="0"/>
                                            </p:txEl>
                                          </p:spTgt>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10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7">
                                            <p:txEl>
                                              <p:pRg st="1" end="1"/>
                                            </p:txEl>
                                          </p:spTgt>
                                        </p:tgtEl>
                                        <p:attrNameLst>
                                          <p:attrName>ppt_h</p:attrName>
                                        </p:attrNameLst>
                                      </p:cBhvr>
                                      <p:tavLst>
                                        <p:tav tm="0">
                                          <p:val>
                                            <p:fltVal val="0"/>
                                          </p:val>
                                        </p:tav>
                                        <p:tav tm="100000">
                                          <p:val>
                                            <p:strVal val="#ppt_h"/>
                                          </p:val>
                                        </p:tav>
                                      </p:tavLst>
                                    </p:anim>
                                    <p:anim calcmode="lin" valueType="num">
                                      <p:cBhvr>
                                        <p:cTn id="21" dur="1000" fill="hold"/>
                                        <p:tgtEl>
                                          <p:spTgt spid="7">
                                            <p:txEl>
                                              <p:pRg st="1" end="1"/>
                                            </p:txEl>
                                          </p:spTgt>
                                        </p:tgtEl>
                                        <p:attrNameLst>
                                          <p:attrName>style.rotation</p:attrName>
                                        </p:attrNameLst>
                                      </p:cBhvr>
                                      <p:tavLst>
                                        <p:tav tm="0">
                                          <p:val>
                                            <p:fltVal val="360"/>
                                          </p:val>
                                        </p:tav>
                                        <p:tav tm="100000">
                                          <p:val>
                                            <p:fltVal val="0"/>
                                          </p:val>
                                        </p:tav>
                                      </p:tavLst>
                                    </p:anim>
                                    <p:animEffect transition="in" filter="fade">
                                      <p:cBhvr>
                                        <p:cTn id="22" dur="1000"/>
                                        <p:tgtEl>
                                          <p:spTgt spid="7">
                                            <p:txEl>
                                              <p:pRg st="1" end="1"/>
                                            </p:txEl>
                                          </p:spTgt>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10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1000" fill="hold"/>
                                        <p:tgtEl>
                                          <p:spTgt spid="7">
                                            <p:txEl>
                                              <p:pRg st="2" end="2"/>
                                            </p:txEl>
                                          </p:spTgt>
                                        </p:tgtEl>
                                        <p:attrNameLst>
                                          <p:attrName>ppt_h</p:attrName>
                                        </p:attrNameLst>
                                      </p:cBhvr>
                                      <p:tavLst>
                                        <p:tav tm="0">
                                          <p:val>
                                            <p:fltVal val="0"/>
                                          </p:val>
                                        </p:tav>
                                        <p:tav tm="100000">
                                          <p:val>
                                            <p:strVal val="#ppt_h"/>
                                          </p:val>
                                        </p:tav>
                                      </p:tavLst>
                                    </p:anim>
                                    <p:anim calcmode="lin" valueType="num">
                                      <p:cBhvr>
                                        <p:cTn id="27" dur="1000" fill="hold"/>
                                        <p:tgtEl>
                                          <p:spTgt spid="7">
                                            <p:txEl>
                                              <p:pRg st="2" end="2"/>
                                            </p:txEl>
                                          </p:spTgt>
                                        </p:tgtEl>
                                        <p:attrNameLst>
                                          <p:attrName>style.rotation</p:attrName>
                                        </p:attrNameLst>
                                      </p:cBhvr>
                                      <p:tavLst>
                                        <p:tav tm="0">
                                          <p:val>
                                            <p:fltVal val="360"/>
                                          </p:val>
                                        </p:tav>
                                        <p:tav tm="100000">
                                          <p:val>
                                            <p:fltVal val="0"/>
                                          </p:val>
                                        </p:tav>
                                      </p:tavLst>
                                    </p:anim>
                                    <p:animEffect transition="in" filter="fade">
                                      <p:cBhvr>
                                        <p:cTn id="28" dur="1000"/>
                                        <p:tgtEl>
                                          <p:spTgt spid="7">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grpId="0" nodeType="clickEffect">
                                  <p:stCondLst>
                                    <p:cond delay="0"/>
                                  </p:stCondLst>
                                  <p:childTnLst>
                                    <p:set>
                                      <p:cBhvr>
                                        <p:cTn id="32" dur="1" fill="hold">
                                          <p:stCondLst>
                                            <p:cond delay="0"/>
                                          </p:stCondLst>
                                        </p:cTn>
                                        <p:tgtEl>
                                          <p:spTgt spid="7">
                                            <p:txEl>
                                              <p:pRg st="3" end="3"/>
                                            </p:txEl>
                                          </p:spTgt>
                                        </p:tgtEl>
                                        <p:attrNameLst>
                                          <p:attrName>style.visibility</p:attrName>
                                        </p:attrNameLst>
                                      </p:cBhvr>
                                      <p:to>
                                        <p:strVal val="visible"/>
                                      </p:to>
                                    </p:set>
                                    <p:anim calcmode="lin" valueType="num">
                                      <p:cBhvr>
                                        <p:cTn id="33" dur="1000" fill="hold"/>
                                        <p:tgtEl>
                                          <p:spTgt spid="7">
                                            <p:txEl>
                                              <p:pRg st="3" end="3"/>
                                            </p:txEl>
                                          </p:spTgt>
                                        </p:tgtEl>
                                        <p:attrNameLst>
                                          <p:attrName>ppt_w</p:attrName>
                                        </p:attrNameLst>
                                      </p:cBhvr>
                                      <p:tavLst>
                                        <p:tav tm="0">
                                          <p:val>
                                            <p:fltVal val="0"/>
                                          </p:val>
                                        </p:tav>
                                        <p:tav tm="100000">
                                          <p:val>
                                            <p:strVal val="#ppt_w"/>
                                          </p:val>
                                        </p:tav>
                                      </p:tavLst>
                                    </p:anim>
                                    <p:anim calcmode="lin" valueType="num">
                                      <p:cBhvr>
                                        <p:cTn id="34" dur="1000" fill="hold"/>
                                        <p:tgtEl>
                                          <p:spTgt spid="7">
                                            <p:txEl>
                                              <p:pRg st="3" end="3"/>
                                            </p:txEl>
                                          </p:spTgt>
                                        </p:tgtEl>
                                        <p:attrNameLst>
                                          <p:attrName>ppt_h</p:attrName>
                                        </p:attrNameLst>
                                      </p:cBhvr>
                                      <p:tavLst>
                                        <p:tav tm="0">
                                          <p:val>
                                            <p:fltVal val="0"/>
                                          </p:val>
                                        </p:tav>
                                        <p:tav tm="100000">
                                          <p:val>
                                            <p:strVal val="#ppt_h"/>
                                          </p:val>
                                        </p:tav>
                                      </p:tavLst>
                                    </p:anim>
                                    <p:anim calcmode="lin" valueType="num">
                                      <p:cBhvr>
                                        <p:cTn id="35" dur="1000" fill="hold"/>
                                        <p:tgtEl>
                                          <p:spTgt spid="7">
                                            <p:txEl>
                                              <p:pRg st="3" end="3"/>
                                            </p:txEl>
                                          </p:spTgt>
                                        </p:tgtEl>
                                        <p:attrNameLst>
                                          <p:attrName>style.rotation</p:attrName>
                                        </p:attrNameLst>
                                      </p:cBhvr>
                                      <p:tavLst>
                                        <p:tav tm="0">
                                          <p:val>
                                            <p:fltVal val="360"/>
                                          </p:val>
                                        </p:tav>
                                        <p:tav tm="100000">
                                          <p:val>
                                            <p:fltVal val="0"/>
                                          </p:val>
                                        </p:tav>
                                      </p:tavLst>
                                    </p:anim>
                                    <p:animEffect transition="in" filter="fade">
                                      <p:cBhvr>
                                        <p:cTn id="36" dur="1000"/>
                                        <p:tgtEl>
                                          <p:spTgt spid="7">
                                            <p:txEl>
                                              <p:pRg st="3" end="3"/>
                                            </p:txEl>
                                          </p:spTgt>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7">
                                            <p:txEl>
                                              <p:pRg st="4" end="4"/>
                                            </p:txEl>
                                          </p:spTgt>
                                        </p:tgtEl>
                                        <p:attrNameLst>
                                          <p:attrName>style.visibility</p:attrName>
                                        </p:attrNameLst>
                                      </p:cBhvr>
                                      <p:to>
                                        <p:strVal val="visible"/>
                                      </p:to>
                                    </p:set>
                                    <p:anim calcmode="lin" valueType="num">
                                      <p:cBhvr>
                                        <p:cTn id="39" dur="1000" fill="hold"/>
                                        <p:tgtEl>
                                          <p:spTgt spid="7">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7">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7">
                                            <p:txEl>
                                              <p:pRg st="4" end="4"/>
                                            </p:txEl>
                                          </p:spTgt>
                                        </p:tgtEl>
                                        <p:attrNameLst>
                                          <p:attrName>style.rotation</p:attrName>
                                        </p:attrNameLst>
                                      </p:cBhvr>
                                      <p:tavLst>
                                        <p:tav tm="0">
                                          <p:val>
                                            <p:fltVal val="360"/>
                                          </p:val>
                                        </p:tav>
                                        <p:tav tm="100000">
                                          <p:val>
                                            <p:fltVal val="0"/>
                                          </p:val>
                                        </p:tav>
                                      </p:tavLst>
                                    </p:anim>
                                    <p:animEffect transition="in" filter="fade">
                                      <p:cBhvr>
                                        <p:cTn id="42" dur="1000"/>
                                        <p:tgtEl>
                                          <p:spTgt spid="7">
                                            <p:txEl>
                                              <p:pRg st="4" end="4"/>
                                            </p:txEl>
                                          </p:spTgt>
                                        </p:tgtEl>
                                      </p:cBhvr>
                                    </p:animEffect>
                                  </p:childTnLst>
                                </p:cTn>
                              </p:par>
                              <p:par>
                                <p:cTn id="43" presetID="49" presetClass="entr" presetSubtype="0" decel="100000" fill="hold" nodeType="with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1000" fill="hold"/>
                                        <p:tgtEl>
                                          <p:spTgt spid="5"/>
                                        </p:tgtEl>
                                        <p:attrNameLst>
                                          <p:attrName>ppt_w</p:attrName>
                                        </p:attrNameLst>
                                      </p:cBhvr>
                                      <p:tavLst>
                                        <p:tav tm="0">
                                          <p:val>
                                            <p:fltVal val="0"/>
                                          </p:val>
                                        </p:tav>
                                        <p:tav tm="100000">
                                          <p:val>
                                            <p:strVal val="#ppt_w"/>
                                          </p:val>
                                        </p:tav>
                                      </p:tavLst>
                                    </p:anim>
                                    <p:anim calcmode="lin" valueType="num">
                                      <p:cBhvr>
                                        <p:cTn id="46" dur="1000" fill="hold"/>
                                        <p:tgtEl>
                                          <p:spTgt spid="5"/>
                                        </p:tgtEl>
                                        <p:attrNameLst>
                                          <p:attrName>ppt_h</p:attrName>
                                        </p:attrNameLst>
                                      </p:cBhvr>
                                      <p:tavLst>
                                        <p:tav tm="0">
                                          <p:val>
                                            <p:fltVal val="0"/>
                                          </p:val>
                                        </p:tav>
                                        <p:tav tm="100000">
                                          <p:val>
                                            <p:strVal val="#ppt_h"/>
                                          </p:val>
                                        </p:tav>
                                      </p:tavLst>
                                    </p:anim>
                                    <p:anim calcmode="lin" valueType="num">
                                      <p:cBhvr>
                                        <p:cTn id="47" dur="1000" fill="hold"/>
                                        <p:tgtEl>
                                          <p:spTgt spid="5"/>
                                        </p:tgtEl>
                                        <p:attrNameLst>
                                          <p:attrName>style.rotation</p:attrName>
                                        </p:attrNameLst>
                                      </p:cBhvr>
                                      <p:tavLst>
                                        <p:tav tm="0">
                                          <p:val>
                                            <p:fltVal val="360"/>
                                          </p:val>
                                        </p:tav>
                                        <p:tav tm="100000">
                                          <p:val>
                                            <p:fltVal val="0"/>
                                          </p:val>
                                        </p:tav>
                                      </p:tavLst>
                                    </p:anim>
                                    <p:animEffect transition="in" filter="fade">
                                      <p:cBhvr>
                                        <p:cTn id="4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71802" y="285728"/>
            <a:ext cx="5857916" cy="6357982"/>
          </a:xfrm>
        </p:spPr>
        <p:txBody>
          <a:bodyPr>
            <a:normAutofit fontScale="92500" lnSpcReduction="20000"/>
          </a:bodyPr>
          <a:lstStyle/>
          <a:p>
            <a:pPr>
              <a:buNone/>
            </a:pPr>
            <a:r>
              <a:rPr lang="ru-RU" dirty="0" smtClean="0">
                <a:latin typeface="Times New Roman" pitchFamily="18" charset="0"/>
                <a:cs typeface="Times New Roman" pitchFamily="18" charset="0"/>
              </a:rPr>
              <a:t>   </a:t>
            </a:r>
            <a:r>
              <a:rPr lang="ru-RU" b="1" dirty="0" smtClean="0">
                <a:solidFill>
                  <a:srgbClr val="FFFF00"/>
                </a:solidFill>
                <a:latin typeface="Times New Roman" pitchFamily="18" charset="0"/>
                <a:cs typeface="Times New Roman" pitchFamily="18" charset="0"/>
              </a:rPr>
              <a:t>Один из важных факторов удержания обеспечения скорости хода - это положение матроса относительно диаметральной плоскости судна - чем дальше от ДП расположен матрос, тем больше парусов может нести яхта. Обычно рулевой и матрос перемещаются как можно дальше за борт, закрепив ноги ножными ремнями, а затем матрос выходит за борт на трапеции. Введенная в 1930 г. трапеция получила распространение только в 1960 г. </a:t>
            </a:r>
            <a:endParaRPr lang="ru-RU" b="1" dirty="0">
              <a:solidFill>
                <a:srgbClr val="FFFF00"/>
              </a:solidFill>
              <a:latin typeface="Times New Roman" pitchFamily="18" charset="0"/>
              <a:cs typeface="Times New Roman" pitchFamily="18" charset="0"/>
            </a:endParaRPr>
          </a:p>
        </p:txBody>
      </p:sp>
      <p:pic>
        <p:nvPicPr>
          <p:cNvPr id="4" name="Рисунок 3" descr="b274.gif"/>
          <p:cNvPicPr>
            <a:picLocks noChangeAspect="1"/>
          </p:cNvPicPr>
          <p:nvPr/>
        </p:nvPicPr>
        <p:blipFill>
          <a:blip r:embed="rId2" cstate="print"/>
          <a:stretch>
            <a:fillRect/>
          </a:stretch>
        </p:blipFill>
        <p:spPr>
          <a:xfrm>
            <a:off x="186530" y="285728"/>
            <a:ext cx="3171023" cy="235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2"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1"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4)">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214291"/>
            <a:ext cx="8786874" cy="4286280"/>
          </a:xfrm>
        </p:spPr>
        <p:txBody>
          <a:bodyPr>
            <a:normAutofit fontScale="92500"/>
          </a:bodyPr>
          <a:lstStyle/>
          <a:p>
            <a:pPr algn="ctr">
              <a:buNone/>
            </a:pPr>
            <a:r>
              <a:rPr lang="ru-RU" sz="2800" b="1" dirty="0" smtClean="0">
                <a:solidFill>
                  <a:srgbClr val="FFFF00"/>
                </a:solidFill>
                <a:latin typeface="Times New Roman" pitchFamily="18" charset="0"/>
                <a:cs typeface="Times New Roman" pitchFamily="18" charset="0"/>
              </a:rPr>
              <a:t>ТРАПЕЦИЯ – ПОСЛЕДНЯЯ ЗАГАДКА УЗУНКОЛА (2001)</a:t>
            </a:r>
          </a:p>
          <a:p>
            <a:pPr>
              <a:buNone/>
            </a:pPr>
            <a:r>
              <a:rPr lang="ru-RU" sz="2800" b="1" dirty="0" smtClean="0">
                <a:solidFill>
                  <a:srgbClr val="FFFF00"/>
                </a:solidFill>
                <a:latin typeface="Times New Roman" pitchFamily="18" charset="0"/>
                <a:cs typeface="Times New Roman" pitchFamily="18" charset="0"/>
              </a:rPr>
              <a:t>    На стене нет классифицированного маршрута. </a:t>
            </a:r>
            <a:r>
              <a:rPr lang="ru-RU" sz="2800" b="1" dirty="0">
                <a:solidFill>
                  <a:srgbClr val="FFFF00"/>
                </a:solidFill>
                <a:latin typeface="Times New Roman" pitchFamily="18" charset="0"/>
                <a:cs typeface="Times New Roman" pitchFamily="18" charset="0"/>
              </a:rPr>
              <a:t>В</a:t>
            </a:r>
            <a:r>
              <a:rPr lang="ru-RU" sz="2800" b="1" dirty="0" smtClean="0">
                <a:solidFill>
                  <a:srgbClr val="FFFF00"/>
                </a:solidFill>
                <a:latin typeface="Times New Roman" pitchFamily="18" charset="0"/>
                <a:cs typeface="Times New Roman" pitchFamily="18" charset="0"/>
              </a:rPr>
              <a:t> 1968 г. стену прошел В. </a:t>
            </a:r>
            <a:r>
              <a:rPr lang="ru-RU" sz="2800" b="1" dirty="0" err="1" smtClean="0">
                <a:solidFill>
                  <a:srgbClr val="FFFF00"/>
                </a:solidFill>
                <a:latin typeface="Times New Roman" pitchFamily="18" charset="0"/>
                <a:cs typeface="Times New Roman" pitchFamily="18" charset="0"/>
              </a:rPr>
              <a:t>Кавуненко</a:t>
            </a:r>
            <a:r>
              <a:rPr lang="ru-RU" sz="2800" b="1" dirty="0" smtClean="0">
                <a:solidFill>
                  <a:srgbClr val="FFFF00"/>
                </a:solidFill>
                <a:latin typeface="Times New Roman" pitchFamily="18" charset="0"/>
                <a:cs typeface="Times New Roman" pitchFamily="18" charset="0"/>
              </a:rPr>
              <a:t> со своей командой, но восхождение их закончилось несчастным случаем. За 33 года после восхождения </a:t>
            </a:r>
            <a:r>
              <a:rPr lang="ru-RU" sz="2800" b="1" dirty="0" err="1" smtClean="0">
                <a:solidFill>
                  <a:srgbClr val="FFFF00"/>
                </a:solidFill>
                <a:latin typeface="Times New Roman" pitchFamily="18" charset="0"/>
                <a:cs typeface="Times New Roman" pitchFamily="18" charset="0"/>
              </a:rPr>
              <a:t>Кавуненко</a:t>
            </a:r>
            <a:r>
              <a:rPr lang="ru-RU" sz="2800" b="1" dirty="0" smtClean="0">
                <a:solidFill>
                  <a:srgbClr val="FFFF00"/>
                </a:solidFill>
                <a:latin typeface="Times New Roman" pitchFamily="18" charset="0"/>
                <a:cs typeface="Times New Roman" pitchFamily="18" charset="0"/>
              </a:rPr>
              <a:t> никто не попытался пройти этот, очевидно, привлекательный с точки зрения альпинизма, маршрут. Летом 2001 года А.А. Колчин  совершил </a:t>
            </a:r>
            <a:r>
              <a:rPr lang="ru-RU" sz="2800" b="1" dirty="0" err="1" smtClean="0">
                <a:solidFill>
                  <a:srgbClr val="FFFF00"/>
                </a:solidFill>
                <a:latin typeface="Times New Roman" pitchFamily="18" charset="0"/>
                <a:cs typeface="Times New Roman" pitchFamily="18" charset="0"/>
              </a:rPr>
              <a:t>первопрохождение</a:t>
            </a:r>
            <a:r>
              <a:rPr lang="ru-RU" sz="2800" b="1" dirty="0" smtClean="0">
                <a:solidFill>
                  <a:srgbClr val="FFFF00"/>
                </a:solidFill>
                <a:latin typeface="Times New Roman" pitchFamily="18" charset="0"/>
                <a:cs typeface="Times New Roman" pitchFamily="18" charset="0"/>
              </a:rPr>
              <a:t> технически сложной скальной стены Трапеции в </a:t>
            </a:r>
            <a:r>
              <a:rPr lang="ru-RU" sz="2800" b="1" dirty="0" err="1" smtClean="0">
                <a:solidFill>
                  <a:srgbClr val="FFFF00"/>
                </a:solidFill>
                <a:latin typeface="Times New Roman" pitchFamily="18" charset="0"/>
                <a:cs typeface="Times New Roman" pitchFamily="18" charset="0"/>
              </a:rPr>
              <a:t>Узунколе</a:t>
            </a:r>
            <a:r>
              <a:rPr lang="ru-RU" sz="2800" b="1" dirty="0" smtClean="0">
                <a:solidFill>
                  <a:srgbClr val="FFFF00"/>
                </a:solidFill>
                <a:latin typeface="Times New Roman" pitchFamily="18" charset="0"/>
                <a:cs typeface="Times New Roman" pitchFamily="18" charset="0"/>
              </a:rPr>
              <a:t>. </a:t>
            </a:r>
            <a:endParaRPr lang="ru-RU" sz="2800" b="1" dirty="0">
              <a:solidFill>
                <a:srgbClr val="FFFF00"/>
              </a:solidFill>
              <a:latin typeface="Times New Roman" pitchFamily="18" charset="0"/>
              <a:cs typeface="Times New Roman" pitchFamily="18" charset="0"/>
            </a:endParaRPr>
          </a:p>
        </p:txBody>
      </p:sp>
      <p:pic>
        <p:nvPicPr>
          <p:cNvPr id="4" name="Рисунок 3" descr="228-2.jpg"/>
          <p:cNvPicPr>
            <a:picLocks noChangeAspect="1"/>
          </p:cNvPicPr>
          <p:nvPr/>
        </p:nvPicPr>
        <p:blipFill>
          <a:blip r:embed="rId2" cstate="print"/>
          <a:stretch>
            <a:fillRect/>
          </a:stretch>
        </p:blipFill>
        <p:spPr>
          <a:xfrm>
            <a:off x="2786050" y="4357694"/>
            <a:ext cx="3714776" cy="22430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
                                            <p:txEl>
                                              <p:pRg st="0" end="0"/>
                                            </p:txEl>
                                          </p:spTgt>
                                        </p:tgtEl>
                                      </p:cBhvr>
                                    </p:animEffect>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5" dur="1000"/>
                                        <p:tgtEl>
                                          <p:spTgt spid="3">
                                            <p:txEl>
                                              <p:pRg st="1" end="1"/>
                                            </p:txEl>
                                          </p:spTgt>
                                        </p:tgtEl>
                                      </p:cBhvr>
                                    </p:animEffect>
                                  </p:childTnLst>
                                </p:cTn>
                              </p:par>
                              <p:par>
                                <p:cTn id="16" presetID="35"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style.rotation</p:attrName>
                                        </p:attrNameLst>
                                      </p:cBhvr>
                                      <p:tavLst>
                                        <p:tav tm="0">
                                          <p:val>
                                            <p:fltVal val="720"/>
                                          </p:val>
                                        </p:tav>
                                        <p:tav tm="100000">
                                          <p:val>
                                            <p:fltVal val="0"/>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6"/>
            <a:ext cx="4257676" cy="5768997"/>
          </a:xfrm>
        </p:spPr>
        <p:txBody>
          <a:bodyPr/>
          <a:lstStyle/>
          <a:p>
            <a:pPr algn="ctr">
              <a:buNone/>
            </a:pPr>
            <a:r>
              <a:rPr lang="ru-RU" dirty="0" smtClean="0"/>
              <a:t> </a:t>
            </a:r>
            <a:r>
              <a:rPr lang="ru-RU" b="1" dirty="0" smtClean="0">
                <a:solidFill>
                  <a:srgbClr val="FFFF00"/>
                </a:solidFill>
              </a:rPr>
              <a:t>ТРАПЕЦИИ…</a:t>
            </a:r>
          </a:p>
          <a:p>
            <a:pPr>
              <a:buNone/>
            </a:pPr>
            <a:r>
              <a:rPr lang="ru-RU" b="1" dirty="0">
                <a:solidFill>
                  <a:srgbClr val="FFFF00"/>
                </a:solidFill>
              </a:rPr>
              <a:t> </a:t>
            </a:r>
            <a:r>
              <a:rPr lang="ru-RU" b="1" dirty="0" smtClean="0">
                <a:solidFill>
                  <a:srgbClr val="FFFF00"/>
                </a:solidFill>
              </a:rPr>
              <a:t>   Если ты не видишь их в зеркале, это не значит, что их не существует. Просто трапеции - это большие мышцы, которые требуют большой и продуманной программы.</a:t>
            </a:r>
            <a:endParaRPr lang="ru-RU" b="1" dirty="0">
              <a:solidFill>
                <a:srgbClr val="FFFF00"/>
              </a:solidFill>
            </a:endParaRPr>
          </a:p>
        </p:txBody>
      </p:sp>
      <p:pic>
        <p:nvPicPr>
          <p:cNvPr id="4" name="Рисунок 3" descr="upr_jimarnoldai_564.jpg"/>
          <p:cNvPicPr>
            <a:picLocks noChangeAspect="1"/>
          </p:cNvPicPr>
          <p:nvPr/>
        </p:nvPicPr>
        <p:blipFill>
          <a:blip r:embed="rId2" cstate="print"/>
          <a:stretch>
            <a:fillRect/>
          </a:stretch>
        </p:blipFill>
        <p:spPr>
          <a:xfrm>
            <a:off x="4643438" y="500042"/>
            <a:ext cx="3905261" cy="54292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
                                            <p:txEl>
                                              <p:pRg st="0" end="0"/>
                                            </p:txEl>
                                          </p:spTgt>
                                        </p:tgtEl>
                                      </p:cBhvr>
                                    </p:animEffect>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5" dur="1000"/>
                                        <p:tgtEl>
                                          <p:spTgt spid="3">
                                            <p:txEl>
                                              <p:pRg st="1" end="1"/>
                                            </p:txEl>
                                          </p:spTgt>
                                        </p:tgtEl>
                                      </p:cBhvr>
                                    </p:animEffect>
                                  </p:childTnLst>
                                </p:cTn>
                              </p:par>
                              <p:par>
                                <p:cTn id="16" presetID="35"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style.rotation</p:attrName>
                                        </p:attrNameLst>
                                      </p:cBhvr>
                                      <p:tavLst>
                                        <p:tav tm="0">
                                          <p:val>
                                            <p:fltVal val="720"/>
                                          </p:val>
                                        </p:tav>
                                        <p:tav tm="100000">
                                          <p:val>
                                            <p:fltVal val="0"/>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472" y="357166"/>
            <a:ext cx="8229600" cy="6143667"/>
          </a:xfrm>
        </p:spPr>
        <p:txBody>
          <a:bodyPr>
            <a:normAutofit/>
          </a:bodyPr>
          <a:lstStyle/>
          <a:p>
            <a:pPr>
              <a:buNone/>
            </a:pPr>
            <a:r>
              <a:rPr lang="ru-RU" sz="2400" dirty="0" smtClean="0">
                <a:latin typeface="Times New Roman" pitchFamily="18" charset="0"/>
                <a:cs typeface="Times New Roman" pitchFamily="18" charset="0"/>
              </a:rPr>
              <a:t>Свадебное платье                                                            Скребок  </a:t>
            </a:r>
          </a:p>
          <a:p>
            <a:pPr>
              <a:buNone/>
            </a:pPr>
            <a:r>
              <a:rPr lang="ru-RU" sz="2400" dirty="0" smtClean="0">
                <a:latin typeface="Times New Roman" pitchFamily="18" charset="0"/>
                <a:cs typeface="Times New Roman" pitchFamily="18" charset="0"/>
              </a:rPr>
              <a:t>с силуэтом трапеция.                                         Автомобильный</a:t>
            </a:r>
          </a:p>
          <a:p>
            <a:pPr>
              <a:buNone/>
            </a:pPr>
            <a:r>
              <a:rPr lang="ru-RU" sz="2400" dirty="0">
                <a:latin typeface="Times New Roman" pitchFamily="18" charset="0"/>
                <a:cs typeface="Times New Roman" pitchFamily="18" charset="0"/>
              </a:rPr>
              <a:t> </a:t>
            </a:r>
            <a:r>
              <a:rPr lang="ru-RU" sz="2400" dirty="0" smtClean="0">
                <a:latin typeface="Times New Roman" pitchFamily="18" charset="0"/>
                <a:cs typeface="Times New Roman" pitchFamily="18" charset="0"/>
              </a:rPr>
              <a:t>                                                                                        Трапеция</a:t>
            </a:r>
          </a:p>
          <a:p>
            <a:pPr>
              <a:buNone/>
            </a:pPr>
            <a:endParaRPr lang="ru-RU" sz="2400" dirty="0">
              <a:latin typeface="Times New Roman" pitchFamily="18" charset="0"/>
              <a:cs typeface="Times New Roman" pitchFamily="18" charset="0"/>
            </a:endParaRPr>
          </a:p>
          <a:p>
            <a:pPr>
              <a:buNone/>
            </a:pPr>
            <a:endParaRPr lang="ru-RU" sz="2400" dirty="0" smtClean="0">
              <a:latin typeface="Times New Roman" pitchFamily="18" charset="0"/>
              <a:cs typeface="Times New Roman" pitchFamily="18" charset="0"/>
            </a:endParaRPr>
          </a:p>
          <a:p>
            <a:pPr>
              <a:buNone/>
            </a:pPr>
            <a:endParaRPr lang="ru-RU" sz="2400" dirty="0">
              <a:latin typeface="Times New Roman" pitchFamily="18" charset="0"/>
              <a:cs typeface="Times New Roman" pitchFamily="18" charset="0"/>
            </a:endParaRPr>
          </a:p>
          <a:p>
            <a:pPr>
              <a:buNone/>
            </a:pPr>
            <a:endParaRPr lang="ru-RU" sz="2400" dirty="0" smtClean="0">
              <a:latin typeface="Times New Roman" pitchFamily="18" charset="0"/>
              <a:cs typeface="Times New Roman" pitchFamily="18" charset="0"/>
            </a:endParaRPr>
          </a:p>
          <a:p>
            <a:pPr>
              <a:buNone/>
            </a:pPr>
            <a:r>
              <a:rPr lang="ru-RU" sz="2400" dirty="0" smtClean="0">
                <a:latin typeface="Times New Roman" pitchFamily="18" charset="0"/>
                <a:cs typeface="Times New Roman" pitchFamily="18" charset="0"/>
              </a:rPr>
              <a:t>Прилавок ''трапеция'‘                                          Двух уровневая </a:t>
            </a:r>
          </a:p>
          <a:p>
            <a:pPr>
              <a:buNone/>
            </a:pPr>
            <a:r>
              <a:rPr lang="ru-RU" sz="2400" dirty="0" smtClean="0">
                <a:latin typeface="Times New Roman" pitchFamily="18" charset="0"/>
                <a:cs typeface="Times New Roman" pitchFamily="18" charset="0"/>
              </a:rPr>
              <a:t>                                                                           полочка-трапеция</a:t>
            </a:r>
          </a:p>
          <a:p>
            <a:pPr algn="ctr">
              <a:buNone/>
            </a:pPr>
            <a:endParaRPr lang="ru-RU" dirty="0">
              <a:latin typeface="Times New Roman" pitchFamily="18" charset="0"/>
              <a:cs typeface="Times New Roman" pitchFamily="18" charset="0"/>
            </a:endParaRPr>
          </a:p>
          <a:p>
            <a:pPr algn="ctr">
              <a:buNone/>
            </a:pPr>
            <a:endParaRPr lang="ru-RU" dirty="0" smtClean="0">
              <a:latin typeface="Times New Roman" pitchFamily="18" charset="0"/>
              <a:cs typeface="Times New Roman" pitchFamily="18" charset="0"/>
            </a:endParaRPr>
          </a:p>
          <a:p>
            <a:pPr algn="ctr">
              <a:buNone/>
            </a:pPr>
            <a:endParaRPr lang="ru-RU" dirty="0">
              <a:latin typeface="Times New Roman" pitchFamily="18" charset="0"/>
              <a:cs typeface="Times New Roman" pitchFamily="18" charset="0"/>
            </a:endParaRPr>
          </a:p>
          <a:p>
            <a:pPr algn="ctr">
              <a:buNone/>
            </a:pPr>
            <a:endParaRPr lang="ru-RU" dirty="0" smtClean="0">
              <a:latin typeface="Times New Roman" pitchFamily="18" charset="0"/>
              <a:cs typeface="Times New Roman" pitchFamily="18" charset="0"/>
            </a:endParaRPr>
          </a:p>
          <a:p>
            <a:pPr algn="ctr">
              <a:buNone/>
            </a:pPr>
            <a:endParaRPr lang="ru-RU" dirty="0" smtClean="0">
              <a:latin typeface="Times New Roman" pitchFamily="18" charset="0"/>
              <a:cs typeface="Times New Roman" pitchFamily="18" charset="0"/>
            </a:endParaRPr>
          </a:p>
          <a:p>
            <a:pPr algn="ctr">
              <a:buNone/>
            </a:pPr>
            <a:endParaRPr lang="ru-RU" dirty="0">
              <a:latin typeface="Times New Roman" pitchFamily="18" charset="0"/>
              <a:cs typeface="Times New Roman" pitchFamily="18" charset="0"/>
            </a:endParaRPr>
          </a:p>
        </p:txBody>
      </p:sp>
      <p:pic>
        <p:nvPicPr>
          <p:cNvPr id="4" name="Рисунок 3" descr="i.jpeg"/>
          <p:cNvPicPr>
            <a:picLocks noChangeAspect="1"/>
          </p:cNvPicPr>
          <p:nvPr/>
        </p:nvPicPr>
        <p:blipFill>
          <a:blip r:embed="rId2" cstate="print"/>
          <a:stretch>
            <a:fillRect/>
          </a:stretch>
        </p:blipFill>
        <p:spPr>
          <a:xfrm>
            <a:off x="1000100" y="1285860"/>
            <a:ext cx="1714496" cy="21431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descr="42055_2.jpg"/>
          <p:cNvPicPr>
            <a:picLocks noChangeAspect="1"/>
          </p:cNvPicPr>
          <p:nvPr/>
        </p:nvPicPr>
        <p:blipFill>
          <a:blip r:embed="rId3" cstate="print"/>
          <a:stretch>
            <a:fillRect/>
          </a:stretch>
        </p:blipFill>
        <p:spPr>
          <a:xfrm>
            <a:off x="4857752" y="1285860"/>
            <a:ext cx="1952622" cy="20954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i.jpeg"/>
          <p:cNvPicPr>
            <a:picLocks noChangeAspect="1"/>
          </p:cNvPicPr>
          <p:nvPr/>
        </p:nvPicPr>
        <p:blipFill>
          <a:blip r:embed="rId4" cstate="print"/>
          <a:stretch>
            <a:fillRect/>
          </a:stretch>
        </p:blipFill>
        <p:spPr>
          <a:xfrm>
            <a:off x="857224" y="4000504"/>
            <a:ext cx="2071678" cy="25003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i.jpeg"/>
          <p:cNvPicPr>
            <a:picLocks noChangeAspect="1"/>
          </p:cNvPicPr>
          <p:nvPr/>
        </p:nvPicPr>
        <p:blipFill>
          <a:blip r:embed="rId5" cstate="print"/>
          <a:stretch>
            <a:fillRect/>
          </a:stretch>
        </p:blipFill>
        <p:spPr>
          <a:xfrm>
            <a:off x="6429388" y="4500570"/>
            <a:ext cx="2231678" cy="20002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
                                            <p:txEl>
                                              <p:pRg st="0" end="0"/>
                                            </p:txEl>
                                          </p:spTgt>
                                        </p:tgtEl>
                                      </p:cBhvr>
                                    </p:animEffect>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5" dur="1000"/>
                                        <p:tgtEl>
                                          <p:spTgt spid="3">
                                            <p:txEl>
                                              <p:pRg st="1" end="1"/>
                                            </p:txEl>
                                          </p:spTgt>
                                        </p:tgtEl>
                                      </p:cBhvr>
                                    </p:animEffect>
                                  </p:childTnLst>
                                </p:cTn>
                              </p:par>
                            </p:childTnLst>
                          </p:cTn>
                        </p:par>
                        <p:par>
                          <p:cTn id="16" fill="hold">
                            <p:stCondLst>
                              <p:cond delay="2000"/>
                            </p:stCondLst>
                            <p:childTnLst>
                              <p:par>
                                <p:cTn id="17" presetID="53"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1" dur="1000"/>
                                        <p:tgtEl>
                                          <p:spTgt spid="3">
                                            <p:txEl>
                                              <p:pRg st="2" end="2"/>
                                            </p:txEl>
                                          </p:spTgt>
                                        </p:tgtEl>
                                      </p:cBhvr>
                                    </p:animEffect>
                                  </p:childTnLst>
                                </p:cTn>
                              </p:par>
                            </p:childTnLst>
                          </p:cTn>
                        </p:par>
                        <p:par>
                          <p:cTn id="22" fill="hold">
                            <p:stCondLst>
                              <p:cond delay="3000"/>
                            </p:stCondLst>
                            <p:childTnLst>
                              <p:par>
                                <p:cTn id="23" presetID="53" presetClass="entr" presetSubtype="0" fill="hold" grpId="0" nodeType="after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p:cTn id="25"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27" dur="1000"/>
                                        <p:tgtEl>
                                          <p:spTgt spid="3">
                                            <p:txEl>
                                              <p:pRg st="7" end="7"/>
                                            </p:txEl>
                                          </p:spTgt>
                                        </p:tgtEl>
                                      </p:cBhvr>
                                    </p:animEffect>
                                  </p:childTnLst>
                                </p:cTn>
                              </p:par>
                            </p:childTnLst>
                          </p:cTn>
                        </p:par>
                        <p:par>
                          <p:cTn id="28" fill="hold">
                            <p:stCondLst>
                              <p:cond delay="4000"/>
                            </p:stCondLst>
                            <p:childTnLst>
                              <p:par>
                                <p:cTn id="29" presetID="53" presetClass="entr" presetSubtype="0" fill="hold" grpId="0" nodeType="after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p:cTn id="31"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33" dur="1000"/>
                                        <p:tgtEl>
                                          <p:spTgt spid="3">
                                            <p:txEl>
                                              <p:pRg st="8" end="8"/>
                                            </p:txEl>
                                          </p:spTgt>
                                        </p:tgtEl>
                                      </p:cBhvr>
                                    </p:animEffect>
                                  </p:childTnLst>
                                </p:cTn>
                              </p:par>
                              <p:par>
                                <p:cTn id="34" presetID="21" presetClass="entr" presetSubtype="4"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heel(4)">
                                      <p:cBhvr>
                                        <p:cTn id="36" dur="1000"/>
                                        <p:tgtEl>
                                          <p:spTgt spid="4"/>
                                        </p:tgtEl>
                                      </p:cBhvr>
                                    </p:animEffect>
                                  </p:childTnLst>
                                </p:cTn>
                              </p:par>
                              <p:par>
                                <p:cTn id="37" presetID="21" presetClass="entr" presetSubtype="4"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heel(4)">
                                      <p:cBhvr>
                                        <p:cTn id="39" dur="1000"/>
                                        <p:tgtEl>
                                          <p:spTgt spid="5"/>
                                        </p:tgtEl>
                                      </p:cBhvr>
                                    </p:animEffect>
                                  </p:childTnLst>
                                </p:cTn>
                              </p:par>
                              <p:par>
                                <p:cTn id="40" presetID="21" presetClass="entr" presetSubtype="4"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heel(4)">
                                      <p:cBhvr>
                                        <p:cTn id="42" dur="1000"/>
                                        <p:tgtEl>
                                          <p:spTgt spid="6"/>
                                        </p:tgtEl>
                                      </p:cBhvr>
                                    </p:animEffect>
                                  </p:childTnLst>
                                </p:cTn>
                              </p:par>
                              <p:par>
                                <p:cTn id="43" presetID="21" presetClass="entr" presetSubtype="4"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heel(4)">
                                      <p:cBhvr>
                                        <p:cTn id="4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285728"/>
            <a:ext cx="5500726" cy="6357982"/>
          </a:xfrm>
        </p:spPr>
        <p:txBody>
          <a:bodyPr>
            <a:normAutofit fontScale="70000" lnSpcReduction="20000"/>
          </a:bodyPr>
          <a:lstStyle/>
          <a:p>
            <a:pPr algn="ctr">
              <a:buNone/>
            </a:pPr>
            <a:r>
              <a:rPr lang="ru-RU" b="1" dirty="0" smtClean="0">
                <a:solidFill>
                  <a:srgbClr val="FFFF00"/>
                </a:solidFill>
                <a:latin typeface="Times New Roman" pitchFamily="18" charset="0"/>
                <a:cs typeface="Times New Roman" pitchFamily="18" charset="0"/>
              </a:rPr>
              <a:t>ТРАПЕЦИЯ</a:t>
            </a:r>
          </a:p>
          <a:p>
            <a:pPr>
              <a:buNone/>
            </a:pPr>
            <a:r>
              <a:rPr lang="ru-RU" b="1" dirty="0" smtClean="0">
                <a:solidFill>
                  <a:srgbClr val="FFFF00"/>
                </a:solidFill>
                <a:latin typeface="Times New Roman" pitchFamily="18" charset="0"/>
                <a:cs typeface="Times New Roman" pitchFamily="18" charset="0"/>
              </a:rPr>
              <a:t>ТРАПЕЦИЯ, ТРАПЕЦИЯ</a:t>
            </a:r>
          </a:p>
          <a:p>
            <a:pPr>
              <a:buNone/>
            </a:pPr>
            <a:r>
              <a:rPr lang="ru-RU" b="1" dirty="0" smtClean="0">
                <a:solidFill>
                  <a:srgbClr val="FFFF00"/>
                </a:solidFill>
                <a:latin typeface="Times New Roman" pitchFamily="18" charset="0"/>
                <a:cs typeface="Times New Roman" pitchFamily="18" charset="0"/>
              </a:rPr>
              <a:t>Фигура есть такая,</a:t>
            </a:r>
          </a:p>
          <a:p>
            <a:pPr>
              <a:buNone/>
            </a:pPr>
            <a:r>
              <a:rPr lang="ru-RU" b="1" dirty="0" smtClean="0">
                <a:solidFill>
                  <a:srgbClr val="FFFF00"/>
                </a:solidFill>
                <a:latin typeface="Times New Roman" pitchFamily="18" charset="0"/>
                <a:cs typeface="Times New Roman" pitchFamily="18" charset="0"/>
              </a:rPr>
              <a:t>А я её не знаю.</a:t>
            </a:r>
          </a:p>
          <a:p>
            <a:pPr>
              <a:buNone/>
            </a:pPr>
            <a:r>
              <a:rPr lang="ru-RU" b="1" dirty="0" smtClean="0">
                <a:solidFill>
                  <a:srgbClr val="FFFF00"/>
                </a:solidFill>
                <a:latin typeface="Times New Roman" pitchFamily="18" charset="0"/>
                <a:cs typeface="Times New Roman" pitchFamily="18" charset="0"/>
              </a:rPr>
              <a:t>Ты где живёшь, трапеция,</a:t>
            </a:r>
          </a:p>
          <a:p>
            <a:pPr>
              <a:buNone/>
            </a:pPr>
            <a:r>
              <a:rPr lang="ru-RU" b="1" dirty="0" smtClean="0">
                <a:solidFill>
                  <a:srgbClr val="FFFF00"/>
                </a:solidFill>
                <a:latin typeface="Times New Roman" pitchFamily="18" charset="0"/>
                <a:cs typeface="Times New Roman" pitchFamily="18" charset="0"/>
              </a:rPr>
              <a:t>В Америке, в Китае?</a:t>
            </a:r>
          </a:p>
          <a:p>
            <a:pPr>
              <a:buNone/>
            </a:pPr>
            <a:r>
              <a:rPr lang="ru-RU" b="1" dirty="0" smtClean="0">
                <a:solidFill>
                  <a:srgbClr val="FFFF00"/>
                </a:solidFill>
                <a:latin typeface="Times New Roman" pitchFamily="18" charset="0"/>
                <a:cs typeface="Times New Roman" pitchFamily="18" charset="0"/>
              </a:rPr>
              <a:t>Может, за трапецией</a:t>
            </a:r>
          </a:p>
          <a:p>
            <a:pPr>
              <a:buNone/>
            </a:pPr>
            <a:r>
              <a:rPr lang="ru-RU" b="1" dirty="0" smtClean="0">
                <a:solidFill>
                  <a:srgbClr val="FFFF00"/>
                </a:solidFill>
                <a:latin typeface="Times New Roman" pitchFamily="18" charset="0"/>
                <a:cs typeface="Times New Roman" pitchFamily="18" charset="0"/>
              </a:rPr>
              <a:t>Поехать надо в Грецию?</a:t>
            </a:r>
          </a:p>
          <a:p>
            <a:pPr>
              <a:buNone/>
            </a:pPr>
            <a:r>
              <a:rPr lang="ru-RU" b="1" dirty="0" smtClean="0">
                <a:solidFill>
                  <a:srgbClr val="FFFF00"/>
                </a:solidFill>
                <a:latin typeface="Times New Roman" pitchFamily="18" charset="0"/>
                <a:cs typeface="Times New Roman" pitchFamily="18" charset="0"/>
              </a:rPr>
              <a:t>Мама говорит: "Не надо,</a:t>
            </a:r>
          </a:p>
          <a:p>
            <a:pPr>
              <a:buNone/>
            </a:pPr>
            <a:r>
              <a:rPr lang="ru-RU" b="1" dirty="0" smtClean="0">
                <a:solidFill>
                  <a:srgbClr val="FFFF00"/>
                </a:solidFill>
                <a:latin typeface="Times New Roman" pitchFamily="18" charset="0"/>
                <a:cs typeface="Times New Roman" pitchFamily="18" charset="0"/>
              </a:rPr>
              <a:t>Трапеция с тобою рядом.</a:t>
            </a:r>
          </a:p>
          <a:p>
            <a:pPr>
              <a:buNone/>
            </a:pPr>
            <a:r>
              <a:rPr lang="ru-RU" b="1" dirty="0" smtClean="0">
                <a:solidFill>
                  <a:srgbClr val="FFFF00"/>
                </a:solidFill>
                <a:latin typeface="Times New Roman" pitchFamily="18" charset="0"/>
                <a:cs typeface="Times New Roman" pitchFamily="18" charset="0"/>
              </a:rPr>
              <a:t>Развею я твою тоску,</a:t>
            </a:r>
          </a:p>
          <a:p>
            <a:pPr>
              <a:buNone/>
            </a:pPr>
            <a:r>
              <a:rPr lang="ru-RU" b="1" dirty="0" smtClean="0">
                <a:solidFill>
                  <a:srgbClr val="FFFF00"/>
                </a:solidFill>
                <a:latin typeface="Times New Roman" pitchFamily="18" charset="0"/>
                <a:cs typeface="Times New Roman" pitchFamily="18" charset="0"/>
              </a:rPr>
              <a:t>Ты подожди минутку", -</a:t>
            </a:r>
          </a:p>
          <a:p>
            <a:pPr>
              <a:buNone/>
            </a:pPr>
            <a:r>
              <a:rPr lang="ru-RU" b="1" dirty="0" smtClean="0">
                <a:solidFill>
                  <a:srgbClr val="FFFF00"/>
                </a:solidFill>
                <a:latin typeface="Times New Roman" pitchFamily="18" charset="0"/>
                <a:cs typeface="Times New Roman" pitchFamily="18" charset="0"/>
              </a:rPr>
              <a:t>И на гладильную доску</a:t>
            </a:r>
          </a:p>
          <a:p>
            <a:pPr>
              <a:buNone/>
            </a:pPr>
            <a:r>
              <a:rPr lang="ru-RU" b="1" dirty="0" smtClean="0">
                <a:solidFill>
                  <a:srgbClr val="FFFF00"/>
                </a:solidFill>
                <a:latin typeface="Times New Roman" pitchFamily="18" charset="0"/>
                <a:cs typeface="Times New Roman" pitchFamily="18" charset="0"/>
              </a:rPr>
              <a:t>Укладывает юбку,</a:t>
            </a:r>
          </a:p>
          <a:p>
            <a:pPr>
              <a:buNone/>
            </a:pPr>
            <a:r>
              <a:rPr lang="ru-RU" b="1" dirty="0" smtClean="0">
                <a:solidFill>
                  <a:srgbClr val="FFFF00"/>
                </a:solidFill>
                <a:latin typeface="Times New Roman" pitchFamily="18" charset="0"/>
                <a:cs typeface="Times New Roman" pitchFamily="18" charset="0"/>
              </a:rPr>
              <a:t>По ней проводит утюжком,</a:t>
            </a:r>
          </a:p>
          <a:p>
            <a:pPr>
              <a:buNone/>
            </a:pPr>
            <a:r>
              <a:rPr lang="ru-RU" b="1" dirty="0" smtClean="0">
                <a:solidFill>
                  <a:srgbClr val="FFFF00"/>
                </a:solidFill>
                <a:latin typeface="Times New Roman" pitchFamily="18" charset="0"/>
                <a:cs typeface="Times New Roman" pitchFamily="18" charset="0"/>
              </a:rPr>
              <a:t>Чтоб не топорщилась мешком:</a:t>
            </a:r>
          </a:p>
          <a:p>
            <a:pPr>
              <a:buNone/>
            </a:pPr>
            <a:r>
              <a:rPr lang="ru-RU" b="1" dirty="0" smtClean="0">
                <a:solidFill>
                  <a:srgbClr val="FFFF00"/>
                </a:solidFill>
                <a:latin typeface="Times New Roman" pitchFamily="18" charset="0"/>
                <a:cs typeface="Times New Roman" pitchFamily="18" charset="0"/>
              </a:rPr>
              <a:t>- Вот тебе ТРАПЕЦИЯ,</a:t>
            </a:r>
          </a:p>
          <a:p>
            <a:pPr>
              <a:buNone/>
            </a:pPr>
            <a:r>
              <a:rPr lang="ru-RU" b="1" dirty="0" smtClean="0">
                <a:solidFill>
                  <a:srgbClr val="FFFF00"/>
                </a:solidFill>
                <a:latin typeface="Times New Roman" pitchFamily="18" charset="0"/>
                <a:cs typeface="Times New Roman" pitchFamily="18" charset="0"/>
              </a:rPr>
              <a:t>Не стоит ехать в Грецию.</a:t>
            </a:r>
            <a:endParaRPr lang="ru-RU" b="1" dirty="0">
              <a:solidFill>
                <a:srgbClr val="FFFF00"/>
              </a:solidFill>
              <a:latin typeface="Times New Roman" pitchFamily="18" charset="0"/>
              <a:cs typeface="Times New Roman" pitchFamily="18" charset="0"/>
            </a:endParaRPr>
          </a:p>
        </p:txBody>
      </p:sp>
      <p:pic>
        <p:nvPicPr>
          <p:cNvPr id="4" name="Рисунок 3" descr="trap.jpg"/>
          <p:cNvPicPr>
            <a:picLocks noChangeAspect="1"/>
          </p:cNvPicPr>
          <p:nvPr/>
        </p:nvPicPr>
        <p:blipFill>
          <a:blip r:embed="rId2" cstate="print"/>
          <a:stretch>
            <a:fillRect/>
          </a:stretch>
        </p:blipFill>
        <p:spPr>
          <a:xfrm>
            <a:off x="5214942" y="428604"/>
            <a:ext cx="2714644" cy="23574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1000"/>
                                        <p:tgtEl>
                                          <p:spTgt spid="3">
                                            <p:txEl>
                                              <p:pRg st="0" end="0"/>
                                            </p:txEl>
                                          </p:spTgt>
                                        </p:tgtEl>
                                      </p:cBhvr>
                                    </p:animEffect>
                                  </p:childTnLst>
                                </p:cTn>
                              </p:par>
                            </p:childTnLst>
                          </p:cTn>
                        </p:par>
                        <p:par>
                          <p:cTn id="8" fill="hold">
                            <p:stCondLst>
                              <p:cond delay="1000"/>
                            </p:stCondLst>
                            <p:childTnLst>
                              <p:par>
                                <p:cTn id="9" presetID="13" presetClass="entr" presetSubtype="16"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plus(in)">
                                      <p:cBhvr>
                                        <p:cTn id="11" dur="1000"/>
                                        <p:tgtEl>
                                          <p:spTgt spid="3">
                                            <p:txEl>
                                              <p:pRg st="1" end="1"/>
                                            </p:txEl>
                                          </p:spTgt>
                                        </p:tgtEl>
                                      </p:cBhvr>
                                    </p:animEffect>
                                  </p:childTnLst>
                                </p:cTn>
                              </p:par>
                            </p:childTnLst>
                          </p:cTn>
                        </p:par>
                        <p:par>
                          <p:cTn id="12" fill="hold">
                            <p:stCondLst>
                              <p:cond delay="2000"/>
                            </p:stCondLst>
                            <p:childTnLst>
                              <p:par>
                                <p:cTn id="13" presetID="13" presetClass="entr" presetSubtype="16"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plus(in)">
                                      <p:cBhvr>
                                        <p:cTn id="15" dur="1000"/>
                                        <p:tgtEl>
                                          <p:spTgt spid="3">
                                            <p:txEl>
                                              <p:pRg st="2" end="2"/>
                                            </p:txEl>
                                          </p:spTgt>
                                        </p:tgtEl>
                                      </p:cBhvr>
                                    </p:animEffect>
                                  </p:childTnLst>
                                </p:cTn>
                              </p:par>
                            </p:childTnLst>
                          </p:cTn>
                        </p:par>
                        <p:par>
                          <p:cTn id="16" fill="hold">
                            <p:stCondLst>
                              <p:cond delay="3000"/>
                            </p:stCondLst>
                            <p:childTnLst>
                              <p:par>
                                <p:cTn id="17" presetID="13" presetClass="entr" presetSubtype="16"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plus(in)">
                                      <p:cBhvr>
                                        <p:cTn id="19" dur="1000"/>
                                        <p:tgtEl>
                                          <p:spTgt spid="3">
                                            <p:txEl>
                                              <p:pRg st="3" end="3"/>
                                            </p:txEl>
                                          </p:spTgt>
                                        </p:tgtEl>
                                      </p:cBhvr>
                                    </p:animEffect>
                                  </p:childTnLst>
                                </p:cTn>
                              </p:par>
                            </p:childTnLst>
                          </p:cTn>
                        </p:par>
                        <p:par>
                          <p:cTn id="20" fill="hold">
                            <p:stCondLst>
                              <p:cond delay="4000"/>
                            </p:stCondLst>
                            <p:childTnLst>
                              <p:par>
                                <p:cTn id="21" presetID="13" presetClass="entr" presetSubtype="16"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plus(in)">
                                      <p:cBhvr>
                                        <p:cTn id="23" dur="1000"/>
                                        <p:tgtEl>
                                          <p:spTgt spid="3">
                                            <p:txEl>
                                              <p:pRg st="4" end="4"/>
                                            </p:txEl>
                                          </p:spTgt>
                                        </p:tgtEl>
                                      </p:cBhvr>
                                    </p:animEffect>
                                  </p:childTnLst>
                                </p:cTn>
                              </p:par>
                            </p:childTnLst>
                          </p:cTn>
                        </p:par>
                        <p:par>
                          <p:cTn id="24" fill="hold">
                            <p:stCondLst>
                              <p:cond delay="5000"/>
                            </p:stCondLst>
                            <p:childTnLst>
                              <p:par>
                                <p:cTn id="25" presetID="13" presetClass="entr" presetSubtype="16"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plus(in)">
                                      <p:cBhvr>
                                        <p:cTn id="27" dur="1000"/>
                                        <p:tgtEl>
                                          <p:spTgt spid="3">
                                            <p:txEl>
                                              <p:pRg st="5" end="5"/>
                                            </p:txEl>
                                          </p:spTgt>
                                        </p:tgtEl>
                                      </p:cBhvr>
                                    </p:animEffect>
                                  </p:childTnLst>
                                </p:cTn>
                              </p:par>
                            </p:childTnLst>
                          </p:cTn>
                        </p:par>
                        <p:par>
                          <p:cTn id="28" fill="hold">
                            <p:stCondLst>
                              <p:cond delay="6000"/>
                            </p:stCondLst>
                            <p:childTnLst>
                              <p:par>
                                <p:cTn id="29" presetID="13" presetClass="entr" presetSubtype="16"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plus(in)">
                                      <p:cBhvr>
                                        <p:cTn id="31" dur="1000"/>
                                        <p:tgtEl>
                                          <p:spTgt spid="3">
                                            <p:txEl>
                                              <p:pRg st="6" end="6"/>
                                            </p:txEl>
                                          </p:spTgt>
                                        </p:tgtEl>
                                      </p:cBhvr>
                                    </p:animEffect>
                                  </p:childTnLst>
                                </p:cTn>
                              </p:par>
                            </p:childTnLst>
                          </p:cTn>
                        </p:par>
                        <p:par>
                          <p:cTn id="32" fill="hold">
                            <p:stCondLst>
                              <p:cond delay="7000"/>
                            </p:stCondLst>
                            <p:childTnLst>
                              <p:par>
                                <p:cTn id="33" presetID="13" presetClass="entr" presetSubtype="16" fill="hold" grpId="0"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plus(in)">
                                      <p:cBhvr>
                                        <p:cTn id="35" dur="1000"/>
                                        <p:tgtEl>
                                          <p:spTgt spid="3">
                                            <p:txEl>
                                              <p:pRg st="7" end="7"/>
                                            </p:txEl>
                                          </p:spTgt>
                                        </p:tgtEl>
                                      </p:cBhvr>
                                    </p:animEffect>
                                  </p:childTnLst>
                                </p:cTn>
                              </p:par>
                            </p:childTnLst>
                          </p:cTn>
                        </p:par>
                        <p:par>
                          <p:cTn id="36" fill="hold">
                            <p:stCondLst>
                              <p:cond delay="8000"/>
                            </p:stCondLst>
                            <p:childTnLst>
                              <p:par>
                                <p:cTn id="37" presetID="13" presetClass="entr" presetSubtype="16" fill="hold" grpId="0"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plus(in)">
                                      <p:cBhvr>
                                        <p:cTn id="39" dur="1000"/>
                                        <p:tgtEl>
                                          <p:spTgt spid="3">
                                            <p:txEl>
                                              <p:pRg st="8" end="8"/>
                                            </p:txEl>
                                          </p:spTgt>
                                        </p:tgtEl>
                                      </p:cBhvr>
                                    </p:animEffect>
                                  </p:childTnLst>
                                </p:cTn>
                              </p:par>
                            </p:childTnLst>
                          </p:cTn>
                        </p:par>
                        <p:par>
                          <p:cTn id="40" fill="hold">
                            <p:stCondLst>
                              <p:cond delay="9000"/>
                            </p:stCondLst>
                            <p:childTnLst>
                              <p:par>
                                <p:cTn id="41" presetID="13" presetClass="entr" presetSubtype="16" fill="hold" grpId="0"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plus(in)">
                                      <p:cBhvr>
                                        <p:cTn id="43" dur="1000"/>
                                        <p:tgtEl>
                                          <p:spTgt spid="3">
                                            <p:txEl>
                                              <p:pRg st="9" end="9"/>
                                            </p:txEl>
                                          </p:spTgt>
                                        </p:tgtEl>
                                      </p:cBhvr>
                                    </p:animEffect>
                                  </p:childTnLst>
                                </p:cTn>
                              </p:par>
                            </p:childTnLst>
                          </p:cTn>
                        </p:par>
                        <p:par>
                          <p:cTn id="44" fill="hold">
                            <p:stCondLst>
                              <p:cond delay="10000"/>
                            </p:stCondLst>
                            <p:childTnLst>
                              <p:par>
                                <p:cTn id="45" presetID="13" presetClass="entr" presetSubtype="16" fill="hold" grpId="0" nodeType="after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plus(in)">
                                      <p:cBhvr>
                                        <p:cTn id="47" dur="1000"/>
                                        <p:tgtEl>
                                          <p:spTgt spid="3">
                                            <p:txEl>
                                              <p:pRg st="10" end="10"/>
                                            </p:txEl>
                                          </p:spTgt>
                                        </p:tgtEl>
                                      </p:cBhvr>
                                    </p:animEffect>
                                  </p:childTnLst>
                                </p:cTn>
                              </p:par>
                            </p:childTnLst>
                          </p:cTn>
                        </p:par>
                        <p:par>
                          <p:cTn id="48" fill="hold">
                            <p:stCondLst>
                              <p:cond delay="11000"/>
                            </p:stCondLst>
                            <p:childTnLst>
                              <p:par>
                                <p:cTn id="49" presetID="13" presetClass="entr" presetSubtype="16" fill="hold" grpId="0" nodeType="after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Effect transition="in" filter="plus(in)">
                                      <p:cBhvr>
                                        <p:cTn id="51" dur="1000"/>
                                        <p:tgtEl>
                                          <p:spTgt spid="3">
                                            <p:txEl>
                                              <p:pRg st="11" end="11"/>
                                            </p:txEl>
                                          </p:spTgt>
                                        </p:tgtEl>
                                      </p:cBhvr>
                                    </p:animEffect>
                                  </p:childTnLst>
                                </p:cTn>
                              </p:par>
                            </p:childTnLst>
                          </p:cTn>
                        </p:par>
                        <p:par>
                          <p:cTn id="52" fill="hold">
                            <p:stCondLst>
                              <p:cond delay="12000"/>
                            </p:stCondLst>
                            <p:childTnLst>
                              <p:par>
                                <p:cTn id="53" presetID="13" presetClass="entr" presetSubtype="16" fill="hold" grpId="0" nodeType="after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animEffect transition="in" filter="plus(in)">
                                      <p:cBhvr>
                                        <p:cTn id="55" dur="1000"/>
                                        <p:tgtEl>
                                          <p:spTgt spid="3">
                                            <p:txEl>
                                              <p:pRg st="12" end="12"/>
                                            </p:txEl>
                                          </p:spTgt>
                                        </p:tgtEl>
                                      </p:cBhvr>
                                    </p:animEffect>
                                  </p:childTnLst>
                                </p:cTn>
                              </p:par>
                            </p:childTnLst>
                          </p:cTn>
                        </p:par>
                        <p:par>
                          <p:cTn id="56" fill="hold">
                            <p:stCondLst>
                              <p:cond delay="13000"/>
                            </p:stCondLst>
                            <p:childTnLst>
                              <p:par>
                                <p:cTn id="57" presetID="13" presetClass="entr" presetSubtype="16" fill="hold" grpId="0" nodeType="afterEffect">
                                  <p:stCondLst>
                                    <p:cond delay="0"/>
                                  </p:stCondLst>
                                  <p:childTnLst>
                                    <p:set>
                                      <p:cBhvr>
                                        <p:cTn id="58" dur="1" fill="hold">
                                          <p:stCondLst>
                                            <p:cond delay="0"/>
                                          </p:stCondLst>
                                        </p:cTn>
                                        <p:tgtEl>
                                          <p:spTgt spid="3">
                                            <p:txEl>
                                              <p:pRg st="13" end="13"/>
                                            </p:txEl>
                                          </p:spTgt>
                                        </p:tgtEl>
                                        <p:attrNameLst>
                                          <p:attrName>style.visibility</p:attrName>
                                        </p:attrNameLst>
                                      </p:cBhvr>
                                      <p:to>
                                        <p:strVal val="visible"/>
                                      </p:to>
                                    </p:set>
                                    <p:animEffect transition="in" filter="plus(in)">
                                      <p:cBhvr>
                                        <p:cTn id="59" dur="1000"/>
                                        <p:tgtEl>
                                          <p:spTgt spid="3">
                                            <p:txEl>
                                              <p:pRg st="13" end="13"/>
                                            </p:txEl>
                                          </p:spTgt>
                                        </p:tgtEl>
                                      </p:cBhvr>
                                    </p:animEffect>
                                  </p:childTnLst>
                                </p:cTn>
                              </p:par>
                            </p:childTnLst>
                          </p:cTn>
                        </p:par>
                        <p:par>
                          <p:cTn id="60" fill="hold">
                            <p:stCondLst>
                              <p:cond delay="14000"/>
                            </p:stCondLst>
                            <p:childTnLst>
                              <p:par>
                                <p:cTn id="61" presetID="13" presetClass="entr" presetSubtype="16" fill="hold" grpId="0" nodeType="afterEffect">
                                  <p:stCondLst>
                                    <p:cond delay="0"/>
                                  </p:stCondLst>
                                  <p:childTnLst>
                                    <p:set>
                                      <p:cBhvr>
                                        <p:cTn id="62" dur="1" fill="hold">
                                          <p:stCondLst>
                                            <p:cond delay="0"/>
                                          </p:stCondLst>
                                        </p:cTn>
                                        <p:tgtEl>
                                          <p:spTgt spid="3">
                                            <p:txEl>
                                              <p:pRg st="14" end="14"/>
                                            </p:txEl>
                                          </p:spTgt>
                                        </p:tgtEl>
                                        <p:attrNameLst>
                                          <p:attrName>style.visibility</p:attrName>
                                        </p:attrNameLst>
                                      </p:cBhvr>
                                      <p:to>
                                        <p:strVal val="visible"/>
                                      </p:to>
                                    </p:set>
                                    <p:animEffect transition="in" filter="plus(in)">
                                      <p:cBhvr>
                                        <p:cTn id="63" dur="1000"/>
                                        <p:tgtEl>
                                          <p:spTgt spid="3">
                                            <p:txEl>
                                              <p:pRg st="14" end="14"/>
                                            </p:txEl>
                                          </p:spTgt>
                                        </p:tgtEl>
                                      </p:cBhvr>
                                    </p:animEffect>
                                  </p:childTnLst>
                                </p:cTn>
                              </p:par>
                            </p:childTnLst>
                          </p:cTn>
                        </p:par>
                        <p:par>
                          <p:cTn id="64" fill="hold">
                            <p:stCondLst>
                              <p:cond delay="15000"/>
                            </p:stCondLst>
                            <p:childTnLst>
                              <p:par>
                                <p:cTn id="65" presetID="13" presetClass="entr" presetSubtype="16" fill="hold" grpId="0" nodeType="afterEffect">
                                  <p:stCondLst>
                                    <p:cond delay="0"/>
                                  </p:stCondLst>
                                  <p:childTnLst>
                                    <p:set>
                                      <p:cBhvr>
                                        <p:cTn id="66" dur="1" fill="hold">
                                          <p:stCondLst>
                                            <p:cond delay="0"/>
                                          </p:stCondLst>
                                        </p:cTn>
                                        <p:tgtEl>
                                          <p:spTgt spid="3">
                                            <p:txEl>
                                              <p:pRg st="15" end="15"/>
                                            </p:txEl>
                                          </p:spTgt>
                                        </p:tgtEl>
                                        <p:attrNameLst>
                                          <p:attrName>style.visibility</p:attrName>
                                        </p:attrNameLst>
                                      </p:cBhvr>
                                      <p:to>
                                        <p:strVal val="visible"/>
                                      </p:to>
                                    </p:set>
                                    <p:animEffect transition="in" filter="plus(in)">
                                      <p:cBhvr>
                                        <p:cTn id="67" dur="1000"/>
                                        <p:tgtEl>
                                          <p:spTgt spid="3">
                                            <p:txEl>
                                              <p:pRg st="15" end="15"/>
                                            </p:txEl>
                                          </p:spTgt>
                                        </p:tgtEl>
                                      </p:cBhvr>
                                    </p:animEffect>
                                  </p:childTnLst>
                                </p:cTn>
                              </p:par>
                            </p:childTnLst>
                          </p:cTn>
                        </p:par>
                        <p:par>
                          <p:cTn id="68" fill="hold">
                            <p:stCondLst>
                              <p:cond delay="16000"/>
                            </p:stCondLst>
                            <p:childTnLst>
                              <p:par>
                                <p:cTn id="69" presetID="13" presetClass="entr" presetSubtype="16" fill="hold" grpId="0" nodeType="afterEffect">
                                  <p:stCondLst>
                                    <p:cond delay="0"/>
                                  </p:stCondLst>
                                  <p:childTnLst>
                                    <p:set>
                                      <p:cBhvr>
                                        <p:cTn id="70" dur="1" fill="hold">
                                          <p:stCondLst>
                                            <p:cond delay="0"/>
                                          </p:stCondLst>
                                        </p:cTn>
                                        <p:tgtEl>
                                          <p:spTgt spid="3">
                                            <p:txEl>
                                              <p:pRg st="16" end="16"/>
                                            </p:txEl>
                                          </p:spTgt>
                                        </p:tgtEl>
                                        <p:attrNameLst>
                                          <p:attrName>style.visibility</p:attrName>
                                        </p:attrNameLst>
                                      </p:cBhvr>
                                      <p:to>
                                        <p:strVal val="visible"/>
                                      </p:to>
                                    </p:set>
                                    <p:animEffect transition="in" filter="plus(in)">
                                      <p:cBhvr>
                                        <p:cTn id="71" dur="1000"/>
                                        <p:tgtEl>
                                          <p:spTgt spid="3">
                                            <p:txEl>
                                              <p:pRg st="16" end="16"/>
                                            </p:txEl>
                                          </p:spTgt>
                                        </p:tgtEl>
                                      </p:cBhvr>
                                    </p:animEffect>
                                  </p:childTnLst>
                                </p:cTn>
                              </p:par>
                            </p:childTnLst>
                          </p:cTn>
                        </p:par>
                        <p:par>
                          <p:cTn id="72" fill="hold">
                            <p:stCondLst>
                              <p:cond delay="17000"/>
                            </p:stCondLst>
                            <p:childTnLst>
                              <p:par>
                                <p:cTn id="73" presetID="13" presetClass="entr" presetSubtype="16" fill="hold" grpId="0" nodeType="afterEffect">
                                  <p:stCondLst>
                                    <p:cond delay="0"/>
                                  </p:stCondLst>
                                  <p:childTnLst>
                                    <p:set>
                                      <p:cBhvr>
                                        <p:cTn id="74" dur="1" fill="hold">
                                          <p:stCondLst>
                                            <p:cond delay="0"/>
                                          </p:stCondLst>
                                        </p:cTn>
                                        <p:tgtEl>
                                          <p:spTgt spid="3">
                                            <p:txEl>
                                              <p:pRg st="17" end="17"/>
                                            </p:txEl>
                                          </p:spTgt>
                                        </p:tgtEl>
                                        <p:attrNameLst>
                                          <p:attrName>style.visibility</p:attrName>
                                        </p:attrNameLst>
                                      </p:cBhvr>
                                      <p:to>
                                        <p:strVal val="visible"/>
                                      </p:to>
                                    </p:set>
                                    <p:animEffect transition="in" filter="plus(in)">
                                      <p:cBhvr>
                                        <p:cTn id="75" dur="1000"/>
                                        <p:tgtEl>
                                          <p:spTgt spid="3">
                                            <p:txEl>
                                              <p:pRg st="17" end="17"/>
                                            </p:txEl>
                                          </p:spTgt>
                                        </p:tgtEl>
                                      </p:cBhvr>
                                    </p:animEffect>
                                  </p:childTnLst>
                                </p:cTn>
                              </p:par>
                              <p:par>
                                <p:cTn id="76" presetID="13" presetClass="entr" presetSubtype="16" fill="hold" nodeType="withEffect">
                                  <p:stCondLst>
                                    <p:cond delay="0"/>
                                  </p:stCondLst>
                                  <p:childTnLst>
                                    <p:set>
                                      <p:cBhvr>
                                        <p:cTn id="77" dur="1" fill="hold">
                                          <p:stCondLst>
                                            <p:cond delay="0"/>
                                          </p:stCondLst>
                                        </p:cTn>
                                        <p:tgtEl>
                                          <p:spTgt spid="4"/>
                                        </p:tgtEl>
                                        <p:attrNameLst>
                                          <p:attrName>style.visibility</p:attrName>
                                        </p:attrNameLst>
                                      </p:cBhvr>
                                      <p:to>
                                        <p:strVal val="visible"/>
                                      </p:to>
                                    </p:set>
                                    <p:animEffect transition="in" filter="plus(in)">
                                      <p:cBhvr>
                                        <p:cTn id="7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42852"/>
            <a:ext cx="8715436" cy="4071966"/>
          </a:xfrm>
        </p:spPr>
        <p:txBody>
          <a:bodyPr>
            <a:normAutofit fontScale="92500" lnSpcReduction="20000"/>
          </a:bodyPr>
          <a:lstStyle/>
          <a:p>
            <a:pPr algn="ctr">
              <a:buNone/>
            </a:pPr>
            <a:r>
              <a:rPr lang="ru-RU" dirty="0" smtClean="0">
                <a:latin typeface="Times New Roman" pitchFamily="18" charset="0"/>
                <a:cs typeface="Times New Roman" pitchFamily="18" charset="0"/>
              </a:rPr>
              <a:t>   </a:t>
            </a:r>
            <a:r>
              <a:rPr lang="ru-RU" b="1" dirty="0" err="1" smtClean="0">
                <a:solidFill>
                  <a:srgbClr val="FFFF00"/>
                </a:solidFill>
                <a:latin typeface="Times New Roman" pitchFamily="18" charset="0"/>
                <a:cs typeface="Times New Roman" pitchFamily="18" charset="0"/>
              </a:rPr>
              <a:t>Трапе́ция</a:t>
            </a:r>
            <a:r>
              <a:rPr lang="ru-RU" b="1" dirty="0" smtClean="0">
                <a:solidFill>
                  <a:srgbClr val="FFFF00"/>
                </a:solidFill>
                <a:latin typeface="Times New Roman" pitchFamily="18" charset="0"/>
                <a:cs typeface="Times New Roman" pitchFamily="18" charset="0"/>
              </a:rPr>
              <a:t> (от </a:t>
            </a:r>
            <a:r>
              <a:rPr lang="ru-RU" b="1" dirty="0" err="1" smtClean="0">
                <a:solidFill>
                  <a:srgbClr val="FFFF00"/>
                </a:solidFill>
                <a:latin typeface="Times New Roman" pitchFamily="18" charset="0"/>
                <a:cs typeface="Times New Roman" pitchFamily="18" charset="0"/>
              </a:rPr>
              <a:t>др.-греч</a:t>
            </a:r>
            <a:r>
              <a:rPr lang="ru-RU" b="1" dirty="0" smtClean="0">
                <a:solidFill>
                  <a:srgbClr val="FFFF00"/>
                </a:solidFill>
                <a:latin typeface="Times New Roman" pitchFamily="18" charset="0"/>
                <a:cs typeface="Times New Roman" pitchFamily="18" charset="0"/>
              </a:rPr>
              <a:t>. </a:t>
            </a:r>
            <a:r>
              <a:rPr lang="ru-RU" b="1" dirty="0" err="1" smtClean="0">
                <a:solidFill>
                  <a:srgbClr val="FFFF00"/>
                </a:solidFill>
                <a:latin typeface="Times New Roman" pitchFamily="18" charset="0"/>
                <a:cs typeface="Times New Roman" pitchFamily="18" charset="0"/>
              </a:rPr>
              <a:t>τράπέζιου </a:t>
            </a:r>
            <a:r>
              <a:rPr lang="ru-RU" b="1" dirty="0" smtClean="0">
                <a:solidFill>
                  <a:srgbClr val="FFFF00"/>
                </a:solidFill>
                <a:latin typeface="Times New Roman" pitchFamily="18" charset="0"/>
                <a:cs typeface="Times New Roman" pitchFamily="18" charset="0"/>
              </a:rPr>
              <a:t>— «столик»; </a:t>
            </a:r>
            <a:r>
              <a:rPr lang="ru-RU" b="1" dirty="0" err="1" smtClean="0">
                <a:solidFill>
                  <a:srgbClr val="FFFF00"/>
                </a:solidFill>
                <a:latin typeface="Times New Roman" pitchFamily="18" charset="0"/>
                <a:cs typeface="Times New Roman" pitchFamily="18" charset="0"/>
              </a:rPr>
              <a:t>τράπεζα </a:t>
            </a:r>
            <a:r>
              <a:rPr lang="ru-RU" b="1" dirty="0" smtClean="0">
                <a:solidFill>
                  <a:srgbClr val="FFFF00"/>
                </a:solidFill>
                <a:latin typeface="Times New Roman" pitchFamily="18" charset="0"/>
                <a:cs typeface="Times New Roman" pitchFamily="18" charset="0"/>
              </a:rPr>
              <a:t>— «стол, еда») — четырёхугольник, у которого ровно одна пара противолежащих сторон параллельна. Параллельные стороны называются основаниями трапеции. Две другие стороны называются боковыми сторонами. Отрезок, соединяющий середины боковых сторон, называется средней линией трапеции. Расстояние между основаниями называется высотой трапеции.</a:t>
            </a:r>
            <a:endParaRPr lang="ru-RU" b="1" dirty="0">
              <a:solidFill>
                <a:srgbClr val="FFFF00"/>
              </a:solidFill>
              <a:latin typeface="Times New Roman" pitchFamily="18" charset="0"/>
              <a:cs typeface="Times New Roman" pitchFamily="18" charset="0"/>
            </a:endParaRPr>
          </a:p>
        </p:txBody>
      </p:sp>
      <p:pic>
        <p:nvPicPr>
          <p:cNvPr id="5" name="Рисунок 4" descr="292px-Trapezoid.svg.png"/>
          <p:cNvPicPr>
            <a:picLocks noChangeAspect="1"/>
          </p:cNvPicPr>
          <p:nvPr/>
        </p:nvPicPr>
        <p:blipFill>
          <a:blip r:embed="rId2" cstate="print"/>
          <a:stretch>
            <a:fillRect/>
          </a:stretch>
        </p:blipFill>
        <p:spPr>
          <a:xfrm>
            <a:off x="2143108" y="4000504"/>
            <a:ext cx="4143404" cy="2571768"/>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out)">
                                      <p:cBhvr>
                                        <p:cTn id="7" dur="1000"/>
                                        <p:tgtEl>
                                          <p:spTgt spid="3">
                                            <p:txEl>
                                              <p:pRg st="0" end="0"/>
                                            </p:txEl>
                                          </p:spTgt>
                                        </p:tgtEl>
                                      </p:cBhvr>
                                    </p:animEffect>
                                  </p:childTnLst>
                                </p:cTn>
                              </p:par>
                              <p:par>
                                <p:cTn id="8" presetID="13" presetClass="entr" presetSubtype="3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plus(out)">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214290"/>
            <a:ext cx="5643602" cy="5911873"/>
          </a:xfrm>
        </p:spPr>
        <p:txBody>
          <a:bodyPr/>
          <a:lstStyle/>
          <a:p>
            <a:pPr>
              <a:buNone/>
            </a:pPr>
            <a:r>
              <a:rPr lang="ru-RU" dirty="0" smtClean="0"/>
              <a:t>   </a:t>
            </a:r>
            <a:r>
              <a:rPr lang="ru-RU" b="1" dirty="0" smtClean="0">
                <a:solidFill>
                  <a:srgbClr val="FFFF00"/>
                </a:solidFill>
                <a:latin typeface="Times New Roman" pitchFamily="18" charset="0"/>
                <a:cs typeface="Times New Roman" pitchFamily="18" charset="0"/>
              </a:rPr>
              <a:t>Трапеция, у которой боковые стороны равны, называется равнобокой (или равнобедренной).</a:t>
            </a:r>
          </a:p>
          <a:p>
            <a:pPr>
              <a:buNone/>
            </a:pPr>
            <a:endParaRPr lang="ru-RU" b="1" dirty="0">
              <a:solidFill>
                <a:srgbClr val="FFFF00"/>
              </a:solidFill>
              <a:latin typeface="Times New Roman" pitchFamily="18" charset="0"/>
              <a:cs typeface="Times New Roman" pitchFamily="18" charset="0"/>
            </a:endParaRPr>
          </a:p>
          <a:p>
            <a:pPr>
              <a:buNone/>
            </a:pPr>
            <a:endParaRPr lang="ru-RU" b="1" dirty="0" smtClean="0">
              <a:solidFill>
                <a:srgbClr val="FFFF00"/>
              </a:solidFill>
              <a:latin typeface="Times New Roman" pitchFamily="18" charset="0"/>
              <a:cs typeface="Times New Roman" pitchFamily="18" charset="0"/>
            </a:endParaRPr>
          </a:p>
          <a:p>
            <a:pPr>
              <a:buNone/>
            </a:pPr>
            <a:endParaRPr lang="ru-RU" b="1" dirty="0" smtClean="0">
              <a:solidFill>
                <a:srgbClr val="FFFF00"/>
              </a:solidFill>
              <a:latin typeface="Times New Roman" pitchFamily="18" charset="0"/>
              <a:cs typeface="Times New Roman" pitchFamily="18" charset="0"/>
            </a:endParaRPr>
          </a:p>
          <a:p>
            <a:pPr>
              <a:buNone/>
            </a:pPr>
            <a:r>
              <a:rPr lang="ru-RU" b="1" dirty="0" smtClean="0">
                <a:solidFill>
                  <a:srgbClr val="FFFF00"/>
                </a:solidFill>
                <a:latin typeface="Times New Roman" pitchFamily="18" charset="0"/>
                <a:cs typeface="Times New Roman" pitchFamily="18" charset="0"/>
              </a:rPr>
              <a:t>   Трапеция, один из углов которой прямой, называется прямоугольной.</a:t>
            </a:r>
            <a:endParaRPr lang="ru-RU" b="1" dirty="0">
              <a:solidFill>
                <a:srgbClr val="FFFF00"/>
              </a:solidFill>
              <a:latin typeface="Times New Roman" pitchFamily="18" charset="0"/>
              <a:cs typeface="Times New Roman" pitchFamily="18" charset="0"/>
            </a:endParaRPr>
          </a:p>
        </p:txBody>
      </p:sp>
      <p:pic>
        <p:nvPicPr>
          <p:cNvPr id="4" name="Рисунок 3" descr="300px-Trapezoid2_1.png"/>
          <p:cNvPicPr>
            <a:picLocks noChangeAspect="1"/>
          </p:cNvPicPr>
          <p:nvPr/>
        </p:nvPicPr>
        <p:blipFill>
          <a:blip r:embed="rId2" cstate="print"/>
          <a:stretch>
            <a:fillRect/>
          </a:stretch>
        </p:blipFill>
        <p:spPr>
          <a:xfrm>
            <a:off x="6072198" y="285728"/>
            <a:ext cx="2857899" cy="2857899"/>
          </a:xfrm>
          <a:prstGeom prst="rect">
            <a:avLst/>
          </a:prstGeom>
        </p:spPr>
      </p:pic>
      <p:pic>
        <p:nvPicPr>
          <p:cNvPr id="5" name="Рисунок 4" descr="300px-Trapezoid1.png"/>
          <p:cNvPicPr>
            <a:picLocks noChangeAspect="1"/>
          </p:cNvPicPr>
          <p:nvPr/>
        </p:nvPicPr>
        <p:blipFill>
          <a:blip r:embed="rId3" cstate="print"/>
          <a:stretch>
            <a:fillRect/>
          </a:stretch>
        </p:blipFill>
        <p:spPr>
          <a:xfrm>
            <a:off x="6072198" y="3714752"/>
            <a:ext cx="2857899" cy="2857899"/>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7" presetClass="entr" presetSubtype="8" fill="hold" grpId="0" nodeType="after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 calcmode="lin" valueType="num">
                                      <p:cBhvr additive="base">
                                        <p:cTn id="12" dur="10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3" dur="1000" fill="hold"/>
                                        <p:tgtEl>
                                          <p:spTgt spid="3">
                                            <p:txEl>
                                              <p:pRg st="4" end="4"/>
                                            </p:txEl>
                                          </p:spTgt>
                                        </p:tgtEl>
                                        <p:attrNameLst>
                                          <p:attrName>ppt_y</p:attrName>
                                        </p:attrNameLst>
                                      </p:cBhvr>
                                      <p:tavLst>
                                        <p:tav tm="0">
                                          <p:val>
                                            <p:strVal val="#ppt_y"/>
                                          </p:val>
                                        </p:tav>
                                        <p:tav tm="100000">
                                          <p:val>
                                            <p:strVal val="#ppt_y"/>
                                          </p:val>
                                        </p:tav>
                                      </p:tavLst>
                                    </p:anim>
                                  </p:childTnLst>
                                </p:cTn>
                              </p:par>
                              <p:par>
                                <p:cTn id="14" presetID="7" presetClass="entr" presetSubtype="1"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ppt_x"/>
                                          </p:val>
                                        </p:tav>
                                        <p:tav tm="100000">
                                          <p:val>
                                            <p:strVal val="#ppt_x"/>
                                          </p:val>
                                        </p:tav>
                                      </p:tavLst>
                                    </p:anim>
                                    <p:anim calcmode="lin" valueType="num">
                                      <p:cBhvr additive="base">
                                        <p:cTn id="17" dur="1000" fill="hold"/>
                                        <p:tgtEl>
                                          <p:spTgt spid="4"/>
                                        </p:tgtEl>
                                        <p:attrNameLst>
                                          <p:attrName>ppt_y</p:attrName>
                                        </p:attrNameLst>
                                      </p:cBhvr>
                                      <p:tavLst>
                                        <p:tav tm="0">
                                          <p:val>
                                            <p:strVal val="0-#ppt_h/2"/>
                                          </p:val>
                                        </p:tav>
                                        <p:tav tm="100000">
                                          <p:val>
                                            <p:strVal val="#ppt_y"/>
                                          </p:val>
                                        </p:tav>
                                      </p:tavLst>
                                    </p:anim>
                                  </p:childTnLst>
                                </p:cTn>
                              </p:par>
                              <p:par>
                                <p:cTn id="18" presetID="7" presetClass="entr" presetSubtype="4"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fill="hold"/>
                                        <p:tgtEl>
                                          <p:spTgt spid="5"/>
                                        </p:tgtEl>
                                        <p:attrNameLst>
                                          <p:attrName>ppt_x</p:attrName>
                                        </p:attrNameLst>
                                      </p:cBhvr>
                                      <p:tavLst>
                                        <p:tav tm="0">
                                          <p:val>
                                            <p:strVal val="#ppt_x"/>
                                          </p:val>
                                        </p:tav>
                                        <p:tav tm="100000">
                                          <p:val>
                                            <p:strVal val="#ppt_x"/>
                                          </p:val>
                                        </p:tav>
                                      </p:tavLst>
                                    </p:anim>
                                    <p:anim calcmode="lin" valueType="num">
                                      <p:cBhvr additive="base">
                                        <p:cTn id="21"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229600" cy="5840435"/>
          </a:xfrm>
        </p:spPr>
        <p:txBody>
          <a:bodyPr>
            <a:normAutofit/>
          </a:bodyPr>
          <a:lstStyle/>
          <a:p>
            <a:pPr algn="ctr">
              <a:buNone/>
            </a:pPr>
            <a:r>
              <a:rPr lang="ru-RU" b="1" dirty="0" smtClean="0">
                <a:solidFill>
                  <a:srgbClr val="FFFF00"/>
                </a:solidFill>
                <a:latin typeface="Times New Roman" pitchFamily="18" charset="0"/>
                <a:cs typeface="Times New Roman" pitchFamily="18" charset="0"/>
              </a:rPr>
              <a:t>Свойства</a:t>
            </a:r>
          </a:p>
          <a:p>
            <a:pPr>
              <a:buNone/>
            </a:pPr>
            <a:r>
              <a:rPr lang="ru-RU" b="1" dirty="0" smtClean="0">
                <a:solidFill>
                  <a:srgbClr val="FFFF00"/>
                </a:solidFill>
                <a:latin typeface="Times New Roman" pitchFamily="18" charset="0"/>
                <a:cs typeface="Times New Roman" pitchFamily="18" charset="0"/>
              </a:rPr>
              <a:t>Средняя линия трапеции параллельна основаниям и равна их </a:t>
            </a:r>
            <a:r>
              <a:rPr lang="ru-RU" b="1" dirty="0" err="1" smtClean="0">
                <a:solidFill>
                  <a:srgbClr val="FFFF00"/>
                </a:solidFill>
                <a:latin typeface="Times New Roman" pitchFamily="18" charset="0"/>
                <a:cs typeface="Times New Roman" pitchFamily="18" charset="0"/>
              </a:rPr>
              <a:t>полусумме</a:t>
            </a:r>
            <a:r>
              <a:rPr lang="ru-RU" b="1" dirty="0" smtClean="0">
                <a:solidFill>
                  <a:srgbClr val="FFFF00"/>
                </a:solidFill>
                <a:latin typeface="Times New Roman" pitchFamily="18" charset="0"/>
                <a:cs typeface="Times New Roman" pitchFamily="18" charset="0"/>
              </a:rPr>
              <a:t>.</a:t>
            </a:r>
          </a:p>
          <a:p>
            <a:pPr>
              <a:buNone/>
            </a:pPr>
            <a:r>
              <a:rPr lang="ru-RU" b="1" dirty="0" smtClean="0">
                <a:solidFill>
                  <a:srgbClr val="FFFF00"/>
                </a:solidFill>
                <a:latin typeface="Times New Roman" pitchFamily="18" charset="0"/>
                <a:cs typeface="Times New Roman" pitchFamily="18" charset="0"/>
              </a:rPr>
              <a:t>У равнобедренной трапеции углы при любом основании равны.</a:t>
            </a:r>
          </a:p>
          <a:p>
            <a:pPr>
              <a:buNone/>
            </a:pPr>
            <a:r>
              <a:rPr lang="ru-RU" b="1" dirty="0" smtClean="0">
                <a:solidFill>
                  <a:srgbClr val="FFFF00"/>
                </a:solidFill>
                <a:latin typeface="Times New Roman" pitchFamily="18" charset="0"/>
                <a:cs typeface="Times New Roman" pitchFamily="18" charset="0"/>
              </a:rPr>
              <a:t>Если трапеция равнобедренная, то около неё можно описать окружность.</a:t>
            </a:r>
          </a:p>
          <a:p>
            <a:pPr>
              <a:buNone/>
            </a:pPr>
            <a:r>
              <a:rPr lang="ru-RU" b="1" dirty="0" smtClean="0">
                <a:solidFill>
                  <a:srgbClr val="FFFF00"/>
                </a:solidFill>
                <a:latin typeface="Times New Roman" pitchFamily="18" charset="0"/>
                <a:cs typeface="Times New Roman" pitchFamily="18" charset="0"/>
              </a:rPr>
              <a:t>Если сумма оснований трапеции равна сумме боковых сторон, то в неё можно вписать окружность.</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8)">
                                      <p:cBhvr>
                                        <p:cTn id="7" dur="1000"/>
                                        <p:tgtEl>
                                          <p:spTgt spid="3">
                                            <p:txEl>
                                              <p:pRg st="0" end="0"/>
                                            </p:txEl>
                                          </p:spTgt>
                                        </p:tgtEl>
                                      </p:cBhvr>
                                    </p:animEffect>
                                  </p:childTnLst>
                                </p:cTn>
                              </p:par>
                            </p:childTnLst>
                          </p:cTn>
                        </p:par>
                        <p:par>
                          <p:cTn id="8" fill="hold">
                            <p:stCondLst>
                              <p:cond delay="1000"/>
                            </p:stCondLst>
                            <p:childTnLst>
                              <p:par>
                                <p:cTn id="9" presetID="21" presetClass="entr" presetSubtype="8"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heel(8)">
                                      <p:cBhvr>
                                        <p:cTn id="11" dur="1000"/>
                                        <p:tgtEl>
                                          <p:spTgt spid="3">
                                            <p:txEl>
                                              <p:pRg st="1" end="1"/>
                                            </p:txEl>
                                          </p:spTgt>
                                        </p:tgtEl>
                                      </p:cBhvr>
                                    </p:animEffect>
                                  </p:childTnLst>
                                </p:cTn>
                              </p:par>
                            </p:childTnLst>
                          </p:cTn>
                        </p:par>
                        <p:par>
                          <p:cTn id="12" fill="hold">
                            <p:stCondLst>
                              <p:cond delay="2000"/>
                            </p:stCondLst>
                            <p:childTnLst>
                              <p:par>
                                <p:cTn id="13" presetID="21"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heel(8)">
                                      <p:cBhvr>
                                        <p:cTn id="15" dur="1000"/>
                                        <p:tgtEl>
                                          <p:spTgt spid="3">
                                            <p:txEl>
                                              <p:pRg st="2" end="2"/>
                                            </p:txEl>
                                          </p:spTgt>
                                        </p:tgtEl>
                                      </p:cBhvr>
                                    </p:animEffect>
                                  </p:childTnLst>
                                </p:cTn>
                              </p:par>
                            </p:childTnLst>
                          </p:cTn>
                        </p:par>
                        <p:par>
                          <p:cTn id="16" fill="hold">
                            <p:stCondLst>
                              <p:cond delay="3000"/>
                            </p:stCondLst>
                            <p:childTnLst>
                              <p:par>
                                <p:cTn id="17" presetID="21"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heel(8)">
                                      <p:cBhvr>
                                        <p:cTn id="19" dur="1000"/>
                                        <p:tgtEl>
                                          <p:spTgt spid="3">
                                            <p:txEl>
                                              <p:pRg st="3" end="3"/>
                                            </p:txEl>
                                          </p:spTgt>
                                        </p:tgtEl>
                                      </p:cBhvr>
                                    </p:animEffect>
                                  </p:childTnLst>
                                </p:cTn>
                              </p:par>
                            </p:childTnLst>
                          </p:cTn>
                        </p:par>
                        <p:par>
                          <p:cTn id="20" fill="hold">
                            <p:stCondLst>
                              <p:cond delay="4000"/>
                            </p:stCondLst>
                            <p:childTnLst>
                              <p:par>
                                <p:cTn id="21" presetID="21"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heel(8)">
                                      <p:cBhvr>
                                        <p:cTn id="23"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229600" cy="5929354"/>
          </a:xfrm>
        </p:spPr>
        <p:txBody>
          <a:bodyPr>
            <a:normAutofit/>
          </a:bodyPr>
          <a:lstStyle/>
          <a:p>
            <a:pPr algn="ctr">
              <a:buNone/>
            </a:pPr>
            <a:r>
              <a:rPr lang="ru-RU" sz="5400" b="1" dirty="0" smtClean="0">
                <a:solidFill>
                  <a:srgbClr val="FFFF00"/>
                </a:solidFill>
                <a:latin typeface="Times New Roman" pitchFamily="18" charset="0"/>
                <a:cs typeface="Times New Roman" pitchFamily="18" charset="0"/>
              </a:rPr>
              <a:t>Площадь</a:t>
            </a:r>
          </a:p>
          <a:p>
            <a:pPr algn="ctr">
              <a:buNone/>
            </a:pPr>
            <a:r>
              <a:rPr lang="ru-RU" b="1" dirty="0" smtClean="0">
                <a:solidFill>
                  <a:srgbClr val="FFFF00"/>
                </a:solidFill>
                <a:latin typeface="Times New Roman" pitchFamily="18" charset="0"/>
                <a:cs typeface="Times New Roman" pitchFamily="18" charset="0"/>
              </a:rPr>
              <a:t>В случае, если </a:t>
            </a:r>
            <a:r>
              <a:rPr lang="ru-RU" b="1" dirty="0" err="1" smtClean="0">
                <a:solidFill>
                  <a:srgbClr val="FFFF00"/>
                </a:solidFill>
                <a:latin typeface="Times New Roman" pitchFamily="18" charset="0"/>
                <a:cs typeface="Times New Roman" pitchFamily="18" charset="0"/>
              </a:rPr>
              <a:t>a</a:t>
            </a:r>
            <a:r>
              <a:rPr lang="ru-RU" b="1" dirty="0" smtClean="0">
                <a:solidFill>
                  <a:srgbClr val="FFFF00"/>
                </a:solidFill>
                <a:latin typeface="Times New Roman" pitchFamily="18" charset="0"/>
                <a:cs typeface="Times New Roman" pitchFamily="18" charset="0"/>
              </a:rPr>
              <a:t> и </a:t>
            </a:r>
            <a:r>
              <a:rPr lang="ru-RU" b="1" dirty="0" err="1" smtClean="0">
                <a:solidFill>
                  <a:srgbClr val="FFFF00"/>
                </a:solidFill>
                <a:latin typeface="Times New Roman" pitchFamily="18" charset="0"/>
                <a:cs typeface="Times New Roman" pitchFamily="18" charset="0"/>
              </a:rPr>
              <a:t>b</a:t>
            </a:r>
            <a:r>
              <a:rPr lang="ru-RU" b="1" dirty="0" smtClean="0">
                <a:solidFill>
                  <a:srgbClr val="FFFF00"/>
                </a:solidFill>
                <a:latin typeface="Times New Roman" pitchFamily="18" charset="0"/>
                <a:cs typeface="Times New Roman" pitchFamily="18" charset="0"/>
              </a:rPr>
              <a:t> — </a:t>
            </a:r>
            <a:r>
              <a:rPr lang="ru-RU" b="1" dirty="0" smtClean="0">
                <a:solidFill>
                  <a:srgbClr val="FFFF00"/>
                </a:solidFill>
                <a:latin typeface="Times New Roman" pitchFamily="18" charset="0"/>
                <a:cs typeface="Times New Roman" pitchFamily="18" charset="0"/>
              </a:rPr>
              <a:t>основания                 </a:t>
            </a:r>
            <a:r>
              <a:rPr lang="ru-RU" b="1" dirty="0" smtClean="0">
                <a:solidFill>
                  <a:srgbClr val="FFFF00"/>
                </a:solidFill>
                <a:latin typeface="Times New Roman" pitchFamily="18" charset="0"/>
                <a:cs typeface="Times New Roman" pitchFamily="18" charset="0"/>
              </a:rPr>
              <a:t>и </a:t>
            </a:r>
            <a:r>
              <a:rPr lang="ru-RU" b="1" dirty="0" err="1" smtClean="0">
                <a:solidFill>
                  <a:srgbClr val="FFFF00"/>
                </a:solidFill>
                <a:latin typeface="Times New Roman" pitchFamily="18" charset="0"/>
                <a:cs typeface="Times New Roman" pitchFamily="18" charset="0"/>
              </a:rPr>
              <a:t>h</a:t>
            </a:r>
            <a:r>
              <a:rPr lang="ru-RU" b="1" dirty="0" smtClean="0">
                <a:solidFill>
                  <a:srgbClr val="FFFF00"/>
                </a:solidFill>
                <a:latin typeface="Times New Roman" pitchFamily="18" charset="0"/>
                <a:cs typeface="Times New Roman" pitchFamily="18" charset="0"/>
              </a:rPr>
              <a:t> высота</a:t>
            </a:r>
          </a:p>
          <a:p>
            <a:pPr algn="ctr">
              <a:buNone/>
            </a:pPr>
            <a:endParaRPr lang="ru-RU" dirty="0">
              <a:latin typeface="Times New Roman" pitchFamily="18" charset="0"/>
              <a:cs typeface="Times New Roman" pitchFamily="18" charset="0"/>
            </a:endParaRPr>
          </a:p>
        </p:txBody>
      </p:sp>
      <p:pic>
        <p:nvPicPr>
          <p:cNvPr id="4" name="Рисунок 3" descr="fb2dd558e098eebc521748406718eaab.png"/>
          <p:cNvPicPr>
            <a:picLocks noChangeAspect="1"/>
          </p:cNvPicPr>
          <p:nvPr/>
        </p:nvPicPr>
        <p:blipFill>
          <a:blip r:embed="rId2" cstate="print"/>
          <a:stretch>
            <a:fillRect/>
          </a:stretch>
        </p:blipFill>
        <p:spPr>
          <a:xfrm>
            <a:off x="2571736" y="3286124"/>
            <a:ext cx="3786214" cy="1704986"/>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1000"/>
                                        <p:tgtEl>
                                          <p:spTgt spid="3">
                                            <p:txEl>
                                              <p:pRg st="0" end="0"/>
                                            </p:txEl>
                                          </p:spTgt>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1000"/>
                                        <p:tgtEl>
                                          <p:spTgt spid="3">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00430" y="357166"/>
            <a:ext cx="5186370" cy="6072230"/>
          </a:xfrm>
        </p:spPr>
        <p:txBody>
          <a:bodyPr/>
          <a:lstStyle/>
          <a:p>
            <a:pPr>
              <a:buNone/>
            </a:pPr>
            <a:endParaRPr lang="ru-RU" dirty="0" smtClean="0"/>
          </a:p>
          <a:p>
            <a:pPr>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ru-RU" b="1" dirty="0" smtClean="0">
                <a:solidFill>
                  <a:srgbClr val="FFFF00"/>
                </a:solidFill>
                <a:latin typeface="Times New Roman" pitchFamily="18" charset="0"/>
                <a:cs typeface="Times New Roman" pitchFamily="18" charset="0"/>
              </a:rPr>
              <a:t>Трапеция, снаряд воздушной гимнастики; в цирке — горизонтальная металлическая перекладина (так называемый гриф), высоко подвешенная на вертикальных тросах.</a:t>
            </a:r>
            <a:endParaRPr lang="ru-RU" b="1" dirty="0">
              <a:solidFill>
                <a:srgbClr val="FFFF00"/>
              </a:solidFill>
              <a:latin typeface="Times New Roman" pitchFamily="18" charset="0"/>
              <a:cs typeface="Times New Roman" pitchFamily="18" charset="0"/>
            </a:endParaRPr>
          </a:p>
        </p:txBody>
      </p:sp>
      <p:pic>
        <p:nvPicPr>
          <p:cNvPr id="5" name="Рисунок 4" descr="200px-Theaker_von_ziarno_20050722_closeup-2.jpg"/>
          <p:cNvPicPr>
            <a:picLocks noChangeAspect="1"/>
          </p:cNvPicPr>
          <p:nvPr/>
        </p:nvPicPr>
        <p:blipFill>
          <a:blip r:embed="rId2" cstate="print"/>
          <a:stretch>
            <a:fillRect/>
          </a:stretch>
        </p:blipFill>
        <p:spPr>
          <a:xfrm>
            <a:off x="527228" y="642918"/>
            <a:ext cx="2973201" cy="3571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2" fill="hold" grpId="0"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1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3">
                                            <p:txEl>
                                              <p:pRg st="1" end="1"/>
                                            </p:txEl>
                                          </p:spTgt>
                                        </p:tgtEl>
                                        <p:attrNameLst>
                                          <p:attrName>ppt_y</p:attrName>
                                        </p:attrNameLst>
                                      </p:cBhvr>
                                      <p:tavLst>
                                        <p:tav tm="0">
                                          <p:val>
                                            <p:strVal val="#ppt_y"/>
                                          </p:val>
                                        </p:tav>
                                        <p:tav tm="100000">
                                          <p:val>
                                            <p:strVal val="#ppt_y"/>
                                          </p:val>
                                        </p:tav>
                                      </p:tavLst>
                                    </p:anim>
                                  </p:childTnLst>
                                </p:cTn>
                              </p:par>
                              <p:par>
                                <p:cTn id="9" presetID="21"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4)">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7"/>
            <a:ext cx="8229600" cy="3357586"/>
          </a:xfrm>
        </p:spPr>
        <p:txBody>
          <a:bodyPr>
            <a:normAutofit lnSpcReduction="10000"/>
          </a:bodyPr>
          <a:lstStyle/>
          <a:p>
            <a:pPr algn="ctr">
              <a:buNone/>
            </a:pPr>
            <a:r>
              <a:rPr lang="ru-RU" dirty="0" smtClean="0"/>
              <a:t>    </a:t>
            </a:r>
            <a:r>
              <a:rPr lang="ru-RU" b="1" dirty="0" smtClean="0">
                <a:solidFill>
                  <a:srgbClr val="FFFF00"/>
                </a:solidFill>
                <a:latin typeface="Times New Roman" pitchFamily="18" charset="0"/>
                <a:cs typeface="Times New Roman" pitchFamily="18" charset="0"/>
              </a:rPr>
              <a:t>Трапеция Ориона - кратная звезда </a:t>
            </a:r>
            <a:r>
              <a:rPr lang="ru-RU" b="1" dirty="0" err="1" smtClean="0">
                <a:solidFill>
                  <a:srgbClr val="FFFF00"/>
                </a:solidFill>
                <a:latin typeface="Times New Roman" pitchFamily="18" charset="0"/>
                <a:cs typeface="Times New Roman" pitchFamily="18" charset="0"/>
              </a:rPr>
              <a:t>θ</a:t>
            </a:r>
            <a:r>
              <a:rPr lang="ru-RU" b="1" dirty="0" smtClean="0">
                <a:solidFill>
                  <a:srgbClr val="FFFF00"/>
                </a:solidFill>
                <a:latin typeface="Times New Roman" pitchFamily="18" charset="0"/>
                <a:cs typeface="Times New Roman" pitchFamily="18" charset="0"/>
              </a:rPr>
              <a:t>' Ориона, расположенная в средней части большой туманности созвездия Ориона. Известны 9 компонентов этой звезды, из которых 4 наиболее ярких (на рис. А, В, С, D) расположены примерно в виде трапеции.</a:t>
            </a:r>
            <a:endParaRPr lang="ru-RU" b="1" dirty="0">
              <a:solidFill>
                <a:srgbClr val="FFFF00"/>
              </a:solidFill>
              <a:latin typeface="Times New Roman" pitchFamily="18" charset="0"/>
              <a:cs typeface="Times New Roman" pitchFamily="18" charset="0"/>
            </a:endParaRPr>
          </a:p>
        </p:txBody>
      </p:sp>
      <p:pic>
        <p:nvPicPr>
          <p:cNvPr id="5" name="Рисунок 4" descr="orionprop_hst.jpg"/>
          <p:cNvPicPr>
            <a:picLocks noChangeAspect="1"/>
          </p:cNvPicPr>
          <p:nvPr/>
        </p:nvPicPr>
        <p:blipFill>
          <a:blip r:embed="rId2" cstate="print"/>
          <a:stretch>
            <a:fillRect/>
          </a:stretch>
        </p:blipFill>
        <p:spPr>
          <a:xfrm>
            <a:off x="2214546" y="3786190"/>
            <a:ext cx="4810137" cy="2857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1"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1"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4)">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142852"/>
            <a:ext cx="6500858" cy="6500858"/>
          </a:xfrm>
        </p:spPr>
        <p:txBody>
          <a:bodyPr>
            <a:normAutofit fontScale="92500" lnSpcReduction="20000"/>
          </a:bodyPr>
          <a:lstStyle/>
          <a:p>
            <a:pPr algn="ctr">
              <a:buNone/>
            </a:pPr>
            <a:r>
              <a:rPr lang="ru-RU" b="1" dirty="0" err="1" smtClean="0">
                <a:solidFill>
                  <a:srgbClr val="FFFF00"/>
                </a:solidFill>
                <a:latin typeface="Times New Roman" pitchFamily="18" charset="0"/>
                <a:cs typeface="Times New Roman" pitchFamily="18" charset="0"/>
              </a:rPr>
              <a:t>Кайтовая</a:t>
            </a:r>
            <a:r>
              <a:rPr lang="ru-RU" b="1" dirty="0" smtClean="0">
                <a:solidFill>
                  <a:srgbClr val="FFFF00"/>
                </a:solidFill>
                <a:latin typeface="Times New Roman" pitchFamily="18" charset="0"/>
                <a:cs typeface="Times New Roman" pitchFamily="18" charset="0"/>
              </a:rPr>
              <a:t> трапеция    </a:t>
            </a:r>
          </a:p>
          <a:p>
            <a:pPr>
              <a:buNone/>
            </a:pPr>
            <a:r>
              <a:rPr lang="ru-RU" b="1" dirty="0" smtClean="0">
                <a:solidFill>
                  <a:srgbClr val="FFFF00"/>
                </a:solidFill>
                <a:latin typeface="Times New Roman" pitchFamily="18" charset="0"/>
                <a:cs typeface="Times New Roman" pitchFamily="18" charset="0"/>
              </a:rPr>
              <a:t>     Правильно подобрать трапецию для использования в </a:t>
            </a:r>
            <a:r>
              <a:rPr lang="ru-RU" b="1" dirty="0" err="1" smtClean="0">
                <a:solidFill>
                  <a:srgbClr val="FFFF00"/>
                </a:solidFill>
                <a:latin typeface="Times New Roman" pitchFamily="18" charset="0"/>
                <a:cs typeface="Times New Roman" pitchFamily="18" charset="0"/>
              </a:rPr>
              <a:t>кайтсерфинге</a:t>
            </a:r>
            <a:r>
              <a:rPr lang="ru-RU" b="1" dirty="0" smtClean="0">
                <a:solidFill>
                  <a:srgbClr val="FFFF00"/>
                </a:solidFill>
                <a:latin typeface="Times New Roman" pitchFamily="18" charset="0"/>
                <a:cs typeface="Times New Roman" pitchFamily="18" charset="0"/>
              </a:rPr>
              <a:t> очень важно. Хорошо подогнанная трапеция обеспечит комфортное и безопасное катание. «</a:t>
            </a:r>
            <a:r>
              <a:rPr lang="ru-RU" b="1" dirty="0">
                <a:solidFill>
                  <a:srgbClr val="FFFF00"/>
                </a:solidFill>
                <a:latin typeface="Times New Roman" pitchFamily="18" charset="0"/>
                <a:cs typeface="Times New Roman" pitchFamily="18" charset="0"/>
              </a:rPr>
              <a:t>Н</a:t>
            </a:r>
            <a:r>
              <a:rPr lang="ru-RU" b="1" dirty="0" smtClean="0">
                <a:solidFill>
                  <a:srgbClr val="FFFF00"/>
                </a:solidFill>
                <a:latin typeface="Times New Roman" pitchFamily="18" charset="0"/>
                <a:cs typeface="Times New Roman" pitchFamily="18" charset="0"/>
              </a:rPr>
              <a:t>еправильная трапеция» будет постоянно натирать бока, давить, сползать вверх до подбородка, создавать трудности и неудобства. Поэтому трапеции для </a:t>
            </a:r>
            <a:r>
              <a:rPr lang="ru-RU" b="1" dirty="0" err="1" smtClean="0">
                <a:solidFill>
                  <a:srgbClr val="FFFF00"/>
                </a:solidFill>
                <a:latin typeface="Times New Roman" pitchFamily="18" charset="0"/>
                <a:cs typeface="Times New Roman" pitchFamily="18" charset="0"/>
              </a:rPr>
              <a:t>кайтсерфинга</a:t>
            </a:r>
            <a:r>
              <a:rPr lang="ru-RU" b="1" dirty="0" smtClean="0">
                <a:solidFill>
                  <a:srgbClr val="FFFF00"/>
                </a:solidFill>
                <a:latin typeface="Times New Roman" pitchFamily="18" charset="0"/>
                <a:cs typeface="Times New Roman" pitchFamily="18" charset="0"/>
              </a:rPr>
              <a:t>, в отличии от </a:t>
            </a:r>
            <a:r>
              <a:rPr lang="ru-RU" b="1" dirty="0" err="1" smtClean="0">
                <a:solidFill>
                  <a:srgbClr val="FFFF00"/>
                </a:solidFill>
                <a:latin typeface="Times New Roman" pitchFamily="18" charset="0"/>
                <a:cs typeface="Times New Roman" pitchFamily="18" charset="0"/>
              </a:rPr>
              <a:t>виндсерфинговых</a:t>
            </a:r>
            <a:r>
              <a:rPr lang="ru-RU" b="1" dirty="0" smtClean="0">
                <a:solidFill>
                  <a:srgbClr val="FFFF00"/>
                </a:solidFill>
                <a:latin typeface="Times New Roman" pitchFamily="18" charset="0"/>
                <a:cs typeface="Times New Roman" pitchFamily="18" charset="0"/>
              </a:rPr>
              <a:t>, более сложные и анатомические, применяется больше составных частей, защиты и материалов. </a:t>
            </a:r>
            <a:endParaRPr lang="ru-RU" b="1" dirty="0">
              <a:solidFill>
                <a:srgbClr val="FFFF00"/>
              </a:solidFill>
              <a:latin typeface="Times New Roman" pitchFamily="18" charset="0"/>
              <a:cs typeface="Times New Roman" pitchFamily="18" charset="0"/>
            </a:endParaRPr>
          </a:p>
        </p:txBody>
      </p:sp>
      <p:pic>
        <p:nvPicPr>
          <p:cNvPr id="4" name="Рисунок 3" descr="d59db09ff5.jpg"/>
          <p:cNvPicPr>
            <a:picLocks noChangeAspect="1"/>
          </p:cNvPicPr>
          <p:nvPr/>
        </p:nvPicPr>
        <p:blipFill>
          <a:blip r:embed="rId2" cstate="print"/>
          <a:stretch>
            <a:fillRect/>
          </a:stretch>
        </p:blipFill>
        <p:spPr>
          <a:xfrm>
            <a:off x="6429388" y="285728"/>
            <a:ext cx="2286000" cy="1785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7" presetClass="entr" presetSubtype="8"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ppt_y"/>
                                          </p:val>
                                        </p:tav>
                                        <p:tav tm="100000">
                                          <p:val>
                                            <p:strVal val="#ppt_y"/>
                                          </p:val>
                                        </p:tav>
                                      </p:tavLst>
                                    </p:anim>
                                  </p:childTnLst>
                                </p:cTn>
                              </p:par>
                              <p:par>
                                <p:cTn id="14" presetID="21"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4)">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TotalTime>
  <Words>591</Words>
  <Application>Microsoft Office PowerPoint</Application>
  <PresentationFormat>Экран (4:3)</PresentationFormat>
  <Paragraphs>60</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17</cp:revision>
  <dcterms:created xsi:type="dcterms:W3CDTF">2010-04-13T16:59:43Z</dcterms:created>
  <dcterms:modified xsi:type="dcterms:W3CDTF">2011-08-27T17:52:45Z</dcterms:modified>
</cp:coreProperties>
</file>