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59" r:id="rId6"/>
    <p:sldId id="260" r:id="rId7"/>
    <p:sldId id="261" r:id="rId8"/>
    <p:sldId id="263" r:id="rId9"/>
    <p:sldId id="265" r:id="rId10"/>
    <p:sldId id="266" r:id="rId11"/>
    <p:sldId id="264"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29C2E1E-E688-4FAD-95F8-7398EBD8FDD7}" type="datetimeFigureOut">
              <a:rPr lang="ru-RU" smtClean="0"/>
              <a:pPr/>
              <a:t>27.08.2011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BD90463-669A-48CD-A4C2-1531F40E7FBF}"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29C2E1E-E688-4FAD-95F8-7398EBD8FDD7}" type="datetimeFigureOut">
              <a:rPr lang="ru-RU" smtClean="0"/>
              <a:pPr/>
              <a:t>27.08.2011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BD90463-669A-48CD-A4C2-1531F40E7FB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29C2E1E-E688-4FAD-95F8-7398EBD8FDD7}" type="datetimeFigureOut">
              <a:rPr lang="ru-RU" smtClean="0"/>
              <a:pPr/>
              <a:t>27.08.2011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BD90463-669A-48CD-A4C2-1531F40E7FB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29C2E1E-E688-4FAD-95F8-7398EBD8FDD7}" type="datetimeFigureOut">
              <a:rPr lang="ru-RU" smtClean="0"/>
              <a:pPr/>
              <a:t>27.08.2011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BD90463-669A-48CD-A4C2-1531F40E7FB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29C2E1E-E688-4FAD-95F8-7398EBD8FDD7}" type="datetimeFigureOut">
              <a:rPr lang="ru-RU" smtClean="0"/>
              <a:pPr/>
              <a:t>27.08.2011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BD90463-669A-48CD-A4C2-1531F40E7FBF}"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29C2E1E-E688-4FAD-95F8-7398EBD8FDD7}" type="datetimeFigureOut">
              <a:rPr lang="ru-RU" smtClean="0"/>
              <a:pPr/>
              <a:t>27.08.2011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BD90463-669A-48CD-A4C2-1531F40E7FB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29C2E1E-E688-4FAD-95F8-7398EBD8FDD7}" type="datetimeFigureOut">
              <a:rPr lang="ru-RU" smtClean="0"/>
              <a:pPr/>
              <a:t>27.08.2011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BD90463-669A-48CD-A4C2-1531F40E7FB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29C2E1E-E688-4FAD-95F8-7398EBD8FDD7}" type="datetimeFigureOut">
              <a:rPr lang="ru-RU" smtClean="0"/>
              <a:pPr/>
              <a:t>27.08.2011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BD90463-669A-48CD-A4C2-1531F40E7FB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29C2E1E-E688-4FAD-95F8-7398EBD8FDD7}" type="datetimeFigureOut">
              <a:rPr lang="ru-RU" smtClean="0"/>
              <a:pPr/>
              <a:t>27.08.2011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BD90463-669A-48CD-A4C2-1531F40E7FB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29C2E1E-E688-4FAD-95F8-7398EBD8FDD7}" type="datetimeFigureOut">
              <a:rPr lang="ru-RU" smtClean="0"/>
              <a:pPr/>
              <a:t>27.08.2011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BD90463-669A-48CD-A4C2-1531F40E7FB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29C2E1E-E688-4FAD-95F8-7398EBD8FDD7}" type="datetimeFigureOut">
              <a:rPr lang="ru-RU" smtClean="0"/>
              <a:pPr/>
              <a:t>27.08.2011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BD90463-669A-48CD-A4C2-1531F40E7FBF}"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9C2E1E-E688-4FAD-95F8-7398EBD8FDD7}" type="datetimeFigureOut">
              <a:rPr lang="ru-RU" smtClean="0"/>
              <a:pPr/>
              <a:t>27.08.2011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D90463-669A-48CD-A4C2-1531F40E7FBF}"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3286116" y="1928802"/>
            <a:ext cx="5139403" cy="1569660"/>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9600" b="1" dirty="0" smtClean="0">
                <a:ln w="11430"/>
                <a:solidFill>
                  <a:srgbClr val="C00000"/>
                </a:solidFill>
                <a:effectLst>
                  <a:outerShdw blurRad="80000" dist="40000" dir="5040000" algn="tl">
                    <a:srgbClr val="000000">
                      <a:alpha val="30000"/>
                    </a:srgbClr>
                  </a:outerShdw>
                </a:effectLst>
              </a:rPr>
              <a:t>РОМБ</a:t>
            </a:r>
            <a:endParaRPr lang="ru-RU" sz="9600" b="1" cap="none" spc="0" dirty="0">
              <a:ln w="11430"/>
              <a:solidFill>
                <a:srgbClr val="C00000"/>
              </a:solidFill>
              <a:effectLst>
                <a:outerShdw blurRad="80000" dist="40000" dir="5040000" algn="tl">
                  <a:srgbClr val="000000">
                    <a:alpha val="30000"/>
                  </a:srgbClr>
                </a:outerShdw>
              </a:effectLst>
            </a:endParaRPr>
          </a:p>
        </p:txBody>
      </p:sp>
      <p:sp>
        <p:nvSpPr>
          <p:cNvPr id="6" name="Подзаголовок 5"/>
          <p:cNvSpPr>
            <a:spLocks noGrp="1"/>
          </p:cNvSpPr>
          <p:nvPr>
            <p:ph type="subTitle" idx="1"/>
          </p:nvPr>
        </p:nvSpPr>
        <p:spPr>
          <a:xfrm>
            <a:off x="3571868" y="4786322"/>
            <a:ext cx="5343540" cy="1752600"/>
          </a:xfrm>
        </p:spPr>
        <p:txBody>
          <a:bodyPr>
            <a:normAutofit lnSpcReduction="10000"/>
          </a:bodyPr>
          <a:lstStyle/>
          <a:p>
            <a:r>
              <a:rPr lang="ru-RU" sz="2000" b="1" dirty="0" smtClean="0">
                <a:solidFill>
                  <a:srgbClr val="C00000"/>
                </a:solidFill>
                <a:latin typeface="Times New Roman" pitchFamily="18" charset="0"/>
                <a:cs typeface="Times New Roman" pitchFamily="18" charset="0"/>
              </a:rPr>
              <a:t>Подготовили:</a:t>
            </a:r>
          </a:p>
          <a:p>
            <a:r>
              <a:rPr lang="ru-RU" sz="2000" b="1" dirty="0" smtClean="0">
                <a:solidFill>
                  <a:srgbClr val="C00000"/>
                </a:solidFill>
                <a:latin typeface="Times New Roman" pitchFamily="18" charset="0"/>
                <a:cs typeface="Times New Roman" pitchFamily="18" charset="0"/>
              </a:rPr>
              <a:t>учащиеся 9 класса ГОШ № 42</a:t>
            </a:r>
          </a:p>
          <a:p>
            <a:r>
              <a:rPr lang="ru-RU" sz="2000" b="1" dirty="0" smtClean="0">
                <a:solidFill>
                  <a:srgbClr val="C00000"/>
                </a:solidFill>
                <a:latin typeface="Times New Roman" pitchFamily="18" charset="0"/>
                <a:cs typeface="Times New Roman" pitchFamily="18" charset="0"/>
              </a:rPr>
              <a:t>Акопян Светлана</a:t>
            </a:r>
          </a:p>
          <a:p>
            <a:r>
              <a:rPr lang="ru-RU" sz="2000" b="1" dirty="0" smtClean="0">
                <a:solidFill>
                  <a:srgbClr val="C00000"/>
                </a:solidFill>
                <a:latin typeface="Times New Roman" pitchFamily="18" charset="0"/>
                <a:cs typeface="Times New Roman" pitchFamily="18" charset="0"/>
              </a:rPr>
              <a:t>Коновалов Владимир</a:t>
            </a:r>
          </a:p>
          <a:p>
            <a:r>
              <a:rPr lang="ru-RU" sz="2000" b="1" dirty="0" smtClean="0">
                <a:solidFill>
                  <a:srgbClr val="C00000"/>
                </a:solidFill>
                <a:latin typeface="Times New Roman" pitchFamily="18" charset="0"/>
                <a:cs typeface="Times New Roman" pitchFamily="18" charset="0"/>
              </a:rPr>
              <a:t>Учитель: Рыбина М.В.</a:t>
            </a:r>
            <a:endParaRPr lang="ru-RU" sz="2000" b="1" dirty="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heel(4)">
                                      <p:cBhvr>
                                        <p:cTn id="10" dur="1000"/>
                                        <p:tgtEl>
                                          <p:spTgt spid="6">
                                            <p:txEl>
                                              <p:pRg st="0" end="0"/>
                                            </p:txEl>
                                          </p:spTgt>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heel(4)">
                                      <p:cBhvr>
                                        <p:cTn id="13" dur="1000"/>
                                        <p:tgtEl>
                                          <p:spTgt spid="6">
                                            <p:txEl>
                                              <p:pRg st="1" end="1"/>
                                            </p:txEl>
                                          </p:spTgt>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wheel(4)">
                                      <p:cBhvr>
                                        <p:cTn id="16" dur="1000"/>
                                        <p:tgtEl>
                                          <p:spTgt spid="6">
                                            <p:txEl>
                                              <p:pRg st="2" end="2"/>
                                            </p:txEl>
                                          </p:spTgt>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heel(4)">
                                      <p:cBhvr>
                                        <p:cTn id="19" dur="1000"/>
                                        <p:tgtEl>
                                          <p:spTgt spid="6">
                                            <p:txEl>
                                              <p:pRg st="3" end="3"/>
                                            </p:txEl>
                                          </p:spTgt>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wheel(4)">
                                      <p:cBhvr>
                                        <p:cTn id="22"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6"/>
            <a:ext cx="8229600" cy="6286544"/>
          </a:xfrm>
        </p:spPr>
        <p:txBody>
          <a:bodyPr>
            <a:normAutofit fontScale="70000" lnSpcReduction="20000"/>
          </a:bodyPr>
          <a:lstStyle/>
          <a:p>
            <a:pPr algn="ctr">
              <a:buNone/>
            </a:pPr>
            <a:r>
              <a:rPr lang="ru-RU" b="1" dirty="0" smtClean="0">
                <a:solidFill>
                  <a:srgbClr val="FFFF00"/>
                </a:solidFill>
                <a:latin typeface="Times New Roman" pitchFamily="18" charset="0"/>
                <a:cs typeface="Times New Roman" pitchFamily="18" charset="0"/>
              </a:rPr>
              <a:t>Ромб Иллюминатов </a:t>
            </a:r>
          </a:p>
          <a:p>
            <a:pPr>
              <a:buNone/>
            </a:pPr>
            <a:r>
              <a:rPr lang="ru-RU" dirty="0" smtClean="0">
                <a:latin typeface="Times New Roman" pitchFamily="18" charset="0"/>
                <a:cs typeface="Times New Roman" pitchFamily="18" charset="0"/>
              </a:rPr>
              <a:t>      Иллюминаты — это древнее тайное общество, описанное в книге Дэна Брауна Ангелы и Демоны. Очень советую вам прочитать эту книгу.   И у них есть знак, который называется </a:t>
            </a:r>
            <a:r>
              <a:rPr lang="ru-RU" dirty="0" err="1" smtClean="0">
                <a:latin typeface="Times New Roman" pitchFamily="18" charset="0"/>
                <a:cs typeface="Times New Roman" pitchFamily="18" charset="0"/>
              </a:rPr>
              <a:t>Робм</a:t>
            </a:r>
            <a:r>
              <a:rPr lang="ru-RU" dirty="0" smtClean="0">
                <a:latin typeface="Times New Roman" pitchFamily="18" charset="0"/>
                <a:cs typeface="Times New Roman" pitchFamily="18" charset="0"/>
              </a:rPr>
              <a:t> Иллюминатов. </a:t>
            </a:r>
          </a:p>
          <a:p>
            <a:pPr>
              <a:buNone/>
            </a:pPr>
            <a:r>
              <a:rPr lang="ru-RU" dirty="0" smtClean="0">
                <a:latin typeface="Times New Roman" pitchFamily="18" charset="0"/>
                <a:cs typeface="Times New Roman" pitchFamily="18" charset="0"/>
              </a:rPr>
              <a:t>      Вот он: </a:t>
            </a:r>
          </a:p>
          <a:p>
            <a:pPr>
              <a:buNone/>
            </a:pPr>
            <a:r>
              <a:rPr lang="ru-RU" dirty="0" smtClean="0">
                <a:latin typeface="Times New Roman" pitchFamily="18" charset="0"/>
                <a:cs typeface="Times New Roman" pitchFamily="18" charset="0"/>
              </a:rPr>
              <a:t>    </a:t>
            </a:r>
          </a:p>
          <a:p>
            <a:pPr>
              <a:buNone/>
            </a:pPr>
            <a:endParaRPr lang="ru-RU" dirty="0" smtClean="0">
              <a:latin typeface="Times New Roman" pitchFamily="18" charset="0"/>
              <a:cs typeface="Times New Roman" pitchFamily="18" charset="0"/>
            </a:endParaRPr>
          </a:p>
          <a:p>
            <a:pPr>
              <a:buNone/>
            </a:pPr>
            <a:endParaRPr lang="ru-RU" dirty="0" smtClean="0">
              <a:latin typeface="Times New Roman" pitchFamily="18" charset="0"/>
              <a:cs typeface="Times New Roman" pitchFamily="18" charset="0"/>
            </a:endParaRPr>
          </a:p>
          <a:p>
            <a:pPr>
              <a:buNone/>
            </a:pPr>
            <a:endParaRPr lang="ru-RU" dirty="0" smtClean="0">
              <a:latin typeface="Times New Roman" pitchFamily="18" charset="0"/>
              <a:cs typeface="Times New Roman" pitchFamily="18" charset="0"/>
            </a:endParaRPr>
          </a:p>
          <a:p>
            <a:pPr>
              <a:buNone/>
            </a:pPr>
            <a:endParaRPr lang="ru-RU" dirty="0" smtClean="0">
              <a:latin typeface="Times New Roman" pitchFamily="18" charset="0"/>
              <a:cs typeface="Times New Roman" pitchFamily="18" charset="0"/>
            </a:endParaRPr>
          </a:p>
          <a:p>
            <a:pPr>
              <a:buNone/>
            </a:pPr>
            <a:endParaRPr lang="ru-RU" dirty="0" smtClean="0">
              <a:latin typeface="Times New Roman" pitchFamily="18" charset="0"/>
              <a:cs typeface="Times New Roman" pitchFamily="18" charset="0"/>
            </a:endParaRPr>
          </a:p>
          <a:p>
            <a:pPr>
              <a:buNone/>
            </a:pPr>
            <a:endParaRPr lang="ru-RU" dirty="0" smtClean="0">
              <a:latin typeface="Times New Roman" pitchFamily="18" charset="0"/>
              <a:cs typeface="Times New Roman" pitchFamily="18" charset="0"/>
            </a:endParaRPr>
          </a:p>
          <a:p>
            <a:pPr>
              <a:buNone/>
            </a:pP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   Тут написано </a:t>
            </a:r>
            <a:r>
              <a:rPr lang="ru-RU" dirty="0" err="1" smtClean="0">
                <a:latin typeface="Times New Roman" pitchFamily="18" charset="0"/>
                <a:cs typeface="Times New Roman" pitchFamily="18" charset="0"/>
              </a:rPr>
              <a:t>earth</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air</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fire</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water</a:t>
            </a:r>
            <a:r>
              <a:rPr lang="ru-RU" dirty="0" smtClean="0">
                <a:latin typeface="Times New Roman" pitchFamily="18" charset="0"/>
                <a:cs typeface="Times New Roman" pitchFamily="18" charset="0"/>
              </a:rPr>
              <a:t>. Прочитали? А теперь переверните изображение вверх ногами. После переворота всё равно можно будет легко прочитать названия этих 4-х стихий! </a:t>
            </a:r>
          </a:p>
          <a:p>
            <a:pPr>
              <a:buNone/>
            </a:pPr>
            <a:r>
              <a:rPr lang="ru-RU" dirty="0" smtClean="0">
                <a:latin typeface="Times New Roman" pitchFamily="18" charset="0"/>
                <a:cs typeface="Times New Roman" pitchFamily="18" charset="0"/>
              </a:rPr>
              <a:t>   </a:t>
            </a:r>
          </a:p>
          <a:p>
            <a:pPr>
              <a:buNone/>
            </a:pPr>
            <a:r>
              <a:rPr lang="ru-RU" dirty="0" smtClean="0">
                <a:latin typeface="Times New Roman" pitchFamily="18" charset="0"/>
                <a:cs typeface="Times New Roman" pitchFamily="18" charset="0"/>
              </a:rPr>
              <a:t>   </a:t>
            </a:r>
          </a:p>
          <a:p>
            <a:pPr>
              <a:buNone/>
            </a:pPr>
            <a:endParaRPr lang="ru-RU" dirty="0"/>
          </a:p>
        </p:txBody>
      </p:sp>
      <p:pic>
        <p:nvPicPr>
          <p:cNvPr id="4" name="Рисунок 3" descr="romb.gif"/>
          <p:cNvPicPr/>
          <p:nvPr/>
        </p:nvPicPr>
        <p:blipFill>
          <a:blip r:embed="rId2" cstate="print"/>
          <a:stretch>
            <a:fillRect/>
          </a:stretch>
        </p:blipFill>
        <p:spPr>
          <a:xfrm>
            <a:off x="3286116" y="2071678"/>
            <a:ext cx="2143140" cy="25003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
                                            <p:txEl>
                                              <p:pRg st="0" end="0"/>
                                            </p:txEl>
                                          </p:spTgt>
                                        </p:tgtEl>
                                      </p:cBhvr>
                                    </p:animEffect>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5" dur="1000"/>
                                        <p:tgtEl>
                                          <p:spTgt spid="3">
                                            <p:txEl>
                                              <p:pRg st="1" end="1"/>
                                            </p:txEl>
                                          </p:spTgt>
                                        </p:tgtEl>
                                      </p:cBhvr>
                                    </p:animEffect>
                                  </p:childTnLst>
                                </p:cTn>
                              </p:par>
                            </p:childTnLst>
                          </p:cTn>
                        </p:par>
                        <p:par>
                          <p:cTn id="16" fill="hold">
                            <p:stCondLst>
                              <p:cond delay="2000"/>
                            </p:stCondLst>
                            <p:childTnLst>
                              <p:par>
                                <p:cTn id="17" presetID="53"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1" dur="1000"/>
                                        <p:tgtEl>
                                          <p:spTgt spid="3">
                                            <p:txEl>
                                              <p:pRg st="2" end="2"/>
                                            </p:txEl>
                                          </p:spTgt>
                                        </p:tgtEl>
                                      </p:cBhvr>
                                    </p:animEffect>
                                  </p:childTnLst>
                                </p:cTn>
                              </p:par>
                            </p:childTnLst>
                          </p:cTn>
                        </p:par>
                        <p:par>
                          <p:cTn id="22" fill="hold">
                            <p:stCondLst>
                              <p:cond delay="3000"/>
                            </p:stCondLst>
                            <p:childTnLst>
                              <p:par>
                                <p:cTn id="23" presetID="53"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7" dur="1000"/>
                                        <p:tgtEl>
                                          <p:spTgt spid="3">
                                            <p:txEl>
                                              <p:pRg st="3" end="3"/>
                                            </p:txEl>
                                          </p:spTgt>
                                        </p:tgtEl>
                                      </p:cBhvr>
                                    </p:animEffect>
                                  </p:childTnLst>
                                </p:cTn>
                              </p:par>
                            </p:childTnLst>
                          </p:cTn>
                        </p:par>
                        <p:par>
                          <p:cTn id="28" fill="hold">
                            <p:stCondLst>
                              <p:cond delay="4000"/>
                            </p:stCondLst>
                            <p:childTnLst>
                              <p:par>
                                <p:cTn id="29" presetID="53" presetClass="entr" presetSubtype="0" fill="hold" grpId="0" nodeType="after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 calcmode="lin" valueType="num">
                                      <p:cBhvr>
                                        <p:cTn id="31" dur="10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11" end="11"/>
                                            </p:txEl>
                                          </p:spTgt>
                                        </p:tgtEl>
                                        <p:attrNameLst>
                                          <p:attrName>ppt_h</p:attrName>
                                        </p:attrNameLst>
                                      </p:cBhvr>
                                      <p:tavLst>
                                        <p:tav tm="0">
                                          <p:val>
                                            <p:fltVal val="0"/>
                                          </p:val>
                                        </p:tav>
                                        <p:tav tm="100000">
                                          <p:val>
                                            <p:strVal val="#ppt_h"/>
                                          </p:val>
                                        </p:tav>
                                      </p:tavLst>
                                    </p:anim>
                                    <p:animEffect transition="in" filter="fade">
                                      <p:cBhvr>
                                        <p:cTn id="33" dur="1000"/>
                                        <p:tgtEl>
                                          <p:spTgt spid="3">
                                            <p:txEl>
                                              <p:pRg st="11" end="11"/>
                                            </p:txEl>
                                          </p:spTgt>
                                        </p:tgtEl>
                                      </p:cBhvr>
                                    </p:animEffect>
                                  </p:childTnLst>
                                </p:cTn>
                              </p:par>
                            </p:childTnLst>
                          </p:cTn>
                        </p:par>
                        <p:par>
                          <p:cTn id="34" fill="hold">
                            <p:stCondLst>
                              <p:cond delay="5000"/>
                            </p:stCondLst>
                            <p:childTnLst>
                              <p:par>
                                <p:cTn id="35" presetID="53" presetClass="entr" presetSubtype="0" fill="hold" grpId="0" nodeType="after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anim calcmode="lin" valueType="num">
                                      <p:cBhvr>
                                        <p:cTn id="37" dur="1000" fill="hold"/>
                                        <p:tgtEl>
                                          <p:spTgt spid="3">
                                            <p:txEl>
                                              <p:pRg st="12" end="12"/>
                                            </p:txEl>
                                          </p:spTgt>
                                        </p:tgtEl>
                                        <p:attrNameLst>
                                          <p:attrName>ppt_w</p:attrName>
                                        </p:attrNameLst>
                                      </p:cBhvr>
                                      <p:tavLst>
                                        <p:tav tm="0">
                                          <p:val>
                                            <p:fltVal val="0"/>
                                          </p:val>
                                        </p:tav>
                                        <p:tav tm="100000">
                                          <p:val>
                                            <p:strVal val="#ppt_w"/>
                                          </p:val>
                                        </p:tav>
                                      </p:tavLst>
                                    </p:anim>
                                    <p:anim calcmode="lin" valueType="num">
                                      <p:cBhvr>
                                        <p:cTn id="38" dur="1000" fill="hold"/>
                                        <p:tgtEl>
                                          <p:spTgt spid="3">
                                            <p:txEl>
                                              <p:pRg st="12" end="12"/>
                                            </p:txEl>
                                          </p:spTgt>
                                        </p:tgtEl>
                                        <p:attrNameLst>
                                          <p:attrName>ppt_h</p:attrName>
                                        </p:attrNameLst>
                                      </p:cBhvr>
                                      <p:tavLst>
                                        <p:tav tm="0">
                                          <p:val>
                                            <p:fltVal val="0"/>
                                          </p:val>
                                        </p:tav>
                                        <p:tav tm="100000">
                                          <p:val>
                                            <p:strVal val="#ppt_h"/>
                                          </p:val>
                                        </p:tav>
                                      </p:tavLst>
                                    </p:anim>
                                    <p:animEffect transition="in" filter="fade">
                                      <p:cBhvr>
                                        <p:cTn id="39" dur="1000"/>
                                        <p:tgtEl>
                                          <p:spTgt spid="3">
                                            <p:txEl>
                                              <p:pRg st="12" end="12"/>
                                            </p:txEl>
                                          </p:spTgt>
                                        </p:tgtEl>
                                      </p:cBhvr>
                                    </p:animEffect>
                                  </p:childTnLst>
                                </p:cTn>
                              </p:par>
                            </p:childTnLst>
                          </p:cTn>
                        </p:par>
                        <p:par>
                          <p:cTn id="40" fill="hold">
                            <p:stCondLst>
                              <p:cond delay="6000"/>
                            </p:stCondLst>
                            <p:childTnLst>
                              <p:par>
                                <p:cTn id="41" presetID="53" presetClass="entr" presetSubtype="0" fill="hold" grpId="0" nodeType="afterEffect">
                                  <p:stCondLst>
                                    <p:cond delay="0"/>
                                  </p:stCondLst>
                                  <p:childTnLst>
                                    <p:set>
                                      <p:cBhvr>
                                        <p:cTn id="42" dur="1" fill="hold">
                                          <p:stCondLst>
                                            <p:cond delay="0"/>
                                          </p:stCondLst>
                                        </p:cTn>
                                        <p:tgtEl>
                                          <p:spTgt spid="3">
                                            <p:txEl>
                                              <p:pRg st="13" end="13"/>
                                            </p:txEl>
                                          </p:spTgt>
                                        </p:tgtEl>
                                        <p:attrNameLst>
                                          <p:attrName>style.visibility</p:attrName>
                                        </p:attrNameLst>
                                      </p:cBhvr>
                                      <p:to>
                                        <p:strVal val="visible"/>
                                      </p:to>
                                    </p:set>
                                    <p:anim calcmode="lin" valueType="num">
                                      <p:cBhvr>
                                        <p:cTn id="43" dur="1000" fill="hold"/>
                                        <p:tgtEl>
                                          <p:spTgt spid="3">
                                            <p:txEl>
                                              <p:pRg st="13" end="13"/>
                                            </p:txEl>
                                          </p:spTgt>
                                        </p:tgtEl>
                                        <p:attrNameLst>
                                          <p:attrName>ppt_w</p:attrName>
                                        </p:attrNameLst>
                                      </p:cBhvr>
                                      <p:tavLst>
                                        <p:tav tm="0">
                                          <p:val>
                                            <p:fltVal val="0"/>
                                          </p:val>
                                        </p:tav>
                                        <p:tav tm="100000">
                                          <p:val>
                                            <p:strVal val="#ppt_w"/>
                                          </p:val>
                                        </p:tav>
                                      </p:tavLst>
                                    </p:anim>
                                    <p:anim calcmode="lin" valueType="num">
                                      <p:cBhvr>
                                        <p:cTn id="44" dur="1000" fill="hold"/>
                                        <p:tgtEl>
                                          <p:spTgt spid="3">
                                            <p:txEl>
                                              <p:pRg st="13" end="13"/>
                                            </p:txEl>
                                          </p:spTgt>
                                        </p:tgtEl>
                                        <p:attrNameLst>
                                          <p:attrName>ppt_h</p:attrName>
                                        </p:attrNameLst>
                                      </p:cBhvr>
                                      <p:tavLst>
                                        <p:tav tm="0">
                                          <p:val>
                                            <p:fltVal val="0"/>
                                          </p:val>
                                        </p:tav>
                                        <p:tav tm="100000">
                                          <p:val>
                                            <p:strVal val="#ppt_h"/>
                                          </p:val>
                                        </p:tav>
                                      </p:tavLst>
                                    </p:anim>
                                    <p:animEffect transition="in" filter="fade">
                                      <p:cBhvr>
                                        <p:cTn id="45" dur="1000"/>
                                        <p:tgtEl>
                                          <p:spTgt spid="3">
                                            <p:txEl>
                                              <p:pRg st="13" end="13"/>
                                            </p:txEl>
                                          </p:spTgt>
                                        </p:tgtEl>
                                      </p:cBhvr>
                                    </p:animEffect>
                                  </p:childTnLst>
                                </p:cTn>
                              </p:par>
                              <p:par>
                                <p:cTn id="46" presetID="31" presetClass="entr" presetSubtype="0" fill="hold" nodeType="withEffect">
                                  <p:stCondLst>
                                    <p:cond delay="0"/>
                                  </p:stCondLst>
                                  <p:iterate type="lt">
                                    <p:tmPct val="5000"/>
                                  </p:iterate>
                                  <p:childTnLst>
                                    <p:set>
                                      <p:cBhvr>
                                        <p:cTn id="47" dur="1" fill="hold">
                                          <p:stCondLst>
                                            <p:cond delay="0"/>
                                          </p:stCondLst>
                                        </p:cTn>
                                        <p:tgtEl>
                                          <p:spTgt spid="4"/>
                                        </p:tgtEl>
                                        <p:attrNameLst>
                                          <p:attrName>style.visibility</p:attrName>
                                        </p:attrNameLst>
                                      </p:cBhvr>
                                      <p:to>
                                        <p:strVal val="visible"/>
                                      </p:to>
                                    </p:set>
                                    <p:anim calcmode="lin" valueType="num">
                                      <p:cBhvr>
                                        <p:cTn id="48" dur="2000" fill="hold"/>
                                        <p:tgtEl>
                                          <p:spTgt spid="4"/>
                                        </p:tgtEl>
                                        <p:attrNameLst>
                                          <p:attrName>ppt_w</p:attrName>
                                        </p:attrNameLst>
                                      </p:cBhvr>
                                      <p:tavLst>
                                        <p:tav tm="0">
                                          <p:val>
                                            <p:fltVal val="0"/>
                                          </p:val>
                                        </p:tav>
                                        <p:tav tm="100000">
                                          <p:val>
                                            <p:strVal val="#ppt_w"/>
                                          </p:val>
                                        </p:tav>
                                      </p:tavLst>
                                    </p:anim>
                                    <p:anim calcmode="lin" valueType="num">
                                      <p:cBhvr>
                                        <p:cTn id="49" dur="2000" fill="hold"/>
                                        <p:tgtEl>
                                          <p:spTgt spid="4"/>
                                        </p:tgtEl>
                                        <p:attrNameLst>
                                          <p:attrName>ppt_h</p:attrName>
                                        </p:attrNameLst>
                                      </p:cBhvr>
                                      <p:tavLst>
                                        <p:tav tm="0">
                                          <p:val>
                                            <p:fltVal val="0"/>
                                          </p:val>
                                        </p:tav>
                                        <p:tav tm="100000">
                                          <p:val>
                                            <p:strVal val="#ppt_h"/>
                                          </p:val>
                                        </p:tav>
                                      </p:tavLst>
                                    </p:anim>
                                    <p:anim calcmode="lin" valueType="num">
                                      <p:cBhvr>
                                        <p:cTn id="50" dur="2000" fill="hold"/>
                                        <p:tgtEl>
                                          <p:spTgt spid="4"/>
                                        </p:tgtEl>
                                        <p:attrNameLst>
                                          <p:attrName>style.rotation</p:attrName>
                                        </p:attrNameLst>
                                      </p:cBhvr>
                                      <p:tavLst>
                                        <p:tav tm="0">
                                          <p:val>
                                            <p:fltVal val="90"/>
                                          </p:val>
                                        </p:tav>
                                        <p:tav tm="100000">
                                          <p:val>
                                            <p:fltVal val="0"/>
                                          </p:val>
                                        </p:tav>
                                      </p:tavLst>
                                    </p:anim>
                                    <p:animEffect transition="in" filter="fade">
                                      <p:cBhvr>
                                        <p:cTn id="5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_1.jpg"/>
          <p:cNvPicPr>
            <a:picLocks noGrp="1"/>
          </p:cNvPicPr>
          <p:nvPr>
            <p:ph idx="1"/>
          </p:nvPr>
        </p:nvPicPr>
        <p:blipFill>
          <a:blip r:embed="rId2" cstate="print"/>
          <a:stretch>
            <a:fillRect/>
          </a:stretch>
        </p:blipFill>
        <p:spPr>
          <a:xfrm>
            <a:off x="3929058" y="571480"/>
            <a:ext cx="1857388" cy="242889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 name="Рисунок 4" descr="852_big.jpg"/>
          <p:cNvPicPr/>
          <p:nvPr/>
        </p:nvPicPr>
        <p:blipFill>
          <a:blip r:embed="rId3" cstate="print"/>
          <a:stretch>
            <a:fillRect/>
          </a:stretch>
        </p:blipFill>
        <p:spPr>
          <a:xfrm>
            <a:off x="500034" y="571480"/>
            <a:ext cx="2786082" cy="250033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Рисунок 6" descr="gil_beg_b.jpg"/>
          <p:cNvPicPr/>
          <p:nvPr/>
        </p:nvPicPr>
        <p:blipFill>
          <a:blip r:embed="rId4" cstate="print"/>
          <a:stretch>
            <a:fillRect/>
          </a:stretch>
        </p:blipFill>
        <p:spPr>
          <a:xfrm>
            <a:off x="6357950" y="571480"/>
            <a:ext cx="2286016" cy="242889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romb.JPG"/>
          <p:cNvPicPr/>
          <p:nvPr/>
        </p:nvPicPr>
        <p:blipFill>
          <a:blip r:embed="rId5" cstate="print"/>
          <a:stretch>
            <a:fillRect/>
          </a:stretch>
        </p:blipFill>
        <p:spPr>
          <a:xfrm>
            <a:off x="571472" y="4143380"/>
            <a:ext cx="2714644" cy="242889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9" name="Рисунок 8" descr="romb5.jpg"/>
          <p:cNvPicPr/>
          <p:nvPr/>
        </p:nvPicPr>
        <p:blipFill>
          <a:blip r:embed="rId6" cstate="print"/>
          <a:stretch>
            <a:fillRect/>
          </a:stretch>
        </p:blipFill>
        <p:spPr>
          <a:xfrm>
            <a:off x="3857620" y="4071942"/>
            <a:ext cx="2019300" cy="250033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027.jpg"/>
          <p:cNvPicPr/>
          <p:nvPr/>
        </p:nvPicPr>
        <p:blipFill>
          <a:blip r:embed="rId7" cstate="print"/>
          <a:stretch>
            <a:fillRect/>
          </a:stretch>
        </p:blipFill>
        <p:spPr>
          <a:xfrm>
            <a:off x="6357950" y="4286257"/>
            <a:ext cx="2428892" cy="214314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fltVal val="0"/>
                                          </p:val>
                                        </p:tav>
                                        <p:tav tm="100000">
                                          <p:val>
                                            <p:strVal val="#ppt_w"/>
                                          </p:val>
                                        </p:tav>
                                      </p:tavLst>
                                    </p:anim>
                                    <p:anim calcmode="lin" valueType="num">
                                      <p:cBhvr>
                                        <p:cTn id="12" dur="1000" fill="hold"/>
                                        <p:tgtEl>
                                          <p:spTgt spid="4"/>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strVal val="#ppt_h"/>
                                          </p:val>
                                        </p:tav>
                                        <p:tav tm="100000">
                                          <p:val>
                                            <p:strVal val="#ppt_h"/>
                                          </p:val>
                                        </p:tav>
                                      </p:tavLst>
                                    </p:anim>
                                  </p:childTnLst>
                                </p:cTn>
                              </p:par>
                              <p:par>
                                <p:cTn id="25" presetID="17" presetClass="entr" presetSubtype="1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71480"/>
            <a:ext cx="8229600" cy="5554683"/>
          </a:xfrm>
        </p:spPr>
        <p:txBody>
          <a:bodyPr>
            <a:normAutofit/>
          </a:bodyPr>
          <a:lstStyle/>
          <a:p>
            <a:pPr>
              <a:buNone/>
            </a:pPr>
            <a:r>
              <a:rPr lang="ru-RU" dirty="0" smtClean="0">
                <a:latin typeface="Times New Roman" pitchFamily="18" charset="0"/>
                <a:cs typeface="Times New Roman" pitchFamily="18" charset="0"/>
              </a:rPr>
              <a:t>        Когда мы начали изучать ромб, нам очень захотелось познакомиться с ним поближе.</a:t>
            </a:r>
          </a:p>
          <a:p>
            <a:pPr>
              <a:buNone/>
            </a:pPr>
            <a:r>
              <a:rPr lang="ru-RU" dirty="0" smtClean="0">
                <a:latin typeface="Times New Roman" pitchFamily="18" charset="0"/>
                <a:cs typeface="Times New Roman" pitchFamily="18" charset="0"/>
              </a:rPr>
              <a:t>И мы разработали план:</a:t>
            </a:r>
          </a:p>
          <a:p>
            <a:pPr marL="514350" indent="-514350">
              <a:buAutoNum type="arabicPeriod"/>
            </a:pPr>
            <a:r>
              <a:rPr lang="ru-RU" dirty="0" smtClean="0">
                <a:latin typeface="Times New Roman" pitchFamily="18" charset="0"/>
                <a:cs typeface="Times New Roman" pitchFamily="18" charset="0"/>
              </a:rPr>
              <a:t>Изучить вопрос по учебнику.</a:t>
            </a:r>
          </a:p>
          <a:p>
            <a:pPr marL="514350" indent="-514350">
              <a:buNone/>
            </a:pPr>
            <a:r>
              <a:rPr lang="ru-RU" dirty="0" smtClean="0">
                <a:latin typeface="Times New Roman" pitchFamily="18" charset="0"/>
                <a:cs typeface="Times New Roman" pitchFamily="18" charset="0"/>
              </a:rPr>
              <a:t>2. Посетить библиотеку и </a:t>
            </a:r>
          </a:p>
          <a:p>
            <a:pPr marL="514350" indent="-514350">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постараться узнать,</a:t>
            </a:r>
          </a:p>
          <a:p>
            <a:pPr marL="514350" indent="-514350">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что – нибудь новенькое.</a:t>
            </a:r>
          </a:p>
          <a:p>
            <a:pPr marL="514350" indent="-514350">
              <a:buAutoNum type="arabicPeriod" startAt="3"/>
            </a:pPr>
            <a:r>
              <a:rPr lang="ru-RU" dirty="0" smtClean="0">
                <a:latin typeface="Times New Roman" pitchFamily="18" charset="0"/>
                <a:cs typeface="Times New Roman" pitchFamily="18" charset="0"/>
              </a:rPr>
              <a:t>Поискать информацию в</a:t>
            </a:r>
          </a:p>
          <a:p>
            <a:pPr marL="514350" indent="-514350">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Интернете.</a:t>
            </a:r>
          </a:p>
        </p:txBody>
      </p:sp>
      <p:pic>
        <p:nvPicPr>
          <p:cNvPr id="4" name="Рисунок 3" descr="1188144393_eleckids20at20computer.jpg"/>
          <p:cNvPicPr>
            <a:picLocks noChangeAspect="1"/>
          </p:cNvPicPr>
          <p:nvPr/>
        </p:nvPicPr>
        <p:blipFill>
          <a:blip r:embed="rId2" cstate="print"/>
          <a:stretch>
            <a:fillRect/>
          </a:stretch>
        </p:blipFill>
        <p:spPr>
          <a:xfrm>
            <a:off x="5500694" y="3500438"/>
            <a:ext cx="3143272" cy="245745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grpId="0"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4"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4" fill="hold" grpId="0"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3"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ID="2" presetClass="entr" presetSubtype="4" fill="hold" grpId="0" nodeType="after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7000"/>
                            </p:stCondLst>
                            <p:childTnLst>
                              <p:par>
                                <p:cTn id="40" presetID="2" presetClass="entr" presetSubtype="4" fill="hold" grpId="0" nodeType="after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additive="base">
                                        <p:cTn id="4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3" dur="1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par>
                          <p:cTn id="44" fill="hold">
                            <p:stCondLst>
                              <p:cond delay="8000"/>
                            </p:stCondLst>
                            <p:childTnLst>
                              <p:par>
                                <p:cTn id="45" presetID="2" presetClass="entr" presetSubtype="2"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1000" fill="hold"/>
                                        <p:tgtEl>
                                          <p:spTgt spid="4"/>
                                        </p:tgtEl>
                                        <p:attrNameLst>
                                          <p:attrName>ppt_x</p:attrName>
                                        </p:attrNameLst>
                                      </p:cBhvr>
                                      <p:tavLst>
                                        <p:tav tm="0">
                                          <p:val>
                                            <p:strVal val="1+#ppt_w/2"/>
                                          </p:val>
                                        </p:tav>
                                        <p:tav tm="100000">
                                          <p:val>
                                            <p:strVal val="#ppt_x"/>
                                          </p:val>
                                        </p:tav>
                                      </p:tavLst>
                                    </p:anim>
                                    <p:anim calcmode="lin" valueType="num">
                                      <p:cBhvr additive="base">
                                        <p:cTn id="4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186766" cy="6072230"/>
          </a:xfrm>
        </p:spPr>
        <p:txBody>
          <a:bodyPr>
            <a:normAutofit lnSpcReduction="10000"/>
          </a:bodyPr>
          <a:lstStyle/>
          <a:p>
            <a:pPr>
              <a:buNone/>
            </a:pPr>
            <a:r>
              <a:rPr lang="ru-RU" dirty="0" smtClean="0">
                <a:latin typeface="Times New Roman" pitchFamily="18" charset="0"/>
                <a:cs typeface="Times New Roman" pitchFamily="18" charset="0"/>
              </a:rPr>
              <a:t>              </a:t>
            </a:r>
            <a:r>
              <a:rPr lang="ru-RU" b="1" dirty="0" smtClean="0">
                <a:solidFill>
                  <a:srgbClr val="FFFF00"/>
                </a:solidFill>
                <a:latin typeface="Times New Roman" pitchFamily="18" charset="0"/>
                <a:cs typeface="Times New Roman" pitchFamily="18" charset="0"/>
              </a:rPr>
              <a:t>РОМБ</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(греч. </a:t>
            </a:r>
            <a:r>
              <a:rPr lang="ru-RU" dirty="0" err="1">
                <a:latin typeface="Times New Roman" pitchFamily="18" charset="0"/>
                <a:cs typeface="Times New Roman" pitchFamily="18" charset="0"/>
              </a:rPr>
              <a:t>ρομβος</a:t>
            </a:r>
            <a:r>
              <a:rPr lang="ru-RU" dirty="0">
                <a:latin typeface="Times New Roman" pitchFamily="18" charset="0"/>
                <a:cs typeface="Times New Roman" pitchFamily="18" charset="0"/>
              </a:rPr>
              <a:t>) — это параллелограмм, у которого все стороны равны. </a:t>
            </a:r>
          </a:p>
          <a:p>
            <a:pPr>
              <a:buNone/>
            </a:pPr>
            <a:r>
              <a:rPr lang="ru-RU" dirty="0" smtClean="0">
                <a:latin typeface="Times New Roman" pitchFamily="18" charset="0"/>
                <a:cs typeface="Times New Roman" pitchFamily="18" charset="0"/>
              </a:rPr>
              <a:t>       Термин </a:t>
            </a:r>
            <a:r>
              <a:rPr lang="ru-RU" dirty="0">
                <a:latin typeface="Times New Roman" pitchFamily="18" charset="0"/>
                <a:cs typeface="Times New Roman" pitchFamily="18" charset="0"/>
              </a:rPr>
              <a:t>«ромб» образован от греч. </a:t>
            </a:r>
            <a:r>
              <a:rPr lang="ru-RU" dirty="0" err="1">
                <a:latin typeface="Times New Roman" pitchFamily="18" charset="0"/>
                <a:cs typeface="Times New Roman" pitchFamily="18" charset="0"/>
              </a:rPr>
              <a:t>ρομβος </a:t>
            </a:r>
            <a:r>
              <a:rPr lang="ru-RU" dirty="0">
                <a:latin typeface="Times New Roman" pitchFamily="18" charset="0"/>
                <a:cs typeface="Times New Roman" pitchFamily="18" charset="0"/>
              </a:rPr>
              <a:t>— «бубен». Если сейчас бубны в основном делают круглой формы, то раньше их делали как раз в форме квадрата или ромба. Кстати, название карточной масти бубны, знаки которой имеют ромбическую форму, происходит ещё с тех времён когда бубны не были круглыми.</a:t>
            </a:r>
          </a:p>
          <a:p>
            <a:pPr>
              <a:buNone/>
            </a:pPr>
            <a:r>
              <a:rPr lang="ru-RU" dirty="0" smtClean="0">
                <a:latin typeface="Times New Roman" pitchFamily="18" charset="0"/>
                <a:cs typeface="Times New Roman" pitchFamily="18" charset="0"/>
              </a:rPr>
              <a:t>           Слово </a:t>
            </a:r>
            <a:r>
              <a:rPr lang="ru-RU" dirty="0">
                <a:latin typeface="Times New Roman" pitchFamily="18" charset="0"/>
                <a:cs typeface="Times New Roman" pitchFamily="18" charset="0"/>
              </a:rPr>
              <a:t>«ромб» впервые употребляется у Герона </a:t>
            </a:r>
            <a:r>
              <a:rPr lang="ru-RU" dirty="0" smtClean="0">
                <a:latin typeface="Times New Roman" pitchFamily="18" charset="0"/>
                <a:cs typeface="Times New Roman" pitchFamily="18" charset="0"/>
              </a:rPr>
              <a:t>.</a:t>
            </a:r>
          </a:p>
          <a:p>
            <a:pPr>
              <a:buNone/>
            </a:pPr>
            <a:endParaRPr lang="ru-RU" dirty="0">
              <a:latin typeface="Times New Roman" pitchFamily="18" charset="0"/>
              <a:cs typeface="Times New Roman" pitchFamily="18" charset="0"/>
            </a:endParaRPr>
          </a:p>
          <a:p>
            <a:pPr>
              <a:buNone/>
            </a:pP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1000"/>
                                        <p:tgtEl>
                                          <p:spTgt spid="3">
                                            <p:txEl>
                                              <p:pRg st="0" end="0"/>
                                            </p:txEl>
                                          </p:spTgt>
                                        </p:tgtEl>
                                      </p:cBhvr>
                                    </p:animEffect>
                                  </p:childTnLst>
                                </p:cTn>
                              </p:par>
                            </p:childTnLst>
                          </p:cTn>
                        </p:par>
                        <p:par>
                          <p:cTn id="8" fill="hold">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dissolve">
                                      <p:cBhvr>
                                        <p:cTn id="11" dur="1000"/>
                                        <p:tgtEl>
                                          <p:spTgt spid="3">
                                            <p:txEl>
                                              <p:pRg st="1" end="1"/>
                                            </p:txEl>
                                          </p:spTgt>
                                        </p:tgtEl>
                                      </p:cBhvr>
                                    </p:animEffect>
                                  </p:childTnLst>
                                </p:cTn>
                              </p:par>
                            </p:childTnLst>
                          </p:cTn>
                        </p:par>
                        <p:par>
                          <p:cTn id="12" fill="hold">
                            <p:stCondLst>
                              <p:cond delay="2000"/>
                            </p:stCondLst>
                            <p:childTnLst>
                              <p:par>
                                <p:cTn id="13" presetID="9"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ssolve">
                                      <p:cBhvr>
                                        <p:cTn id="15"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428604"/>
            <a:ext cx="8929718" cy="6429396"/>
          </a:xfrm>
        </p:spPr>
        <p:txBody>
          <a:bodyPr>
            <a:noAutofit/>
          </a:bodyPr>
          <a:lstStyle/>
          <a:p>
            <a:pPr>
              <a:buNone/>
            </a:pPr>
            <a:r>
              <a:rPr lang="ru-RU" sz="1800" dirty="0" smtClean="0">
                <a:latin typeface="Times New Roman" pitchFamily="18" charset="0"/>
                <a:cs typeface="Times New Roman" pitchFamily="18" charset="0"/>
              </a:rPr>
              <a:t>Ромб - равносторонний</a:t>
            </a:r>
            <a:r>
              <a:rPr lang="ru-RU" sz="1800" dirty="0">
                <a:latin typeface="Times New Roman" pitchFamily="18" charset="0"/>
                <a:cs typeface="Times New Roman" pitchFamily="18" charset="0"/>
              </a:rPr>
              <a:t>, косой </a:t>
            </a:r>
            <a:r>
              <a:rPr lang="ru-RU" sz="1800" dirty="0" err="1">
                <a:latin typeface="Times New Roman" pitchFamily="18" charset="0"/>
                <a:cs typeface="Times New Roman" pitchFamily="18" charset="0"/>
              </a:rPr>
              <a:t>четвероугольник</a:t>
            </a:r>
            <a:r>
              <a:rPr lang="ru-RU" sz="1800" dirty="0">
                <a:latin typeface="Times New Roman" pitchFamily="18" charset="0"/>
                <a:cs typeface="Times New Roman" pitchFamily="18" charset="0"/>
              </a:rPr>
              <a:t>, как бы сдвинутый набок квадрат. </a:t>
            </a:r>
          </a:p>
          <a:p>
            <a:pPr algn="r">
              <a:buNone/>
            </a:pPr>
            <a:r>
              <a:rPr lang="ru-RU" sz="1800" dirty="0" smtClean="0">
                <a:latin typeface="Times New Roman" pitchFamily="18" charset="0"/>
                <a:cs typeface="Times New Roman" pitchFamily="18" charset="0"/>
              </a:rPr>
              <a:t>Словарь Даля</a:t>
            </a:r>
            <a:endParaRPr lang="ru-RU" sz="1800" dirty="0">
              <a:latin typeface="Times New Roman" pitchFamily="18" charset="0"/>
              <a:cs typeface="Times New Roman" pitchFamily="18" charset="0"/>
            </a:endParaRPr>
          </a:p>
          <a:p>
            <a:pPr>
              <a:buNone/>
            </a:pPr>
            <a:r>
              <a:rPr lang="ru-RU" sz="1800" dirty="0" smtClean="0">
                <a:latin typeface="Times New Roman" pitchFamily="18" charset="0"/>
                <a:cs typeface="Times New Roman" pitchFamily="18" charset="0"/>
              </a:rPr>
              <a:t>РОМБ  </a:t>
            </a:r>
            <a:r>
              <a:rPr lang="ru-RU" sz="1800" dirty="0">
                <a:latin typeface="Times New Roman" pitchFamily="18" charset="0"/>
                <a:cs typeface="Times New Roman" pitchFamily="18" charset="0"/>
              </a:rPr>
              <a:t>(греч.). Равносторонний параллелограмм, с неравными углами, но равными сторонами</a:t>
            </a:r>
            <a:r>
              <a:rPr lang="ru-RU" sz="1800" dirty="0" smtClean="0">
                <a:latin typeface="Times New Roman" pitchFamily="18" charset="0"/>
                <a:cs typeface="Times New Roman" pitchFamily="18" charset="0"/>
              </a:rPr>
              <a:t>.</a:t>
            </a:r>
            <a:r>
              <a:rPr lang="ru-RU" sz="1800" dirty="0">
                <a:latin typeface="Times New Roman" pitchFamily="18" charset="0"/>
                <a:cs typeface="Times New Roman" pitchFamily="18" charset="0"/>
              </a:rPr>
              <a:t> </a:t>
            </a:r>
          </a:p>
          <a:p>
            <a:pPr algn="r">
              <a:buNone/>
            </a:pPr>
            <a:r>
              <a:rPr lang="ru-RU" sz="1800" dirty="0" smtClean="0">
                <a:latin typeface="Times New Roman" pitchFamily="18" charset="0"/>
                <a:cs typeface="Times New Roman" pitchFamily="18" charset="0"/>
              </a:rPr>
              <a:t>                                                                        "</a:t>
            </a:r>
            <a:r>
              <a:rPr lang="ru-RU" sz="1800" dirty="0">
                <a:latin typeface="Times New Roman" pitchFamily="18" charset="0"/>
                <a:cs typeface="Times New Roman" pitchFamily="18" charset="0"/>
              </a:rPr>
              <a:t>Словарь иностранных слов, вошедших в состав русского </a:t>
            </a:r>
            <a:r>
              <a:rPr lang="ru-RU" sz="1800" dirty="0" smtClean="0">
                <a:latin typeface="Times New Roman" pitchFamily="18" charset="0"/>
                <a:cs typeface="Times New Roman" pitchFamily="18" charset="0"/>
              </a:rPr>
              <a:t>языка«,</a:t>
            </a:r>
            <a:r>
              <a:rPr lang="ru-RU" sz="1800" dirty="0" err="1" smtClean="0">
                <a:latin typeface="Times New Roman" pitchFamily="18" charset="0"/>
                <a:cs typeface="Times New Roman" pitchFamily="18" charset="0"/>
              </a:rPr>
              <a:t>Чудинов</a:t>
            </a:r>
            <a:r>
              <a:rPr lang="ru-RU" sz="1800" dirty="0" smtClean="0">
                <a:latin typeface="Times New Roman" pitchFamily="18" charset="0"/>
                <a:cs typeface="Times New Roman" pitchFamily="18" charset="0"/>
              </a:rPr>
              <a:t> </a:t>
            </a:r>
            <a:r>
              <a:rPr lang="ru-RU" sz="1800" dirty="0">
                <a:latin typeface="Times New Roman" pitchFamily="18" charset="0"/>
                <a:cs typeface="Times New Roman" pitchFamily="18" charset="0"/>
              </a:rPr>
              <a:t>А.Н</a:t>
            </a:r>
            <a:r>
              <a:rPr lang="ru-RU" sz="1800" dirty="0" smtClean="0">
                <a:latin typeface="Times New Roman" pitchFamily="18" charset="0"/>
                <a:cs typeface="Times New Roman" pitchFamily="18" charset="0"/>
              </a:rPr>
              <a:t>.,</a:t>
            </a:r>
            <a:endParaRPr lang="ru-RU" sz="1800" dirty="0">
              <a:latin typeface="Times New Roman" pitchFamily="18" charset="0"/>
              <a:cs typeface="Times New Roman" pitchFamily="18" charset="0"/>
            </a:endParaRPr>
          </a:p>
          <a:p>
            <a:pPr>
              <a:buNone/>
            </a:pPr>
            <a:r>
              <a:rPr lang="ru-RU" sz="1800" dirty="0">
                <a:latin typeface="Times New Roman" pitchFamily="18" charset="0"/>
                <a:cs typeface="Times New Roman" pitchFamily="18" charset="0"/>
              </a:rPr>
              <a:t> </a:t>
            </a:r>
          </a:p>
          <a:p>
            <a:pPr>
              <a:buNone/>
            </a:pPr>
            <a:r>
              <a:rPr lang="ru-RU" sz="1800" dirty="0" smtClean="0">
                <a:latin typeface="Times New Roman" pitchFamily="18" charset="0"/>
                <a:cs typeface="Times New Roman" pitchFamily="18" charset="0"/>
              </a:rPr>
              <a:t>РОМБ ( </a:t>
            </a:r>
            <a:r>
              <a:rPr lang="ru-RU" sz="1800" dirty="0">
                <a:latin typeface="Times New Roman" pitchFamily="18" charset="0"/>
                <a:cs typeface="Times New Roman" pitchFamily="18" charset="0"/>
              </a:rPr>
              <a:t>греч. </a:t>
            </a:r>
            <a:r>
              <a:rPr lang="en-US" sz="1800" dirty="0" smtClean="0">
                <a:latin typeface="Times New Roman" pitchFamily="18" charset="0"/>
                <a:cs typeface="Times New Roman" pitchFamily="18" charset="0"/>
              </a:rPr>
              <a:t>R</a:t>
            </a:r>
            <a:r>
              <a:rPr lang="ru-RU" sz="1800" dirty="0" err="1" smtClean="0">
                <a:latin typeface="Times New Roman" pitchFamily="18" charset="0"/>
                <a:cs typeface="Times New Roman" pitchFamily="18" charset="0"/>
              </a:rPr>
              <a:t>hombos</a:t>
            </a:r>
            <a:r>
              <a:rPr lang="ru-RU" sz="1800" dirty="0" smtClean="0">
                <a:latin typeface="Times New Roman" pitchFamily="18" charset="0"/>
                <a:cs typeface="Times New Roman" pitchFamily="18" charset="0"/>
              </a:rPr>
              <a:t>). </a:t>
            </a:r>
            <a:r>
              <a:rPr lang="ru-RU" sz="1800" dirty="0">
                <a:latin typeface="Times New Roman" pitchFamily="18" charset="0"/>
                <a:cs typeface="Times New Roman" pitchFamily="18" charset="0"/>
              </a:rPr>
              <a:t>Равносторонний четырехугольник, у которого два противоположные угла тупые и другие два, также противоположные, острые.</a:t>
            </a:r>
          </a:p>
          <a:p>
            <a:pPr algn="r">
              <a:buNone/>
            </a:pPr>
            <a:r>
              <a:rPr lang="ru-RU" sz="1800" dirty="0" smtClean="0">
                <a:latin typeface="Times New Roman" pitchFamily="18" charset="0"/>
                <a:cs typeface="Times New Roman" pitchFamily="18" charset="0"/>
              </a:rPr>
              <a:t>                                                         </a:t>
            </a:r>
            <a:r>
              <a:rPr lang="ru-RU" sz="1800" dirty="0">
                <a:latin typeface="Times New Roman" pitchFamily="18" charset="0"/>
                <a:cs typeface="Times New Roman" pitchFamily="18" charset="0"/>
              </a:rPr>
              <a:t> </a:t>
            </a:r>
            <a:r>
              <a:rPr lang="ru-RU" sz="1800" dirty="0" smtClean="0">
                <a:latin typeface="Times New Roman" pitchFamily="18" charset="0"/>
                <a:cs typeface="Times New Roman" pitchFamily="18" charset="0"/>
              </a:rPr>
              <a:t>"Объяснение </a:t>
            </a:r>
            <a:r>
              <a:rPr lang="ru-RU" sz="1800" dirty="0">
                <a:latin typeface="Times New Roman" pitchFamily="18" charset="0"/>
                <a:cs typeface="Times New Roman" pitchFamily="18" charset="0"/>
              </a:rPr>
              <a:t>25000 иностранных слов, </a:t>
            </a:r>
            <a:r>
              <a:rPr lang="ru-RU" sz="1800" dirty="0" smtClean="0">
                <a:latin typeface="Times New Roman" pitchFamily="18" charset="0"/>
                <a:cs typeface="Times New Roman" pitchFamily="18" charset="0"/>
              </a:rPr>
              <a:t>                                                   вошедших </a:t>
            </a:r>
            <a:r>
              <a:rPr lang="ru-RU" sz="1800" dirty="0">
                <a:latin typeface="Times New Roman" pitchFamily="18" charset="0"/>
                <a:cs typeface="Times New Roman" pitchFamily="18" charset="0"/>
              </a:rPr>
              <a:t>в употребление в русский язык, </a:t>
            </a:r>
            <a:endParaRPr lang="ru-RU" sz="1800" dirty="0" smtClean="0">
              <a:latin typeface="Times New Roman" pitchFamily="18" charset="0"/>
              <a:cs typeface="Times New Roman" pitchFamily="18" charset="0"/>
            </a:endParaRPr>
          </a:p>
          <a:p>
            <a:pPr algn="r">
              <a:buNone/>
            </a:pPr>
            <a:r>
              <a:rPr lang="ru-RU" sz="1800" dirty="0" smtClean="0">
                <a:latin typeface="Times New Roman" pitchFamily="18" charset="0"/>
                <a:cs typeface="Times New Roman" pitchFamily="18" charset="0"/>
              </a:rPr>
              <a:t>с </a:t>
            </a:r>
            <a:r>
              <a:rPr lang="ru-RU" sz="1800" dirty="0" err="1">
                <a:latin typeface="Times New Roman" pitchFamily="18" charset="0"/>
                <a:cs typeface="Times New Roman" pitchFamily="18" charset="0"/>
              </a:rPr>
              <a:t>означением</a:t>
            </a:r>
            <a:r>
              <a:rPr lang="ru-RU" sz="1800" dirty="0">
                <a:latin typeface="Times New Roman" pitchFamily="18" charset="0"/>
                <a:cs typeface="Times New Roman" pitchFamily="18" charset="0"/>
              </a:rPr>
              <a:t> их корней". </a:t>
            </a:r>
            <a:r>
              <a:rPr lang="ru-RU" sz="1800" dirty="0" err="1">
                <a:latin typeface="Times New Roman" pitchFamily="18" charset="0"/>
                <a:cs typeface="Times New Roman" pitchFamily="18" charset="0"/>
              </a:rPr>
              <a:t>Михельсон</a:t>
            </a:r>
            <a:r>
              <a:rPr lang="ru-RU" sz="1800" dirty="0">
                <a:latin typeface="Times New Roman" pitchFamily="18" charset="0"/>
                <a:cs typeface="Times New Roman" pitchFamily="18" charset="0"/>
              </a:rPr>
              <a:t> А.Д</a:t>
            </a:r>
            <a:r>
              <a:rPr lang="ru-RU" sz="1800" dirty="0" smtClean="0">
                <a:latin typeface="Times New Roman" pitchFamily="18" charset="0"/>
                <a:cs typeface="Times New Roman" pitchFamily="18" charset="0"/>
              </a:rPr>
              <a:t>.</a:t>
            </a:r>
            <a:r>
              <a:rPr lang="ru-RU" sz="1800" dirty="0">
                <a:latin typeface="Times New Roman" pitchFamily="18" charset="0"/>
                <a:cs typeface="Times New Roman" pitchFamily="18" charset="0"/>
              </a:rPr>
              <a:t> </a:t>
            </a:r>
          </a:p>
          <a:p>
            <a:pPr>
              <a:buNone/>
            </a:pPr>
            <a:r>
              <a:rPr lang="ru-RU" sz="1800" dirty="0" smtClean="0">
                <a:latin typeface="Times New Roman" pitchFamily="18" charset="0"/>
                <a:cs typeface="Times New Roman" pitchFamily="18" charset="0"/>
              </a:rPr>
              <a:t>РОМБ - параллелограмм</a:t>
            </a:r>
            <a:r>
              <a:rPr lang="ru-RU" sz="1800" dirty="0">
                <a:latin typeface="Times New Roman" pitchFamily="18" charset="0"/>
                <a:cs typeface="Times New Roman" pitchFamily="18" charset="0"/>
              </a:rPr>
              <a:t>, все стороны которого равны между собою. </a:t>
            </a:r>
            <a:endParaRPr lang="ru-RU" sz="1800" dirty="0" smtClean="0">
              <a:latin typeface="Times New Roman" pitchFamily="18" charset="0"/>
              <a:cs typeface="Times New Roman" pitchFamily="18" charset="0"/>
            </a:endParaRPr>
          </a:p>
          <a:p>
            <a:pPr algn="r">
              <a:buNone/>
            </a:pPr>
            <a:r>
              <a:rPr lang="ru-RU" sz="1800" dirty="0" smtClean="0">
                <a:latin typeface="Times New Roman" pitchFamily="18" charset="0"/>
                <a:cs typeface="Times New Roman" pitchFamily="18" charset="0"/>
              </a:rPr>
              <a:t>                                                                     "</a:t>
            </a:r>
            <a:r>
              <a:rPr lang="ru-RU" sz="1800" dirty="0">
                <a:latin typeface="Times New Roman" pitchFamily="18" charset="0"/>
                <a:cs typeface="Times New Roman" pitchFamily="18" charset="0"/>
              </a:rPr>
              <a:t>Словарь иностранных слов, вошедших в состав русского языка". Павленков Ф</a:t>
            </a:r>
            <a:r>
              <a:rPr lang="ru-RU" sz="1800" dirty="0" smtClean="0">
                <a:latin typeface="Times New Roman" pitchFamily="18" charset="0"/>
                <a:cs typeface="Times New Roman" pitchFamily="18" charset="0"/>
              </a:rPr>
              <a:t>.</a:t>
            </a:r>
            <a:r>
              <a:rPr lang="ru-RU" sz="1800" dirty="0">
                <a:latin typeface="Times New Roman" pitchFamily="18" charset="0"/>
                <a:cs typeface="Times New Roman" pitchFamily="18" charset="0"/>
              </a:rPr>
              <a:t> </a:t>
            </a:r>
          </a:p>
          <a:p>
            <a:pPr>
              <a:buNone/>
            </a:pPr>
            <a:r>
              <a:rPr lang="ru-RU" sz="1800" dirty="0" smtClean="0">
                <a:latin typeface="Times New Roman" pitchFamily="18" charset="0"/>
                <a:cs typeface="Times New Roman" pitchFamily="18" charset="0"/>
              </a:rPr>
              <a:t>РОМБ -  </a:t>
            </a:r>
            <a:r>
              <a:rPr lang="ru-RU" sz="1800" dirty="0">
                <a:latin typeface="Times New Roman" pitchFamily="18" charset="0"/>
                <a:cs typeface="Times New Roman" pitchFamily="18" charset="0"/>
              </a:rPr>
              <a:t>четырехугольник, все стороны которого равны и противоположные углы попарно (два тупых и два острых) равны также; диагонали же взаимно перпендикулярны</a:t>
            </a:r>
            <a:r>
              <a:rPr lang="ru-RU" sz="1800" dirty="0" smtClean="0">
                <a:latin typeface="Times New Roman" pitchFamily="18" charset="0"/>
                <a:cs typeface="Times New Roman" pitchFamily="18" charset="0"/>
              </a:rPr>
              <a:t>.</a:t>
            </a:r>
            <a:r>
              <a:rPr lang="ru-RU" sz="1800" dirty="0">
                <a:latin typeface="Times New Roman" pitchFamily="18" charset="0"/>
                <a:cs typeface="Times New Roman" pitchFamily="18" charset="0"/>
              </a:rPr>
              <a:t> </a:t>
            </a:r>
          </a:p>
          <a:p>
            <a:pPr algn="r">
              <a:buNone/>
            </a:pPr>
            <a:r>
              <a:rPr lang="ru-RU" sz="1800" dirty="0" smtClean="0">
                <a:latin typeface="Times New Roman" pitchFamily="18" charset="0"/>
                <a:cs typeface="Times New Roman" pitchFamily="18" charset="0"/>
              </a:rPr>
              <a:t>                                                               "Полный </a:t>
            </a:r>
            <a:r>
              <a:rPr lang="ru-RU" sz="1800" dirty="0">
                <a:latin typeface="Times New Roman" pitchFamily="18" charset="0"/>
                <a:cs typeface="Times New Roman" pitchFamily="18" charset="0"/>
              </a:rPr>
              <a:t>словарь иностранных слов, вошедших в употребление в русском языке". Попов М</a:t>
            </a:r>
            <a:r>
              <a:rPr lang="ru-RU" sz="1800" dirty="0" smtClean="0">
                <a:latin typeface="Times New Roman" pitchFamily="18" charset="0"/>
                <a:cs typeface="Times New Roman" pitchFamily="18" charset="0"/>
              </a:rPr>
              <a:t>.</a:t>
            </a:r>
            <a:endParaRPr lang="ru-RU" sz="1800" dirty="0">
              <a:latin typeface="Times New Roman" pitchFamily="18" charset="0"/>
              <a:cs typeface="Times New Roman" pitchFamily="18" charset="0"/>
            </a:endParaRPr>
          </a:p>
          <a:p>
            <a:pPr>
              <a:buNone/>
            </a:pPr>
            <a:endParaRPr lang="ru-RU" sz="1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2000"/>
                                        <p:tgtEl>
                                          <p:spTgt spid="3">
                                            <p:txEl>
                                              <p:pRg st="0" end="0"/>
                                            </p:txEl>
                                          </p:spTgt>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dissolve">
                                      <p:cBhvr>
                                        <p:cTn id="11" dur="2000"/>
                                        <p:tgtEl>
                                          <p:spTgt spid="3">
                                            <p:txEl>
                                              <p:pRg st="1" end="1"/>
                                            </p:txEl>
                                          </p:spTgt>
                                        </p:tgtEl>
                                      </p:cBhvr>
                                    </p:animEffect>
                                  </p:childTnLst>
                                </p:cTn>
                              </p:par>
                            </p:childTnLst>
                          </p:cTn>
                        </p:par>
                        <p:par>
                          <p:cTn id="12" fill="hold">
                            <p:stCondLst>
                              <p:cond delay="4000"/>
                            </p:stCondLst>
                            <p:childTnLst>
                              <p:par>
                                <p:cTn id="13" presetID="9"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ssolve">
                                      <p:cBhvr>
                                        <p:cTn id="15" dur="2000"/>
                                        <p:tgtEl>
                                          <p:spTgt spid="3">
                                            <p:txEl>
                                              <p:pRg st="2" end="2"/>
                                            </p:txEl>
                                          </p:spTgt>
                                        </p:tgtEl>
                                      </p:cBhvr>
                                    </p:animEffect>
                                  </p:childTnLst>
                                </p:cTn>
                              </p:par>
                            </p:childTnLst>
                          </p:cTn>
                        </p:par>
                        <p:par>
                          <p:cTn id="16" fill="hold">
                            <p:stCondLst>
                              <p:cond delay="6000"/>
                            </p:stCondLst>
                            <p:childTnLst>
                              <p:par>
                                <p:cTn id="17" presetID="9"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dissolve">
                                      <p:cBhvr>
                                        <p:cTn id="19" dur="2000"/>
                                        <p:tgtEl>
                                          <p:spTgt spid="3">
                                            <p:txEl>
                                              <p:pRg st="3" end="3"/>
                                            </p:txEl>
                                          </p:spTgt>
                                        </p:tgtEl>
                                      </p:cBhvr>
                                    </p:animEffect>
                                  </p:childTnLst>
                                </p:cTn>
                              </p:par>
                            </p:childTnLst>
                          </p:cTn>
                        </p:par>
                        <p:par>
                          <p:cTn id="20" fill="hold">
                            <p:stCondLst>
                              <p:cond delay="8000"/>
                            </p:stCondLst>
                            <p:childTnLst>
                              <p:par>
                                <p:cTn id="21" presetID="9"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dissolve">
                                      <p:cBhvr>
                                        <p:cTn id="23" dur="2000"/>
                                        <p:tgtEl>
                                          <p:spTgt spid="3">
                                            <p:txEl>
                                              <p:pRg st="4" end="4"/>
                                            </p:txEl>
                                          </p:spTgt>
                                        </p:tgtEl>
                                      </p:cBhvr>
                                    </p:animEffect>
                                  </p:childTnLst>
                                </p:cTn>
                              </p:par>
                            </p:childTnLst>
                          </p:cTn>
                        </p:par>
                        <p:par>
                          <p:cTn id="24" fill="hold">
                            <p:stCondLst>
                              <p:cond delay="10000"/>
                            </p:stCondLst>
                            <p:childTnLst>
                              <p:par>
                                <p:cTn id="25" presetID="9" presetClass="entr" presetSubtype="0"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dissolve">
                                      <p:cBhvr>
                                        <p:cTn id="27" dur="2000"/>
                                        <p:tgtEl>
                                          <p:spTgt spid="3">
                                            <p:txEl>
                                              <p:pRg st="5" end="5"/>
                                            </p:txEl>
                                          </p:spTgt>
                                        </p:tgtEl>
                                      </p:cBhvr>
                                    </p:animEffect>
                                  </p:childTnLst>
                                </p:cTn>
                              </p:par>
                            </p:childTnLst>
                          </p:cTn>
                        </p:par>
                        <p:par>
                          <p:cTn id="28" fill="hold">
                            <p:stCondLst>
                              <p:cond delay="12000"/>
                            </p:stCondLst>
                            <p:childTnLst>
                              <p:par>
                                <p:cTn id="29" presetID="9" presetClass="entr" presetSubtype="0"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dissolve">
                                      <p:cBhvr>
                                        <p:cTn id="31" dur="2000"/>
                                        <p:tgtEl>
                                          <p:spTgt spid="3">
                                            <p:txEl>
                                              <p:pRg st="6" end="6"/>
                                            </p:txEl>
                                          </p:spTgt>
                                        </p:tgtEl>
                                      </p:cBhvr>
                                    </p:animEffect>
                                  </p:childTnLst>
                                </p:cTn>
                              </p:par>
                            </p:childTnLst>
                          </p:cTn>
                        </p:par>
                        <p:par>
                          <p:cTn id="32" fill="hold">
                            <p:stCondLst>
                              <p:cond delay="14000"/>
                            </p:stCondLst>
                            <p:childTnLst>
                              <p:par>
                                <p:cTn id="33" presetID="9" presetClass="entr" presetSubtype="0" fill="hold" grpId="0"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dissolve">
                                      <p:cBhvr>
                                        <p:cTn id="35" dur="2000"/>
                                        <p:tgtEl>
                                          <p:spTgt spid="3">
                                            <p:txEl>
                                              <p:pRg st="7" end="7"/>
                                            </p:txEl>
                                          </p:spTgt>
                                        </p:tgtEl>
                                      </p:cBhvr>
                                    </p:animEffect>
                                  </p:childTnLst>
                                </p:cTn>
                              </p:par>
                            </p:childTnLst>
                          </p:cTn>
                        </p:par>
                        <p:par>
                          <p:cTn id="36" fill="hold">
                            <p:stCondLst>
                              <p:cond delay="16000"/>
                            </p:stCondLst>
                            <p:childTnLst>
                              <p:par>
                                <p:cTn id="37" presetID="9" presetClass="entr" presetSubtype="0" fill="hold" grpId="0"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dissolve">
                                      <p:cBhvr>
                                        <p:cTn id="39" dur="2000"/>
                                        <p:tgtEl>
                                          <p:spTgt spid="3">
                                            <p:txEl>
                                              <p:pRg st="8" end="8"/>
                                            </p:txEl>
                                          </p:spTgt>
                                        </p:tgtEl>
                                      </p:cBhvr>
                                    </p:animEffect>
                                  </p:childTnLst>
                                </p:cTn>
                              </p:par>
                            </p:childTnLst>
                          </p:cTn>
                        </p:par>
                        <p:par>
                          <p:cTn id="40" fill="hold">
                            <p:stCondLst>
                              <p:cond delay="18000"/>
                            </p:stCondLst>
                            <p:childTnLst>
                              <p:par>
                                <p:cTn id="41" presetID="9" presetClass="entr" presetSubtype="0" fill="hold" grpId="0"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dissolve">
                                      <p:cBhvr>
                                        <p:cTn id="43" dur="2000"/>
                                        <p:tgtEl>
                                          <p:spTgt spid="3">
                                            <p:txEl>
                                              <p:pRg st="9" end="9"/>
                                            </p:txEl>
                                          </p:spTgt>
                                        </p:tgtEl>
                                      </p:cBhvr>
                                    </p:animEffect>
                                  </p:childTnLst>
                                </p:cTn>
                              </p:par>
                            </p:childTnLst>
                          </p:cTn>
                        </p:par>
                        <p:par>
                          <p:cTn id="44" fill="hold">
                            <p:stCondLst>
                              <p:cond delay="20000"/>
                            </p:stCondLst>
                            <p:childTnLst>
                              <p:par>
                                <p:cTn id="45" presetID="9" presetClass="entr" presetSubtype="0" fill="hold" grpId="0" nodeType="after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dissolve">
                                      <p:cBhvr>
                                        <p:cTn id="47" dur="2000"/>
                                        <p:tgtEl>
                                          <p:spTgt spid="3">
                                            <p:txEl>
                                              <p:pRg st="10" end="10"/>
                                            </p:txEl>
                                          </p:spTgt>
                                        </p:tgtEl>
                                      </p:cBhvr>
                                    </p:animEffect>
                                  </p:childTnLst>
                                </p:cTn>
                              </p:par>
                            </p:childTnLst>
                          </p:cTn>
                        </p:par>
                        <p:par>
                          <p:cTn id="48" fill="hold">
                            <p:stCondLst>
                              <p:cond delay="22000"/>
                            </p:stCondLst>
                            <p:childTnLst>
                              <p:par>
                                <p:cTn id="49" presetID="9" presetClass="entr" presetSubtype="0" fill="hold" grpId="0" nodeType="after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Effect transition="in" filter="dissolve">
                                      <p:cBhvr>
                                        <p:cTn id="51" dur="2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500042"/>
            <a:ext cx="8643998" cy="5626121"/>
          </a:xfrm>
        </p:spPr>
        <p:txBody>
          <a:bodyPr/>
          <a:lstStyle/>
          <a:p>
            <a:pPr>
              <a:buNone/>
            </a:pPr>
            <a:r>
              <a:rPr lang="ru-RU" dirty="0" smtClean="0"/>
              <a:t>          </a:t>
            </a:r>
            <a:r>
              <a:rPr lang="ru-RU" dirty="0" smtClean="0">
                <a:latin typeface="Times New Roman" pitchFamily="18" charset="0"/>
                <a:cs typeface="Times New Roman" pitchFamily="18" charset="0"/>
              </a:rPr>
              <a:t>А                 Ромб – это параллелограмм,</a:t>
            </a:r>
          </a:p>
          <a:p>
            <a:pPr>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у которого все стороны равны.</a:t>
            </a:r>
          </a:p>
          <a:p>
            <a:pPr>
              <a:buNone/>
            </a:pPr>
            <a:r>
              <a:rPr lang="ru-RU" dirty="0" smtClean="0">
                <a:latin typeface="Times New Roman" pitchFamily="18" charset="0"/>
                <a:cs typeface="Times New Roman" pitchFamily="18" charset="0"/>
              </a:rPr>
              <a:t> Д                    В    1. У ромба все стороны равны.</a:t>
            </a:r>
          </a:p>
          <a:p>
            <a:pPr>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2. Противолежащие углы </a:t>
            </a:r>
          </a:p>
          <a:p>
            <a:pPr>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С                       равны.</a:t>
            </a:r>
          </a:p>
          <a:p>
            <a:pPr>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3. Диагонали пересекаются и в </a:t>
            </a:r>
          </a:p>
          <a:p>
            <a:pPr>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точке пересечения делятся пополам. </a:t>
            </a:r>
          </a:p>
          <a:p>
            <a:pPr>
              <a:buNone/>
            </a:pPr>
            <a:r>
              <a:rPr lang="ru-RU" dirty="0" smtClean="0">
                <a:latin typeface="Times New Roman" pitchFamily="18" charset="0"/>
                <a:cs typeface="Times New Roman" pitchFamily="18" charset="0"/>
              </a:rPr>
              <a:t>4. Диагонали пересекаются под прямым углом и являются биссектрисами углов</a:t>
            </a:r>
            <a:r>
              <a:rPr lang="ru-RU" dirty="0" smtClean="0"/>
              <a:t>.</a:t>
            </a:r>
            <a:endParaRPr lang="ru-RU" dirty="0"/>
          </a:p>
        </p:txBody>
      </p:sp>
      <p:sp>
        <p:nvSpPr>
          <p:cNvPr id="4" name="Блок-схема: решение 3"/>
          <p:cNvSpPr/>
          <p:nvPr/>
        </p:nvSpPr>
        <p:spPr>
          <a:xfrm>
            <a:off x="714348" y="785794"/>
            <a:ext cx="1843094" cy="2643206"/>
          </a:xfrm>
          <a:prstGeom prst="flowChartDecision">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Right)">
                                      <p:cBhvr>
                                        <p:cTn id="7" dur="2000"/>
                                        <p:tgtEl>
                                          <p:spTgt spid="3">
                                            <p:txEl>
                                              <p:pRg st="0" end="0"/>
                                            </p:txEl>
                                          </p:spTgt>
                                        </p:tgtEl>
                                      </p:cBhvr>
                                    </p:animEffect>
                                  </p:childTnLst>
                                </p:cTn>
                              </p:par>
                            </p:childTnLst>
                          </p:cTn>
                        </p:par>
                        <p:par>
                          <p:cTn id="8" fill="hold">
                            <p:stCondLst>
                              <p:cond delay="2000"/>
                            </p:stCondLst>
                            <p:childTnLst>
                              <p:par>
                                <p:cTn id="9" presetID="12" presetClass="entr" presetSubtype="2"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slide(fromRight)">
                                      <p:cBhvr>
                                        <p:cTn id="11" dur="2000"/>
                                        <p:tgtEl>
                                          <p:spTgt spid="3">
                                            <p:txEl>
                                              <p:pRg st="1" end="1"/>
                                            </p:txEl>
                                          </p:spTgt>
                                        </p:tgtEl>
                                      </p:cBhvr>
                                    </p:animEffect>
                                  </p:childTnLst>
                                </p:cTn>
                              </p:par>
                            </p:childTnLst>
                          </p:cTn>
                        </p:par>
                        <p:par>
                          <p:cTn id="12" fill="hold">
                            <p:stCondLst>
                              <p:cond delay="4000"/>
                            </p:stCondLst>
                            <p:childTnLst>
                              <p:par>
                                <p:cTn id="13" presetID="12" presetClass="entr" presetSubtype="2"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lide(fromRight)">
                                      <p:cBhvr>
                                        <p:cTn id="15" dur="2000"/>
                                        <p:tgtEl>
                                          <p:spTgt spid="3">
                                            <p:txEl>
                                              <p:pRg st="2" end="2"/>
                                            </p:txEl>
                                          </p:spTgt>
                                        </p:tgtEl>
                                      </p:cBhvr>
                                    </p:animEffect>
                                  </p:childTnLst>
                                </p:cTn>
                              </p:par>
                            </p:childTnLst>
                          </p:cTn>
                        </p:par>
                        <p:par>
                          <p:cTn id="16" fill="hold">
                            <p:stCondLst>
                              <p:cond delay="6000"/>
                            </p:stCondLst>
                            <p:childTnLst>
                              <p:par>
                                <p:cTn id="17" presetID="12" presetClass="entr" presetSubtype="2"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slide(fromRight)">
                                      <p:cBhvr>
                                        <p:cTn id="19" dur="2000"/>
                                        <p:tgtEl>
                                          <p:spTgt spid="3">
                                            <p:txEl>
                                              <p:pRg st="3" end="3"/>
                                            </p:txEl>
                                          </p:spTgt>
                                        </p:tgtEl>
                                      </p:cBhvr>
                                    </p:animEffect>
                                  </p:childTnLst>
                                </p:cTn>
                              </p:par>
                            </p:childTnLst>
                          </p:cTn>
                        </p:par>
                        <p:par>
                          <p:cTn id="20" fill="hold">
                            <p:stCondLst>
                              <p:cond delay="8000"/>
                            </p:stCondLst>
                            <p:childTnLst>
                              <p:par>
                                <p:cTn id="21" presetID="12" presetClass="entr" presetSubtype="2"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slide(fromRight)">
                                      <p:cBhvr>
                                        <p:cTn id="23" dur="2000"/>
                                        <p:tgtEl>
                                          <p:spTgt spid="3">
                                            <p:txEl>
                                              <p:pRg st="4" end="4"/>
                                            </p:txEl>
                                          </p:spTgt>
                                        </p:tgtEl>
                                      </p:cBhvr>
                                    </p:animEffect>
                                  </p:childTnLst>
                                </p:cTn>
                              </p:par>
                            </p:childTnLst>
                          </p:cTn>
                        </p:par>
                        <p:par>
                          <p:cTn id="24" fill="hold">
                            <p:stCondLst>
                              <p:cond delay="10000"/>
                            </p:stCondLst>
                            <p:childTnLst>
                              <p:par>
                                <p:cTn id="25" presetID="12" presetClass="entr" presetSubtype="2"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slide(fromRight)">
                                      <p:cBhvr>
                                        <p:cTn id="27" dur="2000"/>
                                        <p:tgtEl>
                                          <p:spTgt spid="3">
                                            <p:txEl>
                                              <p:pRg st="5" end="5"/>
                                            </p:txEl>
                                          </p:spTgt>
                                        </p:tgtEl>
                                      </p:cBhvr>
                                    </p:animEffect>
                                  </p:childTnLst>
                                </p:cTn>
                              </p:par>
                            </p:childTnLst>
                          </p:cTn>
                        </p:par>
                        <p:par>
                          <p:cTn id="28" fill="hold">
                            <p:stCondLst>
                              <p:cond delay="12000"/>
                            </p:stCondLst>
                            <p:childTnLst>
                              <p:par>
                                <p:cTn id="29" presetID="12" presetClass="entr" presetSubtype="2"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slide(fromRight)">
                                      <p:cBhvr>
                                        <p:cTn id="31" dur="2000"/>
                                        <p:tgtEl>
                                          <p:spTgt spid="3">
                                            <p:txEl>
                                              <p:pRg st="6" end="6"/>
                                            </p:txEl>
                                          </p:spTgt>
                                        </p:tgtEl>
                                      </p:cBhvr>
                                    </p:animEffect>
                                  </p:childTnLst>
                                </p:cTn>
                              </p:par>
                            </p:childTnLst>
                          </p:cTn>
                        </p:par>
                        <p:par>
                          <p:cTn id="32" fill="hold">
                            <p:stCondLst>
                              <p:cond delay="14000"/>
                            </p:stCondLst>
                            <p:childTnLst>
                              <p:par>
                                <p:cTn id="33" presetID="12" presetClass="entr" presetSubtype="2" fill="hold" grpId="0"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slide(fromRight)">
                                      <p:cBhvr>
                                        <p:cTn id="35" dur="2000"/>
                                        <p:tgtEl>
                                          <p:spTgt spid="3">
                                            <p:txEl>
                                              <p:pRg st="7" end="7"/>
                                            </p:txEl>
                                          </p:spTgt>
                                        </p:tgtEl>
                                      </p:cBhvr>
                                    </p:animEffect>
                                  </p:childTnLst>
                                </p:cTn>
                              </p:par>
                              <p:par>
                                <p:cTn id="36" presetID="2" presetClass="entr" presetSubtype="8"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2000" fill="hold"/>
                                        <p:tgtEl>
                                          <p:spTgt spid="4"/>
                                        </p:tgtEl>
                                        <p:attrNameLst>
                                          <p:attrName>ppt_x</p:attrName>
                                        </p:attrNameLst>
                                      </p:cBhvr>
                                      <p:tavLst>
                                        <p:tav tm="0">
                                          <p:val>
                                            <p:strVal val="0-#ppt_w/2"/>
                                          </p:val>
                                        </p:tav>
                                        <p:tav tm="100000">
                                          <p:val>
                                            <p:strVal val="#ppt_x"/>
                                          </p:val>
                                        </p:tav>
                                      </p:tavLst>
                                    </p:anim>
                                    <p:anim calcmode="lin" valueType="num">
                                      <p:cBhvr additive="base">
                                        <p:cTn id="39" dur="2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6"/>
            <a:ext cx="8229600" cy="5768997"/>
          </a:xfrm>
        </p:spPr>
        <p:txBody>
          <a:bodyPr/>
          <a:lstStyle/>
          <a:p>
            <a:pPr algn="ctr">
              <a:buNone/>
            </a:pPr>
            <a:r>
              <a:rPr lang="ru-RU" b="1" dirty="0" smtClean="0">
                <a:solidFill>
                  <a:srgbClr val="FFFF00"/>
                </a:solidFill>
                <a:latin typeface="Times New Roman" pitchFamily="18" charset="0"/>
                <a:cs typeface="Times New Roman" pitchFamily="18" charset="0"/>
              </a:rPr>
              <a:t>ПЕРИМЕТР</a:t>
            </a:r>
          </a:p>
          <a:p>
            <a:pPr algn="ctr">
              <a:buNone/>
            </a:pPr>
            <a:r>
              <a:rPr lang="en-US" dirty="0" smtClean="0">
                <a:latin typeface="Times New Roman" pitchFamily="18" charset="0"/>
                <a:cs typeface="Times New Roman" pitchFamily="18" charset="0"/>
              </a:rPr>
              <a:t>P = 4</a:t>
            </a:r>
            <a:r>
              <a:rPr lang="en-US" i="1" dirty="0" smtClean="0">
                <a:latin typeface="Times New Roman" pitchFamily="18" charset="0"/>
                <a:cs typeface="Times New Roman" pitchFamily="18" charset="0"/>
              </a:rPr>
              <a:t>a</a:t>
            </a:r>
            <a:r>
              <a:rPr lang="ru-RU" i="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где</a:t>
            </a:r>
            <a:r>
              <a:rPr lang="ru-RU" i="1"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a</a:t>
            </a:r>
            <a:r>
              <a:rPr lang="ru-RU" i="1" dirty="0" smtClean="0">
                <a:latin typeface="Times New Roman" pitchFamily="18" charset="0"/>
                <a:cs typeface="Times New Roman" pitchFamily="18" charset="0"/>
              </a:rPr>
              <a:t> – </a:t>
            </a:r>
            <a:r>
              <a:rPr lang="ru-RU" dirty="0" smtClean="0">
                <a:latin typeface="Times New Roman" pitchFamily="18" charset="0"/>
                <a:cs typeface="Times New Roman" pitchFamily="18" charset="0"/>
              </a:rPr>
              <a:t>сторона ромба</a:t>
            </a:r>
            <a:r>
              <a:rPr lang="ru-RU" i="1" dirty="0" smtClean="0">
                <a:latin typeface="Times New Roman" pitchFamily="18" charset="0"/>
                <a:cs typeface="Times New Roman" pitchFamily="18" charset="0"/>
              </a:rPr>
              <a:t>.</a:t>
            </a:r>
          </a:p>
          <a:p>
            <a:pPr algn="ctr">
              <a:buNone/>
            </a:pPr>
            <a:endParaRPr lang="ru-RU" i="1" dirty="0" smtClean="0">
              <a:latin typeface="Times New Roman" pitchFamily="18" charset="0"/>
              <a:cs typeface="Times New Roman" pitchFamily="18" charset="0"/>
            </a:endParaRPr>
          </a:p>
          <a:p>
            <a:pPr algn="ctr">
              <a:buNone/>
            </a:pPr>
            <a:r>
              <a:rPr lang="ru-RU" b="1" dirty="0" smtClean="0">
                <a:solidFill>
                  <a:srgbClr val="FFFF00"/>
                </a:solidFill>
                <a:latin typeface="Times New Roman" pitchFamily="18" charset="0"/>
                <a:cs typeface="Times New Roman" pitchFamily="18" charset="0"/>
              </a:rPr>
              <a:t>ПЛОЩАДЬ РОМБА</a:t>
            </a:r>
          </a:p>
          <a:p>
            <a:pPr>
              <a:buNone/>
            </a:pPr>
            <a:r>
              <a:rPr lang="ru-RU" dirty="0" smtClean="0">
                <a:latin typeface="Times New Roman" pitchFamily="18" charset="0"/>
                <a:cs typeface="Times New Roman" pitchFamily="18" charset="0"/>
              </a:rPr>
              <a:t>Через сторону и высоту: </a:t>
            </a:r>
            <a:r>
              <a:rPr lang="en-US" i="1" dirty="0" smtClean="0">
                <a:latin typeface="Times New Roman" pitchFamily="18" charset="0"/>
                <a:cs typeface="Times New Roman" pitchFamily="18" charset="0"/>
              </a:rPr>
              <a:t>S</a:t>
            </a:r>
            <a:r>
              <a:rPr lang="en-US" dirty="0" smtClean="0">
                <a:latin typeface="Times New Roman" pitchFamily="18" charset="0"/>
                <a:cs typeface="Times New Roman" pitchFamily="18" charset="0"/>
              </a:rPr>
              <a:t> = </a:t>
            </a:r>
            <a:r>
              <a:rPr lang="en-US" i="1" dirty="0" smtClean="0">
                <a:latin typeface="Times New Roman" pitchFamily="18" charset="0"/>
                <a:cs typeface="Times New Roman" pitchFamily="18" charset="0"/>
              </a:rPr>
              <a:t>ah</a:t>
            </a:r>
          </a:p>
          <a:p>
            <a:pPr>
              <a:buNone/>
            </a:pPr>
            <a:r>
              <a:rPr lang="ru-RU" dirty="0" smtClean="0">
                <a:latin typeface="Times New Roman" pitchFamily="18" charset="0"/>
                <a:cs typeface="Times New Roman" pitchFamily="18" charset="0"/>
              </a:rPr>
              <a:t>Через сторону и радиус вписанной окружности:</a:t>
            </a:r>
            <a:r>
              <a:rPr lang="en-US" i="1" dirty="0" smtClean="0">
                <a:latin typeface="Times New Roman" pitchFamily="18" charset="0"/>
                <a:cs typeface="Times New Roman" pitchFamily="18" charset="0"/>
              </a:rPr>
              <a:t>S</a:t>
            </a:r>
            <a:r>
              <a:rPr lang="en-US" dirty="0" smtClean="0">
                <a:latin typeface="Times New Roman" pitchFamily="18" charset="0"/>
                <a:cs typeface="Times New Roman" pitchFamily="18" charset="0"/>
              </a:rPr>
              <a:t> = 2</a:t>
            </a:r>
            <a:r>
              <a:rPr lang="en-US" i="1" dirty="0" smtClean="0">
                <a:latin typeface="Times New Roman" pitchFamily="18" charset="0"/>
                <a:cs typeface="Times New Roman" pitchFamily="18" charset="0"/>
              </a:rPr>
              <a:t>ar</a:t>
            </a:r>
            <a:endParaRPr lang="ru-RU" i="1"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Через сторону и угол ромба:</a:t>
            </a:r>
            <a:r>
              <a:rPr lang="en-US" i="1" dirty="0" smtClean="0">
                <a:latin typeface="Times New Roman" pitchFamily="18" charset="0"/>
                <a:cs typeface="Times New Roman" pitchFamily="18" charset="0"/>
              </a:rPr>
              <a:t>S</a:t>
            </a:r>
            <a:r>
              <a:rPr lang="en-US" dirty="0" smtClean="0">
                <a:latin typeface="Times New Roman" pitchFamily="18" charset="0"/>
                <a:cs typeface="Times New Roman" pitchFamily="18" charset="0"/>
              </a:rPr>
              <a:t> = </a:t>
            </a:r>
            <a:r>
              <a:rPr lang="en-US" i="1" dirty="0" err="1" smtClean="0">
                <a:latin typeface="Times New Roman" pitchFamily="18" charset="0"/>
                <a:cs typeface="Times New Roman" pitchFamily="18" charset="0"/>
              </a:rPr>
              <a:t>a</a:t>
            </a:r>
            <a:r>
              <a:rPr lang="en-US" i="1" dirty="0" err="1" smtClean="0">
                <a:latin typeface="Times New Roman" pitchFamily="18" charset="0"/>
                <a:cs typeface="Times New Roman" pitchFamily="18" charset="0"/>
                <a:sym typeface="Symbol"/>
              </a:rPr>
              <a:t>asin</a:t>
            </a:r>
            <a:r>
              <a:rPr lang="en-US" i="1" dirty="0" smtClean="0">
                <a:latin typeface="Times New Roman" pitchFamily="18" charset="0"/>
                <a:cs typeface="Times New Roman" pitchFamily="18" charset="0"/>
                <a:sym typeface="Symbol"/>
              </a:rPr>
              <a:t></a:t>
            </a:r>
            <a:endParaRPr lang="ru-RU" i="1"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Через диагонали:</a:t>
            </a:r>
            <a:r>
              <a:rPr lang="en-US"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S </a:t>
            </a:r>
            <a:r>
              <a:rPr lang="en-US"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1</a:t>
            </a:r>
            <a:r>
              <a:rPr lang="uk-UA" dirty="0" smtClean="0">
                <a:latin typeface="Times New Roman" pitchFamily="18" charset="0"/>
                <a:cs typeface="Times New Roman" pitchFamily="18" charset="0"/>
              </a:rPr>
              <a:t>/</a:t>
            </a:r>
            <a:r>
              <a:rPr lang="en-US" i="1" dirty="0" smtClean="0">
                <a:latin typeface="Times New Roman" pitchFamily="18" charset="0"/>
                <a:cs typeface="Times New Roman" pitchFamily="18" charset="0"/>
              </a:rPr>
              <a:t>2d</a:t>
            </a:r>
            <a:r>
              <a:rPr lang="en-US" i="1" dirty="0" smtClean="0">
                <a:latin typeface="Times New Roman" pitchFamily="18" charset="0"/>
                <a:cs typeface="Times New Roman" pitchFamily="18" charset="0"/>
                <a:sym typeface="Symbol"/>
              </a:rPr>
              <a:t>m</a:t>
            </a:r>
            <a:endParaRPr lang="ru-RU" i="1" dirty="0" smtClean="0">
              <a:latin typeface="Times New Roman" pitchFamily="18" charset="0"/>
              <a:cs typeface="Times New Roman" pitchFamily="18" charset="0"/>
            </a:endParaRPr>
          </a:p>
          <a:p>
            <a:pPr algn="ctr">
              <a:buNone/>
            </a:pPr>
            <a:endParaRPr lang="ru-RU" dirty="0" smtClean="0"/>
          </a:p>
          <a:p>
            <a:pPr algn="ctr">
              <a:buNone/>
            </a:pPr>
            <a:endParaRPr lang="ru-RU"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4)">
                                      <p:cBhvr>
                                        <p:cTn id="7" dur="1000"/>
                                        <p:tgtEl>
                                          <p:spTgt spid="3">
                                            <p:txEl>
                                              <p:pRg st="0" end="0"/>
                                            </p:txEl>
                                          </p:spTgt>
                                        </p:tgtEl>
                                      </p:cBhvr>
                                    </p:animEffect>
                                  </p:childTnLst>
                                </p:cTn>
                              </p:par>
                            </p:childTnLst>
                          </p:cTn>
                        </p:par>
                        <p:par>
                          <p:cTn id="8" fill="hold">
                            <p:stCondLst>
                              <p:cond delay="1000"/>
                            </p:stCondLst>
                            <p:childTnLst>
                              <p:par>
                                <p:cTn id="9" presetID="21" presetClass="entr" presetSubtype="4"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heel(4)">
                                      <p:cBhvr>
                                        <p:cTn id="11" dur="1000"/>
                                        <p:tgtEl>
                                          <p:spTgt spid="3">
                                            <p:txEl>
                                              <p:pRg st="1" end="1"/>
                                            </p:txEl>
                                          </p:spTgt>
                                        </p:tgtEl>
                                      </p:cBhvr>
                                    </p:animEffect>
                                  </p:childTnLst>
                                </p:cTn>
                              </p:par>
                            </p:childTnLst>
                          </p:cTn>
                        </p:par>
                        <p:par>
                          <p:cTn id="12" fill="hold">
                            <p:stCondLst>
                              <p:cond delay="2000"/>
                            </p:stCondLst>
                            <p:childTnLst>
                              <p:par>
                                <p:cTn id="13" presetID="21" presetClass="entr" presetSubtype="4" fill="hold" grpId="0"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heel(4)">
                                      <p:cBhvr>
                                        <p:cTn id="15" dur="1000"/>
                                        <p:tgtEl>
                                          <p:spTgt spid="3">
                                            <p:txEl>
                                              <p:pRg st="3" end="3"/>
                                            </p:txEl>
                                          </p:spTgt>
                                        </p:tgtEl>
                                      </p:cBhvr>
                                    </p:animEffect>
                                  </p:childTnLst>
                                </p:cTn>
                              </p:par>
                            </p:childTnLst>
                          </p:cTn>
                        </p:par>
                        <p:par>
                          <p:cTn id="16" fill="hold">
                            <p:stCondLst>
                              <p:cond delay="3000"/>
                            </p:stCondLst>
                            <p:childTnLst>
                              <p:par>
                                <p:cTn id="17" presetID="21" presetClass="entr" presetSubtype="4" fill="hold" grpId="0"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heel(4)">
                                      <p:cBhvr>
                                        <p:cTn id="19" dur="1000"/>
                                        <p:tgtEl>
                                          <p:spTgt spid="3">
                                            <p:txEl>
                                              <p:pRg st="4" end="4"/>
                                            </p:txEl>
                                          </p:spTgt>
                                        </p:tgtEl>
                                      </p:cBhvr>
                                    </p:animEffect>
                                  </p:childTnLst>
                                </p:cTn>
                              </p:par>
                            </p:childTnLst>
                          </p:cTn>
                        </p:par>
                        <p:par>
                          <p:cTn id="20" fill="hold">
                            <p:stCondLst>
                              <p:cond delay="4000"/>
                            </p:stCondLst>
                            <p:childTnLst>
                              <p:par>
                                <p:cTn id="21" presetID="21" presetClass="entr" presetSubtype="4" fill="hold" grpId="0"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wheel(4)">
                                      <p:cBhvr>
                                        <p:cTn id="23" dur="1000"/>
                                        <p:tgtEl>
                                          <p:spTgt spid="3">
                                            <p:txEl>
                                              <p:pRg st="5" end="5"/>
                                            </p:txEl>
                                          </p:spTgt>
                                        </p:tgtEl>
                                      </p:cBhvr>
                                    </p:animEffect>
                                  </p:childTnLst>
                                </p:cTn>
                              </p:par>
                            </p:childTnLst>
                          </p:cTn>
                        </p:par>
                        <p:par>
                          <p:cTn id="24" fill="hold">
                            <p:stCondLst>
                              <p:cond delay="5000"/>
                            </p:stCondLst>
                            <p:childTnLst>
                              <p:par>
                                <p:cTn id="25" presetID="21" presetClass="entr" presetSubtype="4" fill="hold" grpId="0"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heel(4)">
                                      <p:cBhvr>
                                        <p:cTn id="27" dur="1000"/>
                                        <p:tgtEl>
                                          <p:spTgt spid="3">
                                            <p:txEl>
                                              <p:pRg st="6" end="6"/>
                                            </p:txEl>
                                          </p:spTgt>
                                        </p:tgtEl>
                                      </p:cBhvr>
                                    </p:animEffect>
                                  </p:childTnLst>
                                </p:cTn>
                              </p:par>
                            </p:childTnLst>
                          </p:cTn>
                        </p:par>
                        <p:par>
                          <p:cTn id="28" fill="hold">
                            <p:stCondLst>
                              <p:cond delay="6000"/>
                            </p:stCondLst>
                            <p:childTnLst>
                              <p:par>
                                <p:cTn id="29" presetID="21" presetClass="entr" presetSubtype="4" fill="hold" grpId="0" nodeType="after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wheel(4)">
                                      <p:cBhvr>
                                        <p:cTn id="31"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42852"/>
            <a:ext cx="8229600" cy="6286544"/>
          </a:xfrm>
        </p:spPr>
        <p:txBody>
          <a:bodyPr>
            <a:noAutofit/>
          </a:bodyPr>
          <a:lstStyle/>
          <a:p>
            <a:pPr>
              <a:buNone/>
            </a:pPr>
            <a:r>
              <a:rPr lang="ru-RU" sz="2000" b="1" dirty="0" smtClean="0">
                <a:latin typeface="Times New Roman" pitchFamily="18" charset="0"/>
                <a:cs typeface="Times New Roman" pitchFamily="18" charset="0"/>
              </a:rPr>
              <a:t>             </a:t>
            </a:r>
            <a:r>
              <a:rPr lang="ru-RU" sz="2000" b="1" dirty="0" smtClean="0">
                <a:solidFill>
                  <a:srgbClr val="FFC000"/>
                </a:solidFill>
                <a:latin typeface="Times New Roman" pitchFamily="18" charset="0"/>
                <a:cs typeface="Times New Roman" pitchFamily="18" charset="0"/>
              </a:rPr>
              <a:t>В Китае</a:t>
            </a:r>
            <a:r>
              <a:rPr lang="en-US" sz="2000" b="1" dirty="0" smtClean="0">
                <a:solidFill>
                  <a:srgbClr val="FFC000"/>
                </a:solidFill>
                <a:latin typeface="Times New Roman" pitchFamily="18" charset="0"/>
                <a:cs typeface="Times New Roman" pitchFamily="18" charset="0"/>
              </a:rPr>
              <a:t> </a:t>
            </a:r>
            <a:r>
              <a:rPr lang="ru-RU" sz="2000" dirty="0" smtClean="0">
                <a:latin typeface="Times New Roman" pitchFamily="18" charset="0"/>
                <a:cs typeface="Times New Roman" pitchFamily="18" charset="0"/>
              </a:rPr>
              <a:t>ромб  </a:t>
            </a:r>
            <a:r>
              <a:rPr lang="ru-RU" sz="2000" dirty="0">
                <a:latin typeface="Times New Roman" pitchFamily="18" charset="0"/>
                <a:cs typeface="Times New Roman" pitchFamily="18" charset="0"/>
              </a:rPr>
              <a:t>- один из восьми благопожелательных </a:t>
            </a:r>
            <a:r>
              <a:rPr lang="ru-RU" sz="2000" dirty="0" smtClean="0">
                <a:latin typeface="Times New Roman" pitchFamily="18" charset="0"/>
                <a:cs typeface="Times New Roman" pitchFamily="18" charset="0"/>
              </a:rPr>
              <a:t>символов</a:t>
            </a:r>
          </a:p>
          <a:p>
            <a:pPr>
              <a:buNone/>
            </a:pPr>
            <a:r>
              <a:rPr lang="ru-RU" sz="2000" dirty="0" smtClean="0">
                <a:latin typeface="Times New Roman" pitchFamily="18" charset="0"/>
                <a:cs typeface="Times New Roman" pitchFamily="18" charset="0"/>
              </a:rPr>
              <a:t>счастья</a:t>
            </a:r>
            <a:r>
              <a:rPr lang="ru-RU" sz="2000" dirty="0">
                <a:latin typeface="Times New Roman" pitchFamily="18" charset="0"/>
                <a:cs typeface="Times New Roman" pitchFamily="18" charset="0"/>
              </a:rPr>
              <a:t>, означающий благополучное положение дел в государстве, </a:t>
            </a:r>
            <a:r>
              <a:rPr lang="ru-RU" sz="2000" dirty="0" smtClean="0">
                <a:latin typeface="Times New Roman" pitchFamily="18" charset="0"/>
                <a:cs typeface="Times New Roman" pitchFamily="18" charset="0"/>
              </a:rPr>
              <a:t>а</a:t>
            </a:r>
          </a:p>
          <a:p>
            <a:pPr>
              <a:buNone/>
            </a:pPr>
            <a:r>
              <a:rPr lang="ru-RU" sz="2000" dirty="0" smtClean="0">
                <a:latin typeface="Times New Roman" pitchFamily="18" charset="0"/>
                <a:cs typeface="Times New Roman" pitchFamily="18" charset="0"/>
              </a:rPr>
              <a:t>также </a:t>
            </a:r>
            <a:r>
              <a:rPr lang="ru-RU" sz="2000" dirty="0">
                <a:latin typeface="Times New Roman" pitchFamily="18" charset="0"/>
                <a:cs typeface="Times New Roman" pitchFamily="18" charset="0"/>
              </a:rPr>
              <a:t>эмблема победы.</a:t>
            </a:r>
          </a:p>
          <a:p>
            <a:pPr>
              <a:buNone/>
            </a:pPr>
            <a:r>
              <a:rPr lang="ru-RU" sz="2000" dirty="0" smtClean="0">
                <a:latin typeface="Times New Roman" pitchFamily="18" charset="0"/>
                <a:cs typeface="Times New Roman" pitchFamily="18" charset="0"/>
              </a:rPr>
              <a:t>             Двойной </a:t>
            </a:r>
            <a:r>
              <a:rPr lang="ru-RU" sz="2000" dirty="0">
                <a:latin typeface="Times New Roman" pitchFamily="18" charset="0"/>
                <a:cs typeface="Times New Roman" pitchFamily="18" charset="0"/>
              </a:rPr>
              <a:t>ромб </a:t>
            </a:r>
            <a:r>
              <a:rPr lang="ru-RU" sz="2000"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считается </a:t>
            </a:r>
            <a:r>
              <a:rPr lang="ru-RU" sz="2000" b="1" dirty="0">
                <a:solidFill>
                  <a:srgbClr val="FFC000"/>
                </a:solidFill>
                <a:latin typeface="Times New Roman" pitchFamily="18" charset="0"/>
                <a:cs typeface="Times New Roman" pitchFamily="18" charset="0"/>
              </a:rPr>
              <a:t>на Западе </a:t>
            </a:r>
            <a:r>
              <a:rPr lang="ru-RU" sz="2000" dirty="0">
                <a:latin typeface="Times New Roman" pitchFamily="18" charset="0"/>
                <a:cs typeface="Times New Roman" pitchFamily="18" charset="0"/>
              </a:rPr>
              <a:t>защитным </a:t>
            </a:r>
            <a:r>
              <a:rPr lang="ru-RU" sz="2000" dirty="0" smtClean="0">
                <a:latin typeface="Times New Roman" pitchFamily="18" charset="0"/>
                <a:cs typeface="Times New Roman" pitchFamily="18" charset="0"/>
              </a:rPr>
              <a:t>магическим</a:t>
            </a:r>
          </a:p>
          <a:p>
            <a:pPr>
              <a:buNone/>
            </a:pPr>
            <a:r>
              <a:rPr lang="ru-RU" sz="2000" dirty="0" smtClean="0">
                <a:latin typeface="Times New Roman" pitchFamily="18" charset="0"/>
                <a:cs typeface="Times New Roman" pitchFamily="18" charset="0"/>
              </a:rPr>
              <a:t>средством. Один </a:t>
            </a:r>
            <a:r>
              <a:rPr lang="ru-RU" sz="2000" dirty="0">
                <a:latin typeface="Times New Roman" pitchFamily="18" charset="0"/>
                <a:cs typeface="Times New Roman" pitchFamily="18" charset="0"/>
              </a:rPr>
              <a:t>из восьми символов просвещенного человека. </a:t>
            </a:r>
            <a:endParaRPr lang="ru-RU" sz="2000" dirty="0" smtClean="0">
              <a:latin typeface="Times New Roman" pitchFamily="18" charset="0"/>
              <a:cs typeface="Times New Roman" pitchFamily="18" charset="0"/>
            </a:endParaRPr>
          </a:p>
          <a:p>
            <a:pPr>
              <a:buNone/>
            </a:pPr>
            <a:r>
              <a:rPr lang="ru-RU" sz="2000" dirty="0" smtClean="0">
                <a:latin typeface="Times New Roman" pitchFamily="18" charset="0"/>
                <a:cs typeface="Times New Roman" pitchFamily="18" charset="0"/>
              </a:rPr>
              <a:t>             </a:t>
            </a:r>
            <a:r>
              <a:rPr lang="ru-RU" sz="2000" b="1" dirty="0" smtClean="0">
                <a:solidFill>
                  <a:srgbClr val="FFC000"/>
                </a:solidFill>
                <a:latin typeface="Times New Roman" pitchFamily="18" charset="0"/>
                <a:cs typeface="Times New Roman" pitchFamily="18" charset="0"/>
              </a:rPr>
              <a:t>В христианстве </a:t>
            </a:r>
            <a:r>
              <a:rPr lang="ru-RU" sz="2000" dirty="0" smtClean="0">
                <a:latin typeface="Times New Roman" pitchFamily="18" charset="0"/>
                <a:cs typeface="Times New Roman" pitchFamily="18" charset="0"/>
              </a:rPr>
              <a:t>ромб</a:t>
            </a:r>
            <a:r>
              <a:rPr lang="ru-RU" sz="2000" b="1" dirty="0" smtClean="0">
                <a:latin typeface="Times New Roman" pitchFamily="18" charset="0"/>
                <a:cs typeface="Times New Roman" pitchFamily="18" charset="0"/>
              </a:rPr>
              <a:t> - </a:t>
            </a:r>
            <a:r>
              <a:rPr lang="ru-RU" sz="2000"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с</a:t>
            </a:r>
            <a:r>
              <a:rPr lang="ru-RU" sz="2000" dirty="0" smtClean="0">
                <a:latin typeface="Times New Roman" pitchFamily="18" charset="0"/>
                <a:cs typeface="Times New Roman" pitchFamily="18" charset="0"/>
              </a:rPr>
              <a:t>имвол </a:t>
            </a:r>
            <a:r>
              <a:rPr lang="ru-RU" sz="2000" dirty="0">
                <a:latin typeface="Times New Roman" pitchFamily="18" charset="0"/>
                <a:cs typeface="Times New Roman" pitchFamily="18" charset="0"/>
              </a:rPr>
              <a:t>непорочности Девы </a:t>
            </a:r>
            <a:r>
              <a:rPr lang="ru-RU" sz="2000" dirty="0" smtClean="0">
                <a:latin typeface="Times New Roman" pitchFamily="18" charset="0"/>
                <a:cs typeface="Times New Roman" pitchFamily="18" charset="0"/>
              </a:rPr>
              <a:t>Марии. </a:t>
            </a:r>
            <a:endParaRPr lang="ru-RU" sz="2000" dirty="0">
              <a:latin typeface="Times New Roman" pitchFamily="18" charset="0"/>
              <a:cs typeface="Times New Roman" pitchFamily="18" charset="0"/>
            </a:endParaRPr>
          </a:p>
          <a:p>
            <a:pPr>
              <a:buNone/>
            </a:pPr>
            <a:r>
              <a:rPr lang="ru-RU" sz="2000" dirty="0" smtClean="0">
                <a:latin typeface="Times New Roman" pitchFamily="18" charset="0"/>
                <a:cs typeface="Times New Roman" pitchFamily="18" charset="0"/>
              </a:rPr>
              <a:t>            </a:t>
            </a:r>
            <a:r>
              <a:rPr lang="ru-RU" sz="2000" b="1" dirty="0" smtClean="0">
                <a:solidFill>
                  <a:srgbClr val="FFC000"/>
                </a:solidFill>
                <a:latin typeface="Times New Roman" pitchFamily="18" charset="0"/>
                <a:cs typeface="Times New Roman" pitchFamily="18" charset="0"/>
              </a:rPr>
              <a:t>Индейцы майя </a:t>
            </a:r>
            <a:r>
              <a:rPr lang="ru-RU" sz="2000" dirty="0">
                <a:latin typeface="Times New Roman" pitchFamily="18" charset="0"/>
                <a:cs typeface="Times New Roman" pitchFamily="18" charset="0"/>
              </a:rPr>
              <a:t>установили символическую связь между </a:t>
            </a:r>
            <a:r>
              <a:rPr lang="ru-RU" sz="2000" dirty="0" smtClean="0">
                <a:latin typeface="Times New Roman" pitchFamily="18" charset="0"/>
                <a:cs typeface="Times New Roman" pitchFamily="18" charset="0"/>
              </a:rPr>
              <a:t>ромбом</a:t>
            </a:r>
          </a:p>
          <a:p>
            <a:pPr>
              <a:buNone/>
            </a:pPr>
            <a:r>
              <a:rPr lang="ru-RU" sz="2000" dirty="0" smtClean="0">
                <a:latin typeface="Times New Roman" pitchFamily="18" charset="0"/>
                <a:cs typeface="Times New Roman" pitchFamily="18" charset="0"/>
              </a:rPr>
              <a:t>и ягуаром: </a:t>
            </a:r>
            <a:r>
              <a:rPr lang="ru-RU" sz="2000" dirty="0">
                <a:latin typeface="Times New Roman" pitchFamily="18" charset="0"/>
                <a:cs typeface="Times New Roman" pitchFamily="18" charset="0"/>
              </a:rPr>
              <a:t>ягуар охраняет поля в форме ромба и всех, кто </a:t>
            </a:r>
            <a:r>
              <a:rPr lang="ru-RU" sz="2000" dirty="0" smtClean="0">
                <a:latin typeface="Times New Roman" pitchFamily="18" charset="0"/>
                <a:cs typeface="Times New Roman" pitchFamily="18" charset="0"/>
              </a:rPr>
              <a:t>находится</a:t>
            </a:r>
          </a:p>
          <a:p>
            <a:pPr>
              <a:buNone/>
            </a:pPr>
            <a:r>
              <a:rPr lang="ru-RU" sz="2000" dirty="0" smtClean="0">
                <a:latin typeface="Times New Roman" pitchFamily="18" charset="0"/>
                <a:cs typeface="Times New Roman" pitchFamily="18" charset="0"/>
              </a:rPr>
              <a:t>внутри </a:t>
            </a:r>
            <a:r>
              <a:rPr lang="ru-RU" sz="2000" dirty="0">
                <a:latin typeface="Times New Roman" pitchFamily="18" charset="0"/>
                <a:cs typeface="Times New Roman" pitchFamily="18" charset="0"/>
              </a:rPr>
              <a:t>границ гигантской ромбовидной фигуры, </a:t>
            </a:r>
            <a:r>
              <a:rPr lang="ru-RU" sz="2000" dirty="0" smtClean="0">
                <a:latin typeface="Times New Roman" pitchFamily="18" charset="0"/>
                <a:cs typeface="Times New Roman" pitchFamily="18" charset="0"/>
              </a:rPr>
              <a:t>воспроизводящей</a:t>
            </a:r>
          </a:p>
          <a:p>
            <a:pPr>
              <a:buNone/>
            </a:pPr>
            <a:r>
              <a:rPr lang="ru-RU" sz="2000" dirty="0" smtClean="0">
                <a:latin typeface="Times New Roman" pitchFamily="18" charset="0"/>
                <a:cs typeface="Times New Roman" pitchFamily="18" charset="0"/>
              </a:rPr>
              <a:t> границы мира. </a:t>
            </a:r>
          </a:p>
          <a:p>
            <a:pPr>
              <a:buNone/>
            </a:pPr>
            <a:r>
              <a:rPr lang="ru-RU" sz="2000" dirty="0">
                <a:latin typeface="Times New Roman" pitchFamily="18" charset="0"/>
                <a:cs typeface="Times New Roman" pitchFamily="18" charset="0"/>
              </a:rPr>
              <a:t> </a:t>
            </a:r>
            <a:r>
              <a:rPr lang="ru-RU" sz="2000" dirty="0" smtClean="0">
                <a:latin typeface="Times New Roman" pitchFamily="18" charset="0"/>
                <a:cs typeface="Times New Roman" pitchFamily="18" charset="0"/>
              </a:rPr>
              <a:t>            На </a:t>
            </a:r>
            <a:r>
              <a:rPr lang="ru-RU" sz="2000" dirty="0">
                <a:latin typeface="Times New Roman" pitchFamily="18" charset="0"/>
                <a:cs typeface="Times New Roman" pitchFamily="18" charset="0"/>
              </a:rPr>
              <a:t>нефритовой юбке </a:t>
            </a:r>
            <a:r>
              <a:rPr lang="ru-RU" sz="2000" b="1" dirty="0">
                <a:solidFill>
                  <a:srgbClr val="FFC000"/>
                </a:solidFill>
                <a:latin typeface="Times New Roman" pitchFamily="18" charset="0"/>
                <a:cs typeface="Times New Roman" pitchFamily="18" charset="0"/>
              </a:rPr>
              <a:t>ацтекской</a:t>
            </a:r>
            <a:r>
              <a:rPr lang="ru-RU" sz="2000" dirty="0">
                <a:latin typeface="Times New Roman" pitchFamily="18" charset="0"/>
                <a:cs typeface="Times New Roman" pitchFamily="18" charset="0"/>
              </a:rPr>
              <a:t> богини рек и </a:t>
            </a:r>
            <a:r>
              <a:rPr lang="ru-RU" sz="2000" dirty="0" smtClean="0">
                <a:latin typeface="Times New Roman" pitchFamily="18" charset="0"/>
                <a:cs typeface="Times New Roman" pitchFamily="18" charset="0"/>
              </a:rPr>
              <a:t>озер,</a:t>
            </a:r>
            <a:endParaRPr lang="ru-RU" sz="2000" dirty="0">
              <a:latin typeface="Times New Roman" pitchFamily="18" charset="0"/>
              <a:cs typeface="Times New Roman" pitchFamily="18" charset="0"/>
            </a:endParaRPr>
          </a:p>
          <a:p>
            <a:pPr>
              <a:buNone/>
            </a:pPr>
            <a:r>
              <a:rPr lang="ru-RU" sz="2000" dirty="0" smtClean="0">
                <a:latin typeface="Times New Roman" pitchFamily="18" charset="0"/>
                <a:cs typeface="Times New Roman" pitchFamily="18" charset="0"/>
              </a:rPr>
              <a:t>покровительницы </a:t>
            </a:r>
            <a:r>
              <a:rPr lang="ru-RU" sz="2000" dirty="0">
                <a:latin typeface="Times New Roman" pitchFamily="18" charset="0"/>
                <a:cs typeface="Times New Roman" pitchFamily="18" charset="0"/>
              </a:rPr>
              <a:t>путешествующих по воде, супруги бога дождя и </a:t>
            </a:r>
            <a:r>
              <a:rPr lang="ru-RU" sz="2000" dirty="0" smtClean="0">
                <a:latin typeface="Times New Roman" pitchFamily="18" charset="0"/>
                <a:cs typeface="Times New Roman" pitchFamily="18" charset="0"/>
              </a:rPr>
              <a:t>грома,</a:t>
            </a:r>
          </a:p>
          <a:p>
            <a:pPr>
              <a:buNone/>
            </a:pPr>
            <a:r>
              <a:rPr lang="ru-RU" sz="2000" dirty="0" smtClean="0">
                <a:latin typeface="Times New Roman" pitchFamily="18" charset="0"/>
                <a:cs typeface="Times New Roman" pitchFamily="18" charset="0"/>
              </a:rPr>
              <a:t>ромб </a:t>
            </a:r>
            <a:r>
              <a:rPr lang="ru-RU" sz="2000" dirty="0">
                <a:latin typeface="Times New Roman" pitchFamily="18" charset="0"/>
                <a:cs typeface="Times New Roman" pitchFamily="18" charset="0"/>
              </a:rPr>
              <a:t>символизирует плодородие. </a:t>
            </a:r>
          </a:p>
          <a:p>
            <a:pPr>
              <a:buNone/>
            </a:pPr>
            <a:r>
              <a:rPr lang="ru-RU" sz="2000" dirty="0" smtClean="0">
                <a:latin typeface="Times New Roman" pitchFamily="18" charset="0"/>
                <a:cs typeface="Times New Roman" pitchFamily="18" charset="0"/>
              </a:rPr>
              <a:t>             </a:t>
            </a:r>
            <a:r>
              <a:rPr lang="ru-RU" sz="2000" dirty="0" smtClean="0">
                <a:solidFill>
                  <a:srgbClr val="FFC000"/>
                </a:solidFill>
                <a:latin typeface="Times New Roman" pitchFamily="18" charset="0"/>
                <a:cs typeface="Times New Roman" pitchFamily="18" charset="0"/>
              </a:rPr>
              <a:t>В </a:t>
            </a:r>
            <a:r>
              <a:rPr lang="ru-RU" sz="2000" dirty="0">
                <a:solidFill>
                  <a:srgbClr val="FFC000"/>
                </a:solidFill>
                <a:latin typeface="Times New Roman" pitchFamily="18" charset="0"/>
                <a:cs typeface="Times New Roman" pitchFamily="18" charset="0"/>
              </a:rPr>
              <a:t>Мали </a:t>
            </a:r>
            <a:r>
              <a:rPr lang="ru-RU" sz="2000" dirty="0" err="1">
                <a:latin typeface="Times New Roman" pitchFamily="18" charset="0"/>
                <a:cs typeface="Times New Roman" pitchFamily="18" charset="0"/>
              </a:rPr>
              <a:t>полуромб</a:t>
            </a:r>
            <a:r>
              <a:rPr lang="ru-RU" sz="2000" dirty="0">
                <a:latin typeface="Times New Roman" pitchFamily="18" charset="0"/>
                <a:cs typeface="Times New Roman" pitchFamily="18" charset="0"/>
              </a:rPr>
              <a:t> с точкой на другом конце был символом </a:t>
            </a:r>
            <a:endParaRPr lang="ru-RU" sz="2000" dirty="0" smtClean="0">
              <a:latin typeface="Times New Roman" pitchFamily="18" charset="0"/>
              <a:cs typeface="Times New Roman" pitchFamily="18" charset="0"/>
            </a:endParaRPr>
          </a:p>
          <a:p>
            <a:pPr>
              <a:buNone/>
            </a:pPr>
            <a:r>
              <a:rPr lang="ru-RU" sz="2000" dirty="0" smtClean="0">
                <a:latin typeface="Times New Roman" pitchFamily="18" charset="0"/>
                <a:cs typeface="Times New Roman" pitchFamily="18" charset="0"/>
              </a:rPr>
              <a:t>молодой </a:t>
            </a:r>
            <a:r>
              <a:rPr lang="ru-RU" sz="2000" dirty="0">
                <a:latin typeface="Times New Roman" pitchFamily="18" charset="0"/>
                <a:cs typeface="Times New Roman" pitchFamily="18" charset="0"/>
              </a:rPr>
              <a:t>женщины. </a:t>
            </a:r>
            <a:endParaRPr lang="ru-RU" sz="2000" dirty="0" smtClean="0">
              <a:latin typeface="Times New Roman" pitchFamily="18" charset="0"/>
              <a:cs typeface="Times New Roman" pitchFamily="18" charset="0"/>
            </a:endParaRPr>
          </a:p>
          <a:p>
            <a:pPr>
              <a:buNone/>
            </a:pPr>
            <a:r>
              <a:rPr lang="ru-RU" sz="2000" b="1" dirty="0" smtClean="0">
                <a:solidFill>
                  <a:srgbClr val="FFC000"/>
                </a:solidFill>
                <a:latin typeface="Times New Roman" pitchFamily="18" charset="0"/>
                <a:cs typeface="Times New Roman" pitchFamily="18" charset="0"/>
              </a:rPr>
              <a:t>В буддизме</a:t>
            </a:r>
            <a:r>
              <a:rPr lang="ru-RU" sz="2000"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р</a:t>
            </a:r>
            <a:r>
              <a:rPr lang="ru-RU" sz="2000" dirty="0" smtClean="0">
                <a:latin typeface="Times New Roman" pitchFamily="18" charset="0"/>
                <a:cs typeface="Times New Roman" pitchFamily="18" charset="0"/>
              </a:rPr>
              <a:t>омб символизирует ворота </a:t>
            </a:r>
            <a:r>
              <a:rPr lang="ru-RU" sz="2000" dirty="0">
                <a:latin typeface="Times New Roman" pitchFamily="18" charset="0"/>
                <a:cs typeface="Times New Roman" pitchFamily="18" charset="0"/>
              </a:rPr>
              <a:t>на пути духовного возрождения. </a:t>
            </a:r>
          </a:p>
          <a:p>
            <a:pPr>
              <a:buNone/>
            </a:pPr>
            <a:r>
              <a:rPr lang="ru-RU" sz="2000" dirty="0">
                <a:solidFill>
                  <a:srgbClr val="FFC000"/>
                </a:solidFill>
                <a:latin typeface="Times New Roman" pitchFamily="18" charset="0"/>
                <a:cs typeface="Times New Roman" pitchFamily="18" charset="0"/>
              </a:rPr>
              <a:t>Графический</a:t>
            </a:r>
            <a:r>
              <a:rPr lang="ru-RU" sz="2000" dirty="0">
                <a:latin typeface="Times New Roman" pitchFamily="18" charset="0"/>
                <a:cs typeface="Times New Roman" pitchFamily="18" charset="0"/>
              </a:rPr>
              <a:t> символ всесторонней активности.</a:t>
            </a:r>
          </a:p>
          <a:p>
            <a:pPr>
              <a:buNone/>
            </a:pPr>
            <a:r>
              <a:rPr lang="ru-RU" sz="2000" dirty="0"/>
              <a:t> </a:t>
            </a:r>
          </a:p>
          <a:p>
            <a:pPr>
              <a:buNone/>
            </a:pP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down)">
                                      <p:cBhvr>
                                        <p:cTn id="7" dur="1000"/>
                                        <p:tgtEl>
                                          <p:spTgt spid="3">
                                            <p:txEl>
                                              <p:pRg st="0" end="0"/>
                                            </p:txEl>
                                          </p:spTgt>
                                        </p:tgtEl>
                                      </p:cBhvr>
                                    </p:animEffect>
                                  </p:childTnLst>
                                </p:cTn>
                              </p:par>
                            </p:childTnLst>
                          </p:cTn>
                        </p:par>
                        <p:par>
                          <p:cTn id="8" fill="hold">
                            <p:stCondLst>
                              <p:cond delay="1000"/>
                            </p:stCondLst>
                            <p:childTnLst>
                              <p:par>
                                <p:cTn id="9" presetID="5" presetClass="entr" presetSubtype="5"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checkerboard(down)">
                                      <p:cBhvr>
                                        <p:cTn id="11" dur="1000"/>
                                        <p:tgtEl>
                                          <p:spTgt spid="3">
                                            <p:txEl>
                                              <p:pRg st="1" end="1"/>
                                            </p:txEl>
                                          </p:spTgt>
                                        </p:tgtEl>
                                      </p:cBhvr>
                                    </p:animEffect>
                                  </p:childTnLst>
                                </p:cTn>
                              </p:par>
                            </p:childTnLst>
                          </p:cTn>
                        </p:par>
                        <p:par>
                          <p:cTn id="12" fill="hold">
                            <p:stCondLst>
                              <p:cond delay="2000"/>
                            </p:stCondLst>
                            <p:childTnLst>
                              <p:par>
                                <p:cTn id="13" presetID="5" presetClass="entr" presetSubtype="5"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heckerboard(down)">
                                      <p:cBhvr>
                                        <p:cTn id="15" dur="1000"/>
                                        <p:tgtEl>
                                          <p:spTgt spid="3">
                                            <p:txEl>
                                              <p:pRg st="2" end="2"/>
                                            </p:txEl>
                                          </p:spTgt>
                                        </p:tgtEl>
                                      </p:cBhvr>
                                    </p:animEffect>
                                  </p:childTnLst>
                                </p:cTn>
                              </p:par>
                            </p:childTnLst>
                          </p:cTn>
                        </p:par>
                        <p:par>
                          <p:cTn id="16" fill="hold">
                            <p:stCondLst>
                              <p:cond delay="3000"/>
                            </p:stCondLst>
                            <p:childTnLst>
                              <p:par>
                                <p:cTn id="17" presetID="5" presetClass="entr" presetSubtype="5"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checkerboard(down)">
                                      <p:cBhvr>
                                        <p:cTn id="19" dur="1000"/>
                                        <p:tgtEl>
                                          <p:spTgt spid="3">
                                            <p:txEl>
                                              <p:pRg st="3" end="3"/>
                                            </p:txEl>
                                          </p:spTgt>
                                        </p:tgtEl>
                                      </p:cBhvr>
                                    </p:animEffect>
                                  </p:childTnLst>
                                </p:cTn>
                              </p:par>
                            </p:childTnLst>
                          </p:cTn>
                        </p:par>
                        <p:par>
                          <p:cTn id="20" fill="hold">
                            <p:stCondLst>
                              <p:cond delay="4000"/>
                            </p:stCondLst>
                            <p:childTnLst>
                              <p:par>
                                <p:cTn id="21" presetID="5" presetClass="entr" presetSubtype="5"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checkerboard(down)">
                                      <p:cBhvr>
                                        <p:cTn id="23" dur="1000"/>
                                        <p:tgtEl>
                                          <p:spTgt spid="3">
                                            <p:txEl>
                                              <p:pRg st="4" end="4"/>
                                            </p:txEl>
                                          </p:spTgt>
                                        </p:tgtEl>
                                      </p:cBhvr>
                                    </p:animEffect>
                                  </p:childTnLst>
                                </p:cTn>
                              </p:par>
                            </p:childTnLst>
                          </p:cTn>
                        </p:par>
                        <p:par>
                          <p:cTn id="24" fill="hold">
                            <p:stCondLst>
                              <p:cond delay="5000"/>
                            </p:stCondLst>
                            <p:childTnLst>
                              <p:par>
                                <p:cTn id="25" presetID="5" presetClass="entr" presetSubtype="5"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checkerboard(down)">
                                      <p:cBhvr>
                                        <p:cTn id="27" dur="1000"/>
                                        <p:tgtEl>
                                          <p:spTgt spid="3">
                                            <p:txEl>
                                              <p:pRg st="5" end="5"/>
                                            </p:txEl>
                                          </p:spTgt>
                                        </p:tgtEl>
                                      </p:cBhvr>
                                    </p:animEffect>
                                  </p:childTnLst>
                                </p:cTn>
                              </p:par>
                            </p:childTnLst>
                          </p:cTn>
                        </p:par>
                        <p:par>
                          <p:cTn id="28" fill="hold">
                            <p:stCondLst>
                              <p:cond delay="6000"/>
                            </p:stCondLst>
                            <p:childTnLst>
                              <p:par>
                                <p:cTn id="29" presetID="5" presetClass="entr" presetSubtype="5"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checkerboard(down)">
                                      <p:cBhvr>
                                        <p:cTn id="31" dur="1000"/>
                                        <p:tgtEl>
                                          <p:spTgt spid="3">
                                            <p:txEl>
                                              <p:pRg st="6" end="6"/>
                                            </p:txEl>
                                          </p:spTgt>
                                        </p:tgtEl>
                                      </p:cBhvr>
                                    </p:animEffect>
                                  </p:childTnLst>
                                </p:cTn>
                              </p:par>
                            </p:childTnLst>
                          </p:cTn>
                        </p:par>
                        <p:par>
                          <p:cTn id="32" fill="hold">
                            <p:stCondLst>
                              <p:cond delay="7000"/>
                            </p:stCondLst>
                            <p:childTnLst>
                              <p:par>
                                <p:cTn id="33" presetID="5" presetClass="entr" presetSubtype="5" fill="hold" grpId="0"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checkerboard(down)">
                                      <p:cBhvr>
                                        <p:cTn id="35" dur="1000"/>
                                        <p:tgtEl>
                                          <p:spTgt spid="3">
                                            <p:txEl>
                                              <p:pRg st="7" end="7"/>
                                            </p:txEl>
                                          </p:spTgt>
                                        </p:tgtEl>
                                      </p:cBhvr>
                                    </p:animEffect>
                                  </p:childTnLst>
                                </p:cTn>
                              </p:par>
                            </p:childTnLst>
                          </p:cTn>
                        </p:par>
                        <p:par>
                          <p:cTn id="36" fill="hold">
                            <p:stCondLst>
                              <p:cond delay="8000"/>
                            </p:stCondLst>
                            <p:childTnLst>
                              <p:par>
                                <p:cTn id="37" presetID="5" presetClass="entr" presetSubtype="5" fill="hold" grpId="0"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checkerboard(down)">
                                      <p:cBhvr>
                                        <p:cTn id="39" dur="1000"/>
                                        <p:tgtEl>
                                          <p:spTgt spid="3">
                                            <p:txEl>
                                              <p:pRg st="8" end="8"/>
                                            </p:txEl>
                                          </p:spTgt>
                                        </p:tgtEl>
                                      </p:cBhvr>
                                    </p:animEffect>
                                  </p:childTnLst>
                                </p:cTn>
                              </p:par>
                            </p:childTnLst>
                          </p:cTn>
                        </p:par>
                        <p:par>
                          <p:cTn id="40" fill="hold">
                            <p:stCondLst>
                              <p:cond delay="9000"/>
                            </p:stCondLst>
                            <p:childTnLst>
                              <p:par>
                                <p:cTn id="41" presetID="5" presetClass="entr" presetSubtype="5" fill="hold" grpId="0"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checkerboard(down)">
                                      <p:cBhvr>
                                        <p:cTn id="43" dur="1000"/>
                                        <p:tgtEl>
                                          <p:spTgt spid="3">
                                            <p:txEl>
                                              <p:pRg st="9" end="9"/>
                                            </p:txEl>
                                          </p:spTgt>
                                        </p:tgtEl>
                                      </p:cBhvr>
                                    </p:animEffect>
                                  </p:childTnLst>
                                </p:cTn>
                              </p:par>
                            </p:childTnLst>
                          </p:cTn>
                        </p:par>
                        <p:par>
                          <p:cTn id="44" fill="hold">
                            <p:stCondLst>
                              <p:cond delay="10000"/>
                            </p:stCondLst>
                            <p:childTnLst>
                              <p:par>
                                <p:cTn id="45" presetID="5" presetClass="entr" presetSubtype="5" fill="hold" grpId="0" nodeType="after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checkerboard(down)">
                                      <p:cBhvr>
                                        <p:cTn id="47" dur="1000"/>
                                        <p:tgtEl>
                                          <p:spTgt spid="3">
                                            <p:txEl>
                                              <p:pRg st="10" end="10"/>
                                            </p:txEl>
                                          </p:spTgt>
                                        </p:tgtEl>
                                      </p:cBhvr>
                                    </p:animEffect>
                                  </p:childTnLst>
                                </p:cTn>
                              </p:par>
                            </p:childTnLst>
                          </p:cTn>
                        </p:par>
                        <p:par>
                          <p:cTn id="48" fill="hold">
                            <p:stCondLst>
                              <p:cond delay="11000"/>
                            </p:stCondLst>
                            <p:childTnLst>
                              <p:par>
                                <p:cTn id="49" presetID="5" presetClass="entr" presetSubtype="5" fill="hold" grpId="0" nodeType="after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Effect transition="in" filter="checkerboard(down)">
                                      <p:cBhvr>
                                        <p:cTn id="51" dur="1000"/>
                                        <p:tgtEl>
                                          <p:spTgt spid="3">
                                            <p:txEl>
                                              <p:pRg st="11" end="11"/>
                                            </p:txEl>
                                          </p:spTgt>
                                        </p:tgtEl>
                                      </p:cBhvr>
                                    </p:animEffect>
                                  </p:childTnLst>
                                </p:cTn>
                              </p:par>
                            </p:childTnLst>
                          </p:cTn>
                        </p:par>
                        <p:par>
                          <p:cTn id="52" fill="hold">
                            <p:stCondLst>
                              <p:cond delay="12000"/>
                            </p:stCondLst>
                            <p:childTnLst>
                              <p:par>
                                <p:cTn id="53" presetID="5" presetClass="entr" presetSubtype="5" fill="hold" grpId="0" nodeType="after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animEffect transition="in" filter="checkerboard(down)">
                                      <p:cBhvr>
                                        <p:cTn id="55" dur="1000"/>
                                        <p:tgtEl>
                                          <p:spTgt spid="3">
                                            <p:txEl>
                                              <p:pRg st="12" end="12"/>
                                            </p:txEl>
                                          </p:spTgt>
                                        </p:tgtEl>
                                      </p:cBhvr>
                                    </p:animEffect>
                                  </p:childTnLst>
                                </p:cTn>
                              </p:par>
                            </p:childTnLst>
                          </p:cTn>
                        </p:par>
                        <p:par>
                          <p:cTn id="56" fill="hold">
                            <p:stCondLst>
                              <p:cond delay="13000"/>
                            </p:stCondLst>
                            <p:childTnLst>
                              <p:par>
                                <p:cTn id="57" presetID="5" presetClass="entr" presetSubtype="5" fill="hold" grpId="0" nodeType="afterEffect">
                                  <p:stCondLst>
                                    <p:cond delay="0"/>
                                  </p:stCondLst>
                                  <p:childTnLst>
                                    <p:set>
                                      <p:cBhvr>
                                        <p:cTn id="58" dur="1" fill="hold">
                                          <p:stCondLst>
                                            <p:cond delay="0"/>
                                          </p:stCondLst>
                                        </p:cTn>
                                        <p:tgtEl>
                                          <p:spTgt spid="3">
                                            <p:txEl>
                                              <p:pRg st="13" end="13"/>
                                            </p:txEl>
                                          </p:spTgt>
                                        </p:tgtEl>
                                        <p:attrNameLst>
                                          <p:attrName>style.visibility</p:attrName>
                                        </p:attrNameLst>
                                      </p:cBhvr>
                                      <p:to>
                                        <p:strVal val="visible"/>
                                      </p:to>
                                    </p:set>
                                    <p:animEffect transition="in" filter="checkerboard(down)">
                                      <p:cBhvr>
                                        <p:cTn id="59" dur="1000"/>
                                        <p:tgtEl>
                                          <p:spTgt spid="3">
                                            <p:txEl>
                                              <p:pRg st="13" end="13"/>
                                            </p:txEl>
                                          </p:spTgt>
                                        </p:tgtEl>
                                      </p:cBhvr>
                                    </p:animEffect>
                                  </p:childTnLst>
                                </p:cTn>
                              </p:par>
                            </p:childTnLst>
                          </p:cTn>
                        </p:par>
                        <p:par>
                          <p:cTn id="60" fill="hold">
                            <p:stCondLst>
                              <p:cond delay="14000"/>
                            </p:stCondLst>
                            <p:childTnLst>
                              <p:par>
                                <p:cTn id="61" presetID="5" presetClass="entr" presetSubtype="5" fill="hold" grpId="0" nodeType="afterEffect">
                                  <p:stCondLst>
                                    <p:cond delay="0"/>
                                  </p:stCondLst>
                                  <p:childTnLst>
                                    <p:set>
                                      <p:cBhvr>
                                        <p:cTn id="62" dur="1" fill="hold">
                                          <p:stCondLst>
                                            <p:cond delay="0"/>
                                          </p:stCondLst>
                                        </p:cTn>
                                        <p:tgtEl>
                                          <p:spTgt spid="3">
                                            <p:txEl>
                                              <p:pRg st="14" end="14"/>
                                            </p:txEl>
                                          </p:spTgt>
                                        </p:tgtEl>
                                        <p:attrNameLst>
                                          <p:attrName>style.visibility</p:attrName>
                                        </p:attrNameLst>
                                      </p:cBhvr>
                                      <p:to>
                                        <p:strVal val="visible"/>
                                      </p:to>
                                    </p:set>
                                    <p:animEffect transition="in" filter="checkerboard(down)">
                                      <p:cBhvr>
                                        <p:cTn id="63" dur="1000"/>
                                        <p:tgtEl>
                                          <p:spTgt spid="3">
                                            <p:txEl>
                                              <p:pRg st="14" end="14"/>
                                            </p:txEl>
                                          </p:spTgt>
                                        </p:tgtEl>
                                      </p:cBhvr>
                                    </p:animEffect>
                                  </p:childTnLst>
                                </p:cTn>
                              </p:par>
                            </p:childTnLst>
                          </p:cTn>
                        </p:par>
                        <p:par>
                          <p:cTn id="64" fill="hold">
                            <p:stCondLst>
                              <p:cond delay="15000"/>
                            </p:stCondLst>
                            <p:childTnLst>
                              <p:par>
                                <p:cTn id="65" presetID="5" presetClass="entr" presetSubtype="5" fill="hold" grpId="0" nodeType="afterEffect">
                                  <p:stCondLst>
                                    <p:cond delay="0"/>
                                  </p:stCondLst>
                                  <p:childTnLst>
                                    <p:set>
                                      <p:cBhvr>
                                        <p:cTn id="66" dur="1" fill="hold">
                                          <p:stCondLst>
                                            <p:cond delay="0"/>
                                          </p:stCondLst>
                                        </p:cTn>
                                        <p:tgtEl>
                                          <p:spTgt spid="3">
                                            <p:txEl>
                                              <p:pRg st="15" end="15"/>
                                            </p:txEl>
                                          </p:spTgt>
                                        </p:tgtEl>
                                        <p:attrNameLst>
                                          <p:attrName>style.visibility</p:attrName>
                                        </p:attrNameLst>
                                      </p:cBhvr>
                                      <p:to>
                                        <p:strVal val="visible"/>
                                      </p:to>
                                    </p:set>
                                    <p:animEffect transition="in" filter="checkerboard(down)">
                                      <p:cBhvr>
                                        <p:cTn id="67" dur="1000"/>
                                        <p:tgtEl>
                                          <p:spTgt spid="3">
                                            <p:txEl>
                                              <p:pRg st="15" end="15"/>
                                            </p:txEl>
                                          </p:spTgt>
                                        </p:tgtEl>
                                      </p:cBhvr>
                                    </p:animEffect>
                                  </p:childTnLst>
                                </p:cTn>
                              </p:par>
                            </p:childTnLst>
                          </p:cTn>
                        </p:par>
                        <p:par>
                          <p:cTn id="68" fill="hold">
                            <p:stCondLst>
                              <p:cond delay="16000"/>
                            </p:stCondLst>
                            <p:childTnLst>
                              <p:par>
                                <p:cTn id="69" presetID="5" presetClass="entr" presetSubtype="5" fill="hold" grpId="0" nodeType="afterEffect">
                                  <p:stCondLst>
                                    <p:cond delay="0"/>
                                  </p:stCondLst>
                                  <p:childTnLst>
                                    <p:set>
                                      <p:cBhvr>
                                        <p:cTn id="70" dur="1" fill="hold">
                                          <p:stCondLst>
                                            <p:cond delay="0"/>
                                          </p:stCondLst>
                                        </p:cTn>
                                        <p:tgtEl>
                                          <p:spTgt spid="3">
                                            <p:txEl>
                                              <p:pRg st="16" end="16"/>
                                            </p:txEl>
                                          </p:spTgt>
                                        </p:tgtEl>
                                        <p:attrNameLst>
                                          <p:attrName>style.visibility</p:attrName>
                                        </p:attrNameLst>
                                      </p:cBhvr>
                                      <p:to>
                                        <p:strVal val="visible"/>
                                      </p:to>
                                    </p:set>
                                    <p:animEffect transition="in" filter="checkerboard(down)">
                                      <p:cBhvr>
                                        <p:cTn id="71" dur="1000"/>
                                        <p:tgtEl>
                                          <p:spTgt spid="3">
                                            <p:txEl>
                                              <p:pRg st="16" end="16"/>
                                            </p:txEl>
                                          </p:spTgt>
                                        </p:tgtEl>
                                      </p:cBhvr>
                                    </p:animEffect>
                                  </p:childTnLst>
                                </p:cTn>
                              </p:par>
                            </p:childTnLst>
                          </p:cTn>
                        </p:par>
                        <p:par>
                          <p:cTn id="72" fill="hold">
                            <p:stCondLst>
                              <p:cond delay="17000"/>
                            </p:stCondLst>
                            <p:childTnLst>
                              <p:par>
                                <p:cTn id="73" presetID="5" presetClass="entr" presetSubtype="5" fill="hold" grpId="0" nodeType="afterEffect">
                                  <p:stCondLst>
                                    <p:cond delay="0"/>
                                  </p:stCondLst>
                                  <p:childTnLst>
                                    <p:set>
                                      <p:cBhvr>
                                        <p:cTn id="74" dur="1" fill="hold">
                                          <p:stCondLst>
                                            <p:cond delay="0"/>
                                          </p:stCondLst>
                                        </p:cTn>
                                        <p:tgtEl>
                                          <p:spTgt spid="3">
                                            <p:txEl>
                                              <p:pRg st="17" end="17"/>
                                            </p:txEl>
                                          </p:spTgt>
                                        </p:tgtEl>
                                        <p:attrNameLst>
                                          <p:attrName>style.visibility</p:attrName>
                                        </p:attrNameLst>
                                      </p:cBhvr>
                                      <p:to>
                                        <p:strVal val="visible"/>
                                      </p:to>
                                    </p:set>
                                    <p:animEffect transition="in" filter="checkerboard(down)">
                                      <p:cBhvr>
                                        <p:cTn id="75" dur="1000"/>
                                        <p:tgtEl>
                                          <p:spTgt spid="3">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14290"/>
            <a:ext cx="8229600" cy="6286544"/>
          </a:xfrm>
        </p:spPr>
        <p:txBody>
          <a:bodyPr>
            <a:normAutofit fontScale="85000" lnSpcReduction="20000"/>
          </a:bodyPr>
          <a:lstStyle/>
          <a:p>
            <a:pPr algn="ctr">
              <a:buNone/>
            </a:pPr>
            <a:r>
              <a:rPr lang="ru-RU" b="1" dirty="0">
                <a:solidFill>
                  <a:srgbClr val="FFFF00"/>
                </a:solidFill>
                <a:latin typeface="Times New Roman" pitchFamily="18" charset="0"/>
                <a:cs typeface="Times New Roman" pitchFamily="18" charset="0"/>
              </a:rPr>
              <a:t>Ромб в геральдике и </a:t>
            </a:r>
            <a:r>
              <a:rPr lang="ru-RU" b="1" dirty="0" err="1">
                <a:solidFill>
                  <a:srgbClr val="FFFF00"/>
                </a:solidFill>
                <a:latin typeface="Times New Roman" pitchFamily="18" charset="0"/>
                <a:cs typeface="Times New Roman" pitchFamily="18" charset="0"/>
              </a:rPr>
              <a:t>эмблематике</a:t>
            </a:r>
            <a:r>
              <a:rPr lang="ru-RU" b="1" dirty="0">
                <a:solidFill>
                  <a:srgbClr val="FFFF00"/>
                </a:solidFill>
                <a:latin typeface="Times New Roman" pitchFamily="18" charset="0"/>
                <a:cs typeface="Times New Roman" pitchFamily="18" charset="0"/>
              </a:rPr>
              <a:t>.</a:t>
            </a:r>
            <a:endParaRPr lang="ru-RU" dirty="0">
              <a:solidFill>
                <a:srgbClr val="FFFF00"/>
              </a:solidFill>
              <a:latin typeface="Times New Roman" pitchFamily="18" charset="0"/>
              <a:cs typeface="Times New Roman" pitchFamily="18" charset="0"/>
            </a:endParaRPr>
          </a:p>
          <a:p>
            <a:pPr>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В </a:t>
            </a:r>
            <a:r>
              <a:rPr lang="ru-RU" dirty="0">
                <a:latin typeface="Times New Roman" pitchFamily="18" charset="0"/>
                <a:cs typeface="Times New Roman" pitchFamily="18" charset="0"/>
              </a:rPr>
              <a:t>настоящее время используется в государственных гербах и флагах:</a:t>
            </a:r>
          </a:p>
          <a:p>
            <a:pPr>
              <a:buNone/>
            </a:pPr>
            <a:r>
              <a:rPr lang="ru-RU" dirty="0" smtClean="0">
                <a:latin typeface="Times New Roman" pitchFamily="18" charset="0"/>
                <a:cs typeface="Times New Roman" pitchFamily="18" charset="0"/>
              </a:rPr>
              <a:t>1</a:t>
            </a:r>
            <a:r>
              <a:rPr lang="ru-RU" dirty="0">
                <a:latin typeface="Times New Roman" pitchFamily="18" charset="0"/>
                <a:cs typeface="Times New Roman" pitchFamily="18" charset="0"/>
              </a:rPr>
              <a:t>. Три зеленых ромба на желтом поле - флаг </a:t>
            </a:r>
            <a:r>
              <a:rPr lang="ru-RU" dirty="0" err="1">
                <a:latin typeface="Times New Roman" pitchFamily="18" charset="0"/>
                <a:cs typeface="Times New Roman" pitchFamily="18" charset="0"/>
              </a:rPr>
              <a:t>карибского</a:t>
            </a:r>
            <a:r>
              <a:rPr lang="ru-RU" dirty="0">
                <a:latin typeface="Times New Roman" pitchFamily="18" charset="0"/>
                <a:cs typeface="Times New Roman" pitchFamily="18" charset="0"/>
              </a:rPr>
              <a:t> государства Сент-Винсент и Гренадин.</a:t>
            </a:r>
          </a:p>
          <a:p>
            <a:pPr>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2</a:t>
            </a:r>
            <a:r>
              <a:rPr lang="ru-RU" dirty="0">
                <a:latin typeface="Times New Roman" pitchFamily="18" charset="0"/>
                <a:cs typeface="Times New Roman" pitchFamily="18" charset="0"/>
              </a:rPr>
              <a:t>. Желтый ромб (с вписанным в него синим кругом), помещенный на зеленом поле, - флаг Бразилии.</a:t>
            </a:r>
          </a:p>
          <a:p>
            <a:pPr>
              <a:buNone/>
            </a:pPr>
            <a:r>
              <a:rPr lang="ru-RU" dirty="0" smtClean="0">
                <a:latin typeface="Times New Roman" pitchFamily="18" charset="0"/>
                <a:cs typeface="Times New Roman" pitchFamily="18" charset="0"/>
              </a:rPr>
              <a:t>3</a:t>
            </a:r>
            <a:r>
              <a:rPr lang="ru-RU" dirty="0">
                <a:latin typeface="Times New Roman" pitchFamily="18" charset="0"/>
                <a:cs typeface="Times New Roman" pitchFamily="18" charset="0"/>
              </a:rPr>
              <a:t>. Крупные ромбы с вписанными в них гербами присутствуют на  флагах штатов Арканзас и </a:t>
            </a:r>
            <a:r>
              <a:rPr lang="ru-RU" dirty="0" err="1">
                <a:latin typeface="Times New Roman" pitchFamily="18" charset="0"/>
                <a:cs typeface="Times New Roman" pitchFamily="18" charset="0"/>
              </a:rPr>
              <a:t>Делавар</a:t>
            </a:r>
            <a:r>
              <a:rPr lang="ru-RU" dirty="0">
                <a:latin typeface="Times New Roman" pitchFamily="18" charset="0"/>
                <a:cs typeface="Times New Roman" pitchFamily="18" charset="0"/>
              </a:rPr>
              <a:t> в США.</a:t>
            </a:r>
          </a:p>
          <a:p>
            <a:pPr>
              <a:buNone/>
            </a:pPr>
            <a:r>
              <a:rPr lang="ru-RU" dirty="0" smtClean="0">
                <a:latin typeface="Times New Roman" pitchFamily="18" charset="0"/>
                <a:cs typeface="Times New Roman" pitchFamily="18" charset="0"/>
              </a:rPr>
              <a:t>В </a:t>
            </a:r>
            <a:r>
              <a:rPr lang="ru-RU" dirty="0">
                <a:latin typeface="Times New Roman" pitchFamily="18" charset="0"/>
                <a:cs typeface="Times New Roman" pitchFamily="18" charset="0"/>
              </a:rPr>
              <a:t>Новый Свет этот символ был «завезен» переселенцами из Европы, где ромб нередко присутствовал как эмблема в гербах небольших, но активных торговых городов, например в гербе немецкого города </a:t>
            </a:r>
            <a:r>
              <a:rPr lang="ru-RU" dirty="0" err="1">
                <a:latin typeface="Times New Roman" pitchFamily="18" charset="0"/>
                <a:cs typeface="Times New Roman" pitchFamily="18" charset="0"/>
              </a:rPr>
              <a:t>Дуттвейлера</a:t>
            </a:r>
            <a:r>
              <a:rPr lang="ru-RU" dirty="0">
                <a:latin typeface="Times New Roman" pitchFamily="18" charset="0"/>
                <a:cs typeface="Times New Roman" pitchFamily="18" charset="0"/>
              </a:rPr>
              <a:t>.</a:t>
            </a:r>
          </a:p>
          <a:p>
            <a:pPr>
              <a:buNone/>
            </a:pPr>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a:p>
            <a:pPr>
              <a:buNone/>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1000"/>
                                        <p:tgtEl>
                                          <p:spTgt spid="3">
                                            <p:txEl>
                                              <p:pRg st="0" end="0"/>
                                            </p:txEl>
                                          </p:spTgt>
                                        </p:tgtEl>
                                      </p:cBhvr>
                                    </p:animEffect>
                                  </p:childTnLst>
                                </p:cTn>
                              </p:par>
                            </p:childTnLst>
                          </p:cTn>
                        </p:par>
                        <p:par>
                          <p:cTn id="8" fill="hold">
                            <p:stCondLst>
                              <p:cond delay="1000"/>
                            </p:stCondLst>
                            <p:childTnLst>
                              <p:par>
                                <p:cTn id="9" presetID="4" presetClass="entr" presetSubtype="16"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ox(in)">
                                      <p:cBhvr>
                                        <p:cTn id="11" dur="1000"/>
                                        <p:tgtEl>
                                          <p:spTgt spid="3">
                                            <p:txEl>
                                              <p:pRg st="1" end="1"/>
                                            </p:txEl>
                                          </p:spTgt>
                                        </p:tgtEl>
                                      </p:cBhvr>
                                    </p:animEffect>
                                  </p:childTnLst>
                                </p:cTn>
                              </p:par>
                            </p:childTnLst>
                          </p:cTn>
                        </p:par>
                        <p:par>
                          <p:cTn id="12" fill="hold">
                            <p:stCondLst>
                              <p:cond delay="2000"/>
                            </p:stCondLst>
                            <p:childTnLst>
                              <p:par>
                                <p:cTn id="13" presetID="4" presetClass="entr" presetSubtype="16"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ox(in)">
                                      <p:cBhvr>
                                        <p:cTn id="15" dur="1000"/>
                                        <p:tgtEl>
                                          <p:spTgt spid="3">
                                            <p:txEl>
                                              <p:pRg st="2" end="2"/>
                                            </p:txEl>
                                          </p:spTgt>
                                        </p:tgtEl>
                                      </p:cBhvr>
                                    </p:animEffect>
                                  </p:childTnLst>
                                </p:cTn>
                              </p:par>
                            </p:childTnLst>
                          </p:cTn>
                        </p:par>
                        <p:par>
                          <p:cTn id="16" fill="hold">
                            <p:stCondLst>
                              <p:cond delay="3000"/>
                            </p:stCondLst>
                            <p:childTnLst>
                              <p:par>
                                <p:cTn id="17" presetID="4" presetClass="entr" presetSubtype="16"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ox(in)">
                                      <p:cBhvr>
                                        <p:cTn id="19" dur="1000"/>
                                        <p:tgtEl>
                                          <p:spTgt spid="3">
                                            <p:txEl>
                                              <p:pRg st="3" end="3"/>
                                            </p:txEl>
                                          </p:spTgt>
                                        </p:tgtEl>
                                      </p:cBhvr>
                                    </p:animEffect>
                                  </p:childTnLst>
                                </p:cTn>
                              </p:par>
                            </p:childTnLst>
                          </p:cTn>
                        </p:par>
                        <p:par>
                          <p:cTn id="20" fill="hold">
                            <p:stCondLst>
                              <p:cond delay="4000"/>
                            </p:stCondLst>
                            <p:childTnLst>
                              <p:par>
                                <p:cTn id="21" presetID="4" presetClass="entr" presetSubtype="16"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ox(in)">
                                      <p:cBhvr>
                                        <p:cTn id="23" dur="1000"/>
                                        <p:tgtEl>
                                          <p:spTgt spid="3">
                                            <p:txEl>
                                              <p:pRg st="4" end="4"/>
                                            </p:txEl>
                                          </p:spTgt>
                                        </p:tgtEl>
                                      </p:cBhvr>
                                    </p:animEffect>
                                  </p:childTnLst>
                                </p:cTn>
                              </p:par>
                            </p:childTnLst>
                          </p:cTn>
                        </p:par>
                        <p:par>
                          <p:cTn id="24" fill="hold">
                            <p:stCondLst>
                              <p:cond delay="5000"/>
                            </p:stCondLst>
                            <p:childTnLst>
                              <p:par>
                                <p:cTn id="25" presetID="4" presetClass="entr" presetSubtype="16"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ox(in)">
                                      <p:cBhvr>
                                        <p:cTn id="27" dur="1000"/>
                                        <p:tgtEl>
                                          <p:spTgt spid="3">
                                            <p:txEl>
                                              <p:pRg st="5" end="5"/>
                                            </p:txEl>
                                          </p:spTgt>
                                        </p:tgtEl>
                                      </p:cBhvr>
                                    </p:animEffect>
                                  </p:childTnLst>
                                </p:cTn>
                              </p:par>
                            </p:childTnLst>
                          </p:cTn>
                        </p:par>
                        <p:par>
                          <p:cTn id="28" fill="hold">
                            <p:stCondLst>
                              <p:cond delay="6000"/>
                            </p:stCondLst>
                            <p:childTnLst>
                              <p:par>
                                <p:cTn id="29" presetID="4" presetClass="entr" presetSubtype="16"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ox(in)">
                                      <p:cBhvr>
                                        <p:cTn id="31"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2000240"/>
            <a:ext cx="8229600" cy="4857760"/>
          </a:xfrm>
        </p:spPr>
        <p:txBody>
          <a:bodyPr>
            <a:normAutofit fontScale="70000" lnSpcReduction="20000"/>
          </a:bodyPr>
          <a:lstStyle/>
          <a:p>
            <a:pPr>
              <a:buNone/>
            </a:pPr>
            <a:r>
              <a:rPr lang="ru-RU" b="1" dirty="0" smtClean="0">
                <a:solidFill>
                  <a:srgbClr val="FFFF00"/>
                </a:solidFill>
              </a:rPr>
              <a:t>     </a:t>
            </a:r>
            <a:r>
              <a:rPr lang="ru-RU" sz="3400" b="1" dirty="0" smtClean="0">
                <a:solidFill>
                  <a:srgbClr val="FFFF00"/>
                </a:solidFill>
                <a:latin typeface="Times New Roman" pitchFamily="18" charset="0"/>
                <a:cs typeface="Times New Roman" pitchFamily="18" charset="0"/>
              </a:rPr>
              <a:t>КАЛЬМАР-РОМБ </a:t>
            </a:r>
            <a:r>
              <a:rPr lang="ru-RU" sz="3400" dirty="0" smtClean="0">
                <a:latin typeface="Times New Roman" pitchFamily="18" charset="0"/>
                <a:cs typeface="Times New Roman" pitchFamily="18" charset="0"/>
              </a:rPr>
              <a:t>(</a:t>
            </a:r>
            <a:r>
              <a:rPr lang="ru-RU" sz="3400" dirty="0" err="1" smtClean="0">
                <a:latin typeface="Times New Roman" pitchFamily="18" charset="0"/>
                <a:cs typeface="Times New Roman" pitchFamily="18" charset="0"/>
              </a:rPr>
              <a:t>Thysanoteuthis</a:t>
            </a:r>
            <a:r>
              <a:rPr lang="ru-RU" sz="3400" dirty="0" smtClean="0">
                <a:latin typeface="Times New Roman" pitchFamily="18" charset="0"/>
                <a:cs typeface="Times New Roman" pitchFamily="18" charset="0"/>
              </a:rPr>
              <a:t> </a:t>
            </a:r>
            <a:r>
              <a:rPr lang="ru-RU" sz="3400" dirty="0" err="1" smtClean="0">
                <a:latin typeface="Times New Roman" pitchFamily="18" charset="0"/>
                <a:cs typeface="Times New Roman" pitchFamily="18" charset="0"/>
              </a:rPr>
              <a:t>rhombus</a:t>
            </a:r>
            <a:r>
              <a:rPr lang="ru-RU" sz="3400" dirty="0" smtClean="0">
                <a:latin typeface="Times New Roman" pitchFamily="18" charset="0"/>
                <a:cs typeface="Times New Roman" pitchFamily="18" charset="0"/>
              </a:rPr>
              <a:t>) названный так за большой ромбовидный плавник, идущий вдоль всей мантии моллюска. Это мощные мускулистые животные с совершенным запирающим </a:t>
            </a:r>
            <a:r>
              <a:rPr lang="ru-RU" sz="3400" dirty="0" err="1" smtClean="0">
                <a:latin typeface="Times New Roman" pitchFamily="18" charset="0"/>
                <a:cs typeface="Times New Roman" pitchFamily="18" charset="0"/>
              </a:rPr>
              <a:t>вороночно-мантийным</a:t>
            </a:r>
            <a:r>
              <a:rPr lang="ru-RU" sz="3400" dirty="0" smtClean="0">
                <a:latin typeface="Times New Roman" pitchFamily="18" charset="0"/>
                <a:cs typeface="Times New Roman" pitchFamily="18" charset="0"/>
              </a:rPr>
              <a:t> аппаратом. По свидетельству моряков, эти кальмары могут вылетать из воды. Но обычно они плавают неторопливо, держатся парами или небольшими группами. Питаются мелким планктоном и, видимо, поэтому не реагируют на джиггеры (специальные орудия лова кальмаров). Кладки кальмара-ромба, которые неоднократно находили на поверхности океана в разных районах, имеют вид гигантских «сосисок» из прозрачной слизи, в верхнем слое которой содержится располагающийся по спирали двойной ряд яиц. Кладка иногда достигает 1 м длины и 30 см в диаметре.</a:t>
            </a:r>
          </a:p>
          <a:p>
            <a:pPr>
              <a:buNone/>
            </a:pPr>
            <a:endParaRPr lang="ru-RU" dirty="0"/>
          </a:p>
        </p:txBody>
      </p:sp>
      <p:pic>
        <p:nvPicPr>
          <p:cNvPr id="4" name="Рисунок 3" descr="6362.jpg"/>
          <p:cNvPicPr/>
          <p:nvPr/>
        </p:nvPicPr>
        <p:blipFill>
          <a:blip r:embed="rId2" cstate="print"/>
          <a:stretch>
            <a:fillRect/>
          </a:stretch>
        </p:blipFill>
        <p:spPr>
          <a:xfrm>
            <a:off x="3214678" y="428604"/>
            <a:ext cx="2286016" cy="154305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TotalTime>
  <Words>555</Words>
  <Application>Microsoft Office PowerPoint</Application>
  <PresentationFormat>Экран (4:3)</PresentationFormat>
  <Paragraphs>85</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14</cp:revision>
  <dcterms:created xsi:type="dcterms:W3CDTF">2009-11-12T10:10:37Z</dcterms:created>
  <dcterms:modified xsi:type="dcterms:W3CDTF">2011-08-27T17:47:59Z</dcterms:modified>
</cp:coreProperties>
</file>