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FFA618-520F-40ED-89BC-2C6393E34126}" type="datetimeFigureOut">
              <a:rPr lang="ru-RU" smtClean="0"/>
              <a:pPr/>
              <a:t>27.08.2011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B76E44C-1B3E-4491-89ED-BD2055638DB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76E44C-1B3E-4491-89ED-BD2055638DB9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4F3964-378E-4426-9DCC-046301F467D5}" type="datetimeFigureOut">
              <a:rPr lang="ru-RU" smtClean="0"/>
              <a:pPr/>
              <a:t>27.08.2011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82A31-6384-46F6-8DFF-AD6D9716112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4F3964-378E-4426-9DCC-046301F467D5}" type="datetimeFigureOut">
              <a:rPr lang="ru-RU" smtClean="0"/>
              <a:pPr/>
              <a:t>27.08.2011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82A31-6384-46F6-8DFF-AD6D9716112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4F3964-378E-4426-9DCC-046301F467D5}" type="datetimeFigureOut">
              <a:rPr lang="ru-RU" smtClean="0"/>
              <a:pPr/>
              <a:t>27.08.2011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82A31-6384-46F6-8DFF-AD6D9716112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4F3964-378E-4426-9DCC-046301F467D5}" type="datetimeFigureOut">
              <a:rPr lang="ru-RU" smtClean="0"/>
              <a:pPr/>
              <a:t>27.08.2011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82A31-6384-46F6-8DFF-AD6D9716112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4F3964-378E-4426-9DCC-046301F467D5}" type="datetimeFigureOut">
              <a:rPr lang="ru-RU" smtClean="0"/>
              <a:pPr/>
              <a:t>27.08.2011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AB182A31-6384-46F6-8DFF-AD6D9716112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4F3964-378E-4426-9DCC-046301F467D5}" type="datetimeFigureOut">
              <a:rPr lang="ru-RU" smtClean="0"/>
              <a:pPr/>
              <a:t>27.08.2011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82A31-6384-46F6-8DFF-AD6D9716112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4F3964-378E-4426-9DCC-046301F467D5}" type="datetimeFigureOut">
              <a:rPr lang="ru-RU" smtClean="0"/>
              <a:pPr/>
              <a:t>27.08.2011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82A31-6384-46F6-8DFF-AD6D9716112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4F3964-378E-4426-9DCC-046301F467D5}" type="datetimeFigureOut">
              <a:rPr lang="ru-RU" smtClean="0"/>
              <a:pPr/>
              <a:t>27.08.2011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82A31-6384-46F6-8DFF-AD6D9716112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4F3964-378E-4426-9DCC-046301F467D5}" type="datetimeFigureOut">
              <a:rPr lang="ru-RU" smtClean="0"/>
              <a:pPr/>
              <a:t>27.08.2011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82A31-6384-46F6-8DFF-AD6D9716112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4F3964-378E-4426-9DCC-046301F467D5}" type="datetimeFigureOut">
              <a:rPr lang="ru-RU" smtClean="0"/>
              <a:pPr/>
              <a:t>27.08.2011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82A31-6384-46F6-8DFF-AD6D9716112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4F3964-378E-4426-9DCC-046301F467D5}" type="datetimeFigureOut">
              <a:rPr lang="ru-RU" smtClean="0"/>
              <a:pPr/>
              <a:t>27.08.2011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82A31-6384-46F6-8DFF-AD6D9716112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804F3964-378E-4426-9DCC-046301F467D5}" type="datetimeFigureOut">
              <a:rPr lang="ru-RU" smtClean="0"/>
              <a:pPr/>
              <a:t>27.08.2011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AB182A31-6384-46F6-8DFF-AD6D9716112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42910" y="2500306"/>
            <a:ext cx="771530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ПАРАЛЛЕЛОГРАММ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4572000" y="5105400"/>
            <a:ext cx="4343408" cy="1752600"/>
          </a:xfrm>
        </p:spPr>
        <p:txBody>
          <a:bodyPr>
            <a:normAutofit fontScale="85000" lnSpcReduction="10000"/>
          </a:bodyPr>
          <a:lstStyle/>
          <a:p>
            <a:r>
              <a:rPr lang="ru-RU" sz="2000" b="1" dirty="0" smtClean="0">
                <a:solidFill>
                  <a:schemeClr val="accent5">
                    <a:lumMod val="50000"/>
                  </a:schemeClr>
                </a:solidFill>
              </a:rPr>
              <a:t>Подготовили:</a:t>
            </a:r>
          </a:p>
          <a:p>
            <a:r>
              <a:rPr lang="ru-RU" sz="2000" b="1" dirty="0" smtClean="0">
                <a:solidFill>
                  <a:schemeClr val="accent5">
                    <a:lumMod val="50000"/>
                  </a:schemeClr>
                </a:solidFill>
              </a:rPr>
              <a:t>ученицы 8 – А класса ГОШ № 42</a:t>
            </a:r>
          </a:p>
          <a:p>
            <a:r>
              <a:rPr lang="ru-RU" sz="2000" b="1" dirty="0" err="1" smtClean="0">
                <a:solidFill>
                  <a:schemeClr val="accent5">
                    <a:lumMod val="50000"/>
                  </a:schemeClr>
                </a:solidFill>
              </a:rPr>
              <a:t>Миренкова</a:t>
            </a:r>
            <a:r>
              <a:rPr lang="ru-RU" sz="2000" b="1" dirty="0" smtClean="0">
                <a:solidFill>
                  <a:schemeClr val="accent5">
                    <a:lumMod val="50000"/>
                  </a:schemeClr>
                </a:solidFill>
              </a:rPr>
              <a:t> Елена</a:t>
            </a:r>
          </a:p>
          <a:p>
            <a:r>
              <a:rPr lang="ru-RU" sz="2000" b="1" dirty="0" err="1" smtClean="0">
                <a:solidFill>
                  <a:schemeClr val="accent5">
                    <a:lumMod val="50000"/>
                  </a:schemeClr>
                </a:solidFill>
              </a:rPr>
              <a:t>Фатуллаева</a:t>
            </a:r>
            <a:r>
              <a:rPr lang="ru-RU" sz="2000" b="1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ru-RU" sz="2000" b="1" dirty="0" err="1" smtClean="0">
                <a:solidFill>
                  <a:schemeClr val="accent5">
                    <a:lumMod val="50000"/>
                  </a:schemeClr>
                </a:solidFill>
              </a:rPr>
              <a:t>Эсмира</a:t>
            </a:r>
            <a:endParaRPr lang="ru-RU" sz="2000" b="1" dirty="0" smtClean="0">
              <a:solidFill>
                <a:schemeClr val="accent5">
                  <a:lumMod val="50000"/>
                </a:schemeClr>
              </a:solidFill>
            </a:endParaRPr>
          </a:p>
          <a:p>
            <a:r>
              <a:rPr lang="ru-RU" sz="2000" b="1" dirty="0" smtClean="0">
                <a:solidFill>
                  <a:schemeClr val="accent5">
                    <a:lumMod val="50000"/>
                  </a:schemeClr>
                </a:solidFill>
              </a:rPr>
              <a:t>Устимова Анастасия</a:t>
            </a:r>
          </a:p>
          <a:p>
            <a:r>
              <a:rPr lang="ru-RU" sz="2000" b="1" dirty="0" smtClean="0">
                <a:solidFill>
                  <a:schemeClr val="accent5">
                    <a:lumMod val="50000"/>
                  </a:schemeClr>
                </a:solidFill>
              </a:rPr>
              <a:t>Учитель: Рыбина М.В.</a:t>
            </a:r>
            <a:endParaRPr lang="ru-RU" sz="2000" b="1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Начав изучение параллелограмма, мы задали себе вопросы:</a:t>
            </a:r>
          </a:p>
          <a:p>
            <a:pPr marL="651510" indent="-514350">
              <a:buNone/>
            </a:pPr>
            <a:r>
              <a:rPr lang="ru-RU" dirty="0" smtClean="0"/>
              <a:t>1. Какая фигура называется параллелограммом?</a:t>
            </a:r>
          </a:p>
          <a:p>
            <a:pPr marL="651510" indent="-514350">
              <a:buNone/>
            </a:pPr>
            <a:r>
              <a:rPr lang="ru-RU" dirty="0" smtClean="0"/>
              <a:t>2. Основные свойства параллелограмма.</a:t>
            </a:r>
          </a:p>
          <a:p>
            <a:pPr marL="651510" indent="-514350">
              <a:buNone/>
            </a:pPr>
            <a:r>
              <a:rPr lang="ru-RU" dirty="0" smtClean="0"/>
              <a:t>3. Как можно найти его периметр и площадь?</a:t>
            </a:r>
          </a:p>
          <a:p>
            <a:pPr marL="651510" indent="-514350">
              <a:buNone/>
            </a:pPr>
            <a:r>
              <a:rPr lang="ru-RU" dirty="0" smtClean="0"/>
              <a:t>4. Где можно встретить параллелограмм?</a:t>
            </a:r>
            <a:endParaRPr lang="ru-RU" dirty="0"/>
          </a:p>
        </p:txBody>
      </p:sp>
      <p:pic>
        <p:nvPicPr>
          <p:cNvPr id="4" name="Рисунок 3" descr="86558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500826" y="4714884"/>
            <a:ext cx="1905000" cy="1862138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0"/>
                            </p:stCondLst>
                            <p:childTnLst>
                              <p:par>
                                <p:cTn id="20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8000"/>
                            </p:stCondLst>
                            <p:childTnLst>
                              <p:par>
                                <p:cTn id="25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85728"/>
            <a:ext cx="8229600" cy="602363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       </a:t>
            </a:r>
            <a:r>
              <a:rPr lang="ru-RU" sz="2400" dirty="0" smtClean="0"/>
              <a:t>Параллелограмм -   всякий четырехугольник, </a:t>
            </a:r>
          </a:p>
          <a:p>
            <a:pPr>
              <a:buNone/>
            </a:pPr>
            <a:r>
              <a:rPr lang="ru-RU" sz="2400" dirty="0" smtClean="0"/>
              <a:t>противоположные стороны которого попарно равны и </a:t>
            </a:r>
          </a:p>
          <a:p>
            <a:pPr>
              <a:buNone/>
            </a:pPr>
            <a:r>
              <a:rPr lang="ru-RU" sz="2400" dirty="0" smtClean="0"/>
              <a:t>параллельны.</a:t>
            </a:r>
          </a:p>
          <a:p>
            <a:pPr algn="r">
              <a:buNone/>
            </a:pPr>
            <a:r>
              <a:rPr lang="ru-RU" sz="2400" dirty="0" smtClean="0"/>
              <a:t> (Источник: "Словарь иностранных слов, вошедших в состав русского языка". Павленков Ф., 1907)</a:t>
            </a:r>
          </a:p>
          <a:p>
            <a:pPr>
              <a:buNone/>
            </a:pPr>
            <a:r>
              <a:rPr lang="ru-RU" sz="2400" dirty="0" smtClean="0"/>
              <a:t>         </a:t>
            </a:r>
            <a:r>
              <a:rPr lang="ru-RU" sz="2400" dirty="0" err="1" smtClean="0"/>
              <a:t>Параллелогра́мм</a:t>
            </a:r>
            <a:r>
              <a:rPr lang="ru-RU" sz="2400" dirty="0" smtClean="0"/>
              <a:t> (от греч. </a:t>
            </a:r>
            <a:r>
              <a:rPr lang="ru-RU" sz="2400" dirty="0" err="1" smtClean="0"/>
              <a:t>parallelos</a:t>
            </a:r>
            <a:r>
              <a:rPr lang="ru-RU" sz="2400" dirty="0" smtClean="0"/>
              <a:t> — параллельный и </a:t>
            </a:r>
          </a:p>
          <a:p>
            <a:pPr>
              <a:buNone/>
            </a:pPr>
            <a:r>
              <a:rPr lang="ru-RU" sz="2400" dirty="0" err="1" smtClean="0"/>
              <a:t>gramme</a:t>
            </a:r>
            <a:r>
              <a:rPr lang="ru-RU" sz="2400" dirty="0" smtClean="0"/>
              <a:t> — линия) — это четырёхугольник, у которого </a:t>
            </a:r>
          </a:p>
          <a:p>
            <a:pPr>
              <a:buNone/>
            </a:pPr>
            <a:r>
              <a:rPr lang="ru-RU" sz="2400" dirty="0" smtClean="0"/>
              <a:t>противолежащие стороны попарно параллельны, т. е. лежат</a:t>
            </a:r>
          </a:p>
          <a:p>
            <a:pPr>
              <a:buNone/>
            </a:pPr>
            <a:r>
              <a:rPr lang="ru-RU" sz="2400" dirty="0" smtClean="0"/>
              <a:t> на параллельных прямых. </a:t>
            </a:r>
          </a:p>
          <a:p>
            <a:pPr algn="r">
              <a:buNone/>
            </a:pPr>
            <a:r>
              <a:rPr lang="ru-RU" sz="2400" dirty="0" smtClean="0"/>
              <a:t>( Источник: толковый словарь Ушакова )</a:t>
            </a:r>
          </a:p>
          <a:p>
            <a:pPr>
              <a:buNone/>
            </a:pPr>
            <a:r>
              <a:rPr lang="ru-RU" sz="2400" dirty="0" smtClean="0"/>
              <a:t>         Параллелограмм - четырехугольник, у которого </a:t>
            </a:r>
          </a:p>
          <a:p>
            <a:pPr>
              <a:buNone/>
            </a:pPr>
            <a:r>
              <a:rPr lang="ru-RU" sz="2400" dirty="0" smtClean="0"/>
              <a:t>стороны попарно параллельны.		</a:t>
            </a:r>
          </a:p>
          <a:p>
            <a:pPr algn="r">
              <a:buNone/>
            </a:pPr>
            <a:r>
              <a:rPr lang="ru-RU" sz="2400" dirty="0" smtClean="0"/>
              <a:t>( Источник:	словарь  Ожегова)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7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7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0"/>
                            </p:stCondLst>
                            <p:childTnLst>
                              <p:par>
                                <p:cTn id="20" presetID="7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8000"/>
                            </p:stCondLst>
                            <p:childTnLst>
                              <p:par>
                                <p:cTn id="25" presetID="7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0"/>
                            </p:stCondLst>
                            <p:childTnLst>
                              <p:par>
                                <p:cTn id="30" presetID="7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2000"/>
                            </p:stCondLst>
                            <p:childTnLst>
                              <p:par>
                                <p:cTn id="35" presetID="7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4000"/>
                            </p:stCondLst>
                            <p:childTnLst>
                              <p:par>
                                <p:cTn id="40" presetID="7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6000"/>
                            </p:stCondLst>
                            <p:childTnLst>
                              <p:par>
                                <p:cTn id="45" presetID="7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8000"/>
                            </p:stCondLst>
                            <p:childTnLst>
                              <p:par>
                                <p:cTn id="50" presetID="7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2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2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0000"/>
                            </p:stCondLst>
                            <p:childTnLst>
                              <p:par>
                                <p:cTn id="55" presetID="7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2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2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2000"/>
                            </p:stCondLst>
                            <p:childTnLst>
                              <p:par>
                                <p:cTn id="60" presetID="7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2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2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Блок-схема: данные 3"/>
          <p:cNvSpPr/>
          <p:nvPr/>
        </p:nvSpPr>
        <p:spPr>
          <a:xfrm>
            <a:off x="642910" y="785794"/>
            <a:ext cx="3214710" cy="1571636"/>
          </a:xfrm>
          <a:prstGeom prst="flowChartInputOutp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85728"/>
            <a:ext cx="8229600" cy="5880756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    В                        С   </a:t>
            </a:r>
          </a:p>
          <a:p>
            <a:pPr>
              <a:buNone/>
            </a:pPr>
            <a:r>
              <a:rPr lang="ru-RU" dirty="0" smtClean="0"/>
              <a:t>                                      ПАРАЛЛЕЛОГРАММ – это</a:t>
            </a:r>
          </a:p>
          <a:p>
            <a:pPr>
              <a:buNone/>
            </a:pPr>
            <a:r>
              <a:rPr lang="ru-RU" dirty="0" smtClean="0"/>
              <a:t>                                М    четырёхугольник, в котором</a:t>
            </a:r>
          </a:p>
          <a:p>
            <a:pPr>
              <a:buNone/>
            </a:pPr>
            <a:r>
              <a:rPr lang="ru-RU" dirty="0" smtClean="0"/>
              <a:t>                                        противолежащие стороны </a:t>
            </a:r>
          </a:p>
          <a:p>
            <a:pPr>
              <a:buNone/>
            </a:pPr>
            <a:r>
              <a:rPr lang="ru-RU" dirty="0" smtClean="0"/>
              <a:t>А     К                    Д       попарно параллельны.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АВ, ВС, СД, АД – стороны</a:t>
            </a:r>
          </a:p>
          <a:p>
            <a:pPr>
              <a:buNone/>
            </a:pPr>
            <a:r>
              <a:rPr lang="ru-RU" dirty="0" smtClean="0">
                <a:sym typeface="Symbol"/>
              </a:rPr>
              <a:t>А, В, С, Д – углы</a:t>
            </a:r>
          </a:p>
          <a:p>
            <a:pPr>
              <a:buNone/>
            </a:pPr>
            <a:r>
              <a:rPr lang="ru-RU" dirty="0" smtClean="0">
                <a:sym typeface="Symbol"/>
              </a:rPr>
              <a:t>ВК, ВМ – высоты</a:t>
            </a:r>
          </a:p>
          <a:p>
            <a:pPr>
              <a:buNone/>
            </a:pPr>
            <a:r>
              <a:rPr lang="ru-RU" dirty="0" smtClean="0">
                <a:sym typeface="Symbol"/>
              </a:rPr>
              <a:t>АС, ВД – диагонали</a:t>
            </a:r>
          </a:p>
          <a:p>
            <a:pPr>
              <a:buNone/>
            </a:pPr>
            <a:endParaRPr lang="ru-RU" dirty="0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 rot="5400000">
            <a:off x="500034" y="1571612"/>
            <a:ext cx="1571636" cy="1588"/>
          </a:xfrm>
          <a:prstGeom prst="line">
            <a:avLst/>
          </a:prstGeom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1285852" y="785794"/>
            <a:ext cx="2214578" cy="785818"/>
          </a:xfrm>
          <a:prstGeom prst="line">
            <a:avLst/>
          </a:prstGeom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flipV="1">
            <a:off x="642910" y="785794"/>
            <a:ext cx="3214710" cy="1571636"/>
          </a:xfrm>
          <a:prstGeom prst="line">
            <a:avLst/>
          </a:prstGeom>
          <a:ln w="127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1285852" y="785794"/>
            <a:ext cx="1928826" cy="1571636"/>
          </a:xfrm>
          <a:prstGeom prst="line">
            <a:avLst/>
          </a:prstGeom>
          <a:ln w="127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7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7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0"/>
                            </p:stCondLst>
                            <p:childTnLst>
                              <p:par>
                                <p:cTn id="20" presetID="7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8000"/>
                            </p:stCondLst>
                            <p:childTnLst>
                              <p:par>
                                <p:cTn id="25" presetID="7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0"/>
                            </p:stCondLst>
                            <p:childTnLst>
                              <p:par>
                                <p:cTn id="30" presetID="7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2000"/>
                            </p:stCondLst>
                            <p:childTnLst>
                              <p:par>
                                <p:cTn id="35" presetID="7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4000"/>
                            </p:stCondLst>
                            <p:childTnLst>
                              <p:par>
                                <p:cTn id="40" presetID="7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6000"/>
                            </p:stCondLst>
                            <p:childTnLst>
                              <p:par>
                                <p:cTn id="45" presetID="7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7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7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7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7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85728"/>
            <a:ext cx="8229600" cy="6023632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dirty="0" smtClean="0"/>
              <a:t>СВОЙСТВА</a:t>
            </a:r>
          </a:p>
          <a:p>
            <a:pPr marL="651510" indent="-514350">
              <a:buNone/>
            </a:pPr>
            <a:r>
              <a:rPr lang="ru-RU" dirty="0" smtClean="0"/>
              <a:t>1. Противолежащие стороны равны.</a:t>
            </a:r>
          </a:p>
          <a:p>
            <a:pPr marL="651510" indent="-514350">
              <a:buNone/>
            </a:pPr>
            <a:r>
              <a:rPr lang="ru-RU" dirty="0" smtClean="0"/>
              <a:t>2. Противолежащие углы равны.</a:t>
            </a:r>
          </a:p>
          <a:p>
            <a:pPr marL="651510" indent="-514350">
              <a:buNone/>
            </a:pPr>
            <a:r>
              <a:rPr lang="ru-RU" dirty="0" smtClean="0"/>
              <a:t>3. Диагонали пересекаются и в точке пересечения </a:t>
            </a:r>
          </a:p>
          <a:p>
            <a:pPr marL="651510" indent="-514350">
              <a:buNone/>
            </a:pPr>
            <a:r>
              <a:rPr lang="ru-RU" dirty="0" smtClean="0"/>
              <a:t>    делятся пополам.</a:t>
            </a:r>
          </a:p>
          <a:p>
            <a:pPr marL="651510" indent="-514350">
              <a:buNone/>
            </a:pPr>
            <a:r>
              <a:rPr lang="ru-RU" dirty="0" smtClean="0"/>
              <a:t>4. Диагональ параллелограмма делит его на два </a:t>
            </a:r>
          </a:p>
          <a:p>
            <a:pPr marL="651510" indent="-514350">
              <a:buNone/>
            </a:pPr>
            <a:r>
              <a:rPr lang="ru-RU" dirty="0" smtClean="0"/>
              <a:t>    равных треугольника.</a:t>
            </a:r>
          </a:p>
          <a:p>
            <a:pPr marL="651510" indent="-514350">
              <a:buNone/>
            </a:pPr>
            <a:r>
              <a:rPr lang="ru-RU" dirty="0" smtClean="0"/>
              <a:t>5. Сумма углов, прилежащих к одной стороне </a:t>
            </a:r>
          </a:p>
          <a:p>
            <a:pPr marL="651510" indent="-514350">
              <a:buNone/>
            </a:pPr>
            <a:r>
              <a:rPr lang="ru-RU" dirty="0" smtClean="0"/>
              <a:t>    параллелограмма, равна 180°.</a:t>
            </a:r>
          </a:p>
          <a:p>
            <a:pPr marL="651510" indent="-514350">
              <a:buNone/>
            </a:pPr>
            <a:r>
              <a:rPr lang="ru-RU" dirty="0" smtClean="0"/>
              <a:t>6. В параллелограмме сумма квадратов  всех </a:t>
            </a:r>
          </a:p>
          <a:p>
            <a:pPr marL="651510" indent="-514350">
              <a:buNone/>
            </a:pPr>
            <a:r>
              <a:rPr lang="ru-RU" dirty="0" smtClean="0"/>
              <a:t>    сторон параллелограмма равна сумме квадратов</a:t>
            </a:r>
          </a:p>
          <a:p>
            <a:pPr marL="651510" indent="-514350">
              <a:buNone/>
            </a:pPr>
            <a:r>
              <a:rPr lang="ru-RU" dirty="0" smtClean="0"/>
              <a:t>    диагоналей.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000"/>
                            </p:stCondLst>
                            <p:childTnLst>
                              <p:par>
                                <p:cTn id="47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8000"/>
                            </p:stCondLst>
                            <p:childTnLst>
                              <p:par>
                                <p:cTn id="53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9000"/>
                            </p:stCondLst>
                            <p:childTnLst>
                              <p:par>
                                <p:cTn id="59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0000"/>
                            </p:stCondLst>
                            <p:childTnLst>
                              <p:par>
                                <p:cTn id="6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1000"/>
                            </p:stCondLst>
                            <p:childTnLst>
                              <p:par>
                                <p:cTn id="71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14290"/>
            <a:ext cx="8229600" cy="6095070"/>
          </a:xfrm>
        </p:spPr>
        <p:txBody>
          <a:bodyPr/>
          <a:lstStyle/>
          <a:p>
            <a:pPr algn="ctr">
              <a:buNone/>
            </a:pPr>
            <a:r>
              <a:rPr lang="ru-RU" dirty="0" smtClean="0"/>
              <a:t>ПЕРИМЕТР ПАРАЛЛЕЛОГРАММА</a:t>
            </a:r>
          </a:p>
          <a:p>
            <a:pPr>
              <a:buNone/>
            </a:pPr>
            <a:r>
              <a:rPr lang="en-US" dirty="0" smtClean="0"/>
              <a:t>P = 2 ( a + b)</a:t>
            </a:r>
            <a:r>
              <a:rPr lang="ru-RU" dirty="0" smtClean="0"/>
              <a:t>, где  </a:t>
            </a:r>
            <a:r>
              <a:rPr lang="en-US" dirty="0" smtClean="0"/>
              <a:t>a </a:t>
            </a:r>
            <a:r>
              <a:rPr lang="ru-RU" dirty="0" smtClean="0"/>
              <a:t> и  </a:t>
            </a:r>
            <a:r>
              <a:rPr lang="en-US" dirty="0" smtClean="0"/>
              <a:t>b</a:t>
            </a:r>
            <a:r>
              <a:rPr lang="ru-RU" dirty="0" smtClean="0"/>
              <a:t> – стороны</a:t>
            </a:r>
          </a:p>
          <a:p>
            <a:pPr>
              <a:buNone/>
            </a:pPr>
            <a:endParaRPr lang="ru-RU" dirty="0" smtClean="0"/>
          </a:p>
          <a:p>
            <a:pPr algn="ctr">
              <a:buNone/>
            </a:pPr>
            <a:r>
              <a:rPr lang="ru-RU" dirty="0" smtClean="0"/>
              <a:t>ПЛОЩАДЬ ПАРАЛЛЕЛОГРАММА</a:t>
            </a:r>
          </a:p>
          <a:p>
            <a:pPr>
              <a:buNone/>
            </a:pPr>
            <a:r>
              <a:rPr lang="en-US" dirty="0" smtClean="0"/>
              <a:t>S = a </a:t>
            </a:r>
            <a:r>
              <a:rPr lang="en-US" dirty="0" smtClean="0">
                <a:sym typeface="Symbol"/>
              </a:rPr>
              <a:t> h</a:t>
            </a:r>
            <a:r>
              <a:rPr lang="ru-RU" dirty="0" smtClean="0">
                <a:sym typeface="Symbol"/>
              </a:rPr>
              <a:t>, где </a:t>
            </a:r>
            <a:r>
              <a:rPr lang="en-US" dirty="0" smtClean="0"/>
              <a:t>a</a:t>
            </a:r>
            <a:r>
              <a:rPr lang="ru-RU" dirty="0" smtClean="0"/>
              <a:t> - сторона, </a:t>
            </a:r>
            <a:r>
              <a:rPr lang="en-US" dirty="0" smtClean="0">
                <a:sym typeface="Symbol"/>
              </a:rPr>
              <a:t>h</a:t>
            </a:r>
            <a:r>
              <a:rPr lang="ru-RU" dirty="0" smtClean="0">
                <a:sym typeface="Symbol"/>
              </a:rPr>
              <a:t> – высота, проведенная </a:t>
            </a:r>
          </a:p>
          <a:p>
            <a:pPr>
              <a:buNone/>
            </a:pPr>
            <a:r>
              <a:rPr lang="ru-RU" dirty="0" smtClean="0">
                <a:sym typeface="Symbol"/>
              </a:rPr>
              <a:t>                к этой стороне</a:t>
            </a:r>
            <a:endParaRPr lang="en-US" dirty="0" smtClean="0">
              <a:sym typeface="Symbol"/>
            </a:endParaRPr>
          </a:p>
          <a:p>
            <a:pPr>
              <a:buNone/>
            </a:pPr>
            <a:r>
              <a:rPr lang="en-US" dirty="0" smtClean="0">
                <a:sym typeface="Symbol"/>
              </a:rPr>
              <a:t>S = </a:t>
            </a:r>
            <a:r>
              <a:rPr lang="en-US" dirty="0" err="1" smtClean="0">
                <a:sym typeface="Symbol"/>
              </a:rPr>
              <a:t>absin</a:t>
            </a:r>
            <a:r>
              <a:rPr lang="en-US" dirty="0" smtClean="0">
                <a:sym typeface="Symbol"/>
              </a:rPr>
              <a:t> </a:t>
            </a:r>
            <a:r>
              <a:rPr lang="ru-RU" dirty="0" smtClean="0">
                <a:sym typeface="Symbol"/>
              </a:rPr>
              <a:t>, где </a:t>
            </a:r>
            <a:r>
              <a:rPr lang="en-US" dirty="0" smtClean="0">
                <a:sym typeface="Symbol"/>
              </a:rPr>
              <a:t>a</a:t>
            </a:r>
            <a:r>
              <a:rPr lang="ru-RU" dirty="0" smtClean="0">
                <a:sym typeface="Symbol"/>
              </a:rPr>
              <a:t>,</a:t>
            </a:r>
            <a:r>
              <a:rPr lang="en-US" dirty="0" smtClean="0">
                <a:sym typeface="Symbol"/>
              </a:rPr>
              <a:t>b</a:t>
            </a:r>
            <a:r>
              <a:rPr lang="ru-RU" dirty="0" smtClean="0">
                <a:sym typeface="Symbol"/>
              </a:rPr>
              <a:t> – стороны,</a:t>
            </a:r>
            <a:r>
              <a:rPr lang="en-US" dirty="0" smtClean="0">
                <a:sym typeface="Symbol"/>
              </a:rPr>
              <a:t> </a:t>
            </a:r>
            <a:r>
              <a:rPr lang="ru-RU" dirty="0" smtClean="0">
                <a:sym typeface="Symbol"/>
              </a:rPr>
              <a:t> - угол между </a:t>
            </a:r>
          </a:p>
          <a:p>
            <a:pPr>
              <a:buNone/>
            </a:pPr>
            <a:r>
              <a:rPr lang="ru-RU" dirty="0" smtClean="0">
                <a:sym typeface="Symbol"/>
              </a:rPr>
              <a:t>                       сторонами</a:t>
            </a:r>
            <a:endParaRPr lang="en-US" dirty="0" smtClean="0">
              <a:sym typeface="Symbol"/>
            </a:endParaRPr>
          </a:p>
          <a:p>
            <a:pPr>
              <a:buNone/>
            </a:pPr>
            <a:r>
              <a:rPr lang="en-US" dirty="0" smtClean="0">
                <a:sym typeface="Symbol"/>
              </a:rPr>
              <a:t>S = d dsin </a:t>
            </a:r>
            <a:r>
              <a:rPr lang="ru-RU" dirty="0" smtClean="0">
                <a:sym typeface="Symbol"/>
              </a:rPr>
              <a:t>, где </a:t>
            </a:r>
            <a:r>
              <a:rPr lang="en-US" dirty="0" smtClean="0">
                <a:sym typeface="Symbol"/>
              </a:rPr>
              <a:t>d</a:t>
            </a:r>
            <a:r>
              <a:rPr lang="ru-RU" dirty="0" smtClean="0">
                <a:sym typeface="Symbol"/>
              </a:rPr>
              <a:t>, </a:t>
            </a:r>
            <a:r>
              <a:rPr lang="en-US" dirty="0" smtClean="0">
                <a:sym typeface="Symbol"/>
              </a:rPr>
              <a:t>d</a:t>
            </a:r>
            <a:r>
              <a:rPr lang="ru-RU" dirty="0" smtClean="0">
                <a:sym typeface="Symbol"/>
              </a:rPr>
              <a:t> - диагонали,</a:t>
            </a:r>
            <a:r>
              <a:rPr lang="en-US" dirty="0" smtClean="0">
                <a:sym typeface="Symbol"/>
              </a:rPr>
              <a:t> </a:t>
            </a:r>
            <a:r>
              <a:rPr lang="ru-RU" dirty="0" smtClean="0">
                <a:sym typeface="Symbol"/>
              </a:rPr>
              <a:t> - угол между </a:t>
            </a:r>
          </a:p>
          <a:p>
            <a:pPr>
              <a:buNone/>
            </a:pPr>
            <a:r>
              <a:rPr lang="ru-RU" dirty="0" smtClean="0">
                <a:sym typeface="Symbol"/>
              </a:rPr>
              <a:t>                          диагоналями.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6000"/>
                            </p:stCondLst>
                            <p:childTnLst>
                              <p:par>
                                <p:cTn id="2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8000"/>
                            </p:stCondLst>
                            <p:childTnLst>
                              <p:par>
                                <p:cTn id="3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0"/>
                            </p:stCondLst>
                            <p:childTnLst>
                              <p:par>
                                <p:cTn id="40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2000"/>
                            </p:stCondLst>
                            <p:childTnLst>
                              <p:par>
                                <p:cTn id="4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4000"/>
                            </p:stCondLst>
                            <p:childTnLst>
                              <p:par>
                                <p:cTn id="5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2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6000"/>
                            </p:stCondLst>
                            <p:childTnLst>
                              <p:par>
                                <p:cTn id="6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2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1141_0.JPG"/>
          <p:cNvPicPr>
            <a:picLocks noGrp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785786" y="785794"/>
            <a:ext cx="2095498" cy="171451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6" name="Рисунок 5" descr="emlbem88-1.gif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3571868" y="785794"/>
            <a:ext cx="2071702" cy="1643074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7" name="Рисунок 6" descr="00679_000.jpg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6500826" y="785794"/>
            <a:ext cx="2357454" cy="1643074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8" name="Рисунок 7" descr="kra-036.jpg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785786" y="3643314"/>
            <a:ext cx="2071702" cy="1857388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9" name="Рисунок 8" descr="sang-a-flash-parallelogram-clutch.jpg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3714744" y="3714752"/>
            <a:ext cx="2071702" cy="1857388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10" name="Рисунок 9" descr="24G272M.JPG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6643702" y="3714752"/>
            <a:ext cx="2143140" cy="1857388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81</TotalTime>
  <Words>283</Words>
  <Application>Microsoft Office PowerPoint</Application>
  <PresentationFormat>Экран (4:3)</PresentationFormat>
  <Paragraphs>57</Paragraphs>
  <Slides>7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Апекс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13</cp:revision>
  <dcterms:created xsi:type="dcterms:W3CDTF">2009-11-11T15:32:28Z</dcterms:created>
  <dcterms:modified xsi:type="dcterms:W3CDTF">2011-08-27T17:44:49Z</dcterms:modified>
</cp:coreProperties>
</file>