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8" r:id="rId4"/>
    <p:sldId id="276" r:id="rId5"/>
    <p:sldId id="277" r:id="rId6"/>
    <p:sldId id="279" r:id="rId7"/>
    <p:sldId id="281" r:id="rId8"/>
    <p:sldId id="280" r:id="rId9"/>
    <p:sldId id="282" r:id="rId10"/>
    <p:sldId id="283" r:id="rId11"/>
    <p:sldId id="284" r:id="rId12"/>
    <p:sldId id="274" r:id="rId13"/>
    <p:sldId id="275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2000240"/>
            <a:ext cx="4464496" cy="864096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Решение задач</a:t>
            </a: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6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У </a:t>
            </a:r>
            <a:r>
              <a:rPr lang="ru-RU" dirty="0" smtClean="0"/>
              <a:t>Маши и Кати 15 конфет. При этом у Маши на 1 конфету больше. Сколько конфет у каждой девочки?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15 – 1 = 14 (кон)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14 : 2 = 7 (кон) – у Кати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7 + 1 = 8 (кон) – у Маши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7 конфет, 8 конфет.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4357694"/>
            <a:ext cx="2571741" cy="2285992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7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одной клетке сидит на 5 кроликов больше чем в другой. Всего в двух клетках 35 кроликов. Сколько кроликов в каждой клетке?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35 – 5 = 30 (</a:t>
            </a:r>
            <a:r>
              <a:rPr lang="ru-RU" dirty="0" err="1" smtClean="0"/>
              <a:t>кр</a:t>
            </a:r>
            <a:r>
              <a:rPr lang="ru-RU" dirty="0" smtClean="0"/>
              <a:t>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30 : 2 = 15 (</a:t>
            </a:r>
            <a:r>
              <a:rPr lang="ru-RU" dirty="0" err="1" smtClean="0"/>
              <a:t>кр</a:t>
            </a:r>
            <a:r>
              <a:rPr lang="ru-RU" dirty="0" smtClean="0"/>
              <a:t>) – во второй клетке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15 + 5 = 20 (</a:t>
            </a:r>
            <a:r>
              <a:rPr lang="ru-RU" dirty="0" err="1" smtClean="0"/>
              <a:t>кр</a:t>
            </a:r>
            <a:r>
              <a:rPr lang="ru-RU" dirty="0" smtClean="0"/>
              <a:t>) – в первой клетке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20 кроликов, 15 кроликов</a:t>
            </a: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9789" y="4429132"/>
            <a:ext cx="2169902" cy="2214554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64331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4214818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  <p:pic>
        <p:nvPicPr>
          <p:cNvPr id="10" name="Рисунок 9"/>
          <p:cNvPicPr/>
          <p:nvPr/>
        </p:nvPicPr>
        <p:blipFill rotWithShape="1">
          <a:blip r:embed="rId2" cstate="print"/>
          <a:srcRect l="6865" t="7263" r="4607" b="5863"/>
          <a:stretch/>
        </p:blipFill>
        <p:spPr bwMode="auto">
          <a:xfrm>
            <a:off x="642910" y="1428736"/>
            <a:ext cx="1928826" cy="2000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3" cstate="print"/>
          <a:srcRect l="9749" t="-1" r="6237" b="-1684"/>
          <a:stretch/>
        </p:blipFill>
        <p:spPr bwMode="auto">
          <a:xfrm>
            <a:off x="3357554" y="1714488"/>
            <a:ext cx="2072197" cy="24514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4" cstate="print"/>
          <a:srcRect t="4662" b="3962"/>
          <a:stretch/>
        </p:blipFill>
        <p:spPr bwMode="auto">
          <a:xfrm>
            <a:off x="6000760" y="2643182"/>
            <a:ext cx="2286016" cy="22145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№ </a:t>
            </a:r>
            <a:r>
              <a:rPr lang="ru-RU" dirty="0" smtClean="0"/>
              <a:t>285 (б), № 286 (б)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7n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2000240"/>
            <a:ext cx="3452820" cy="4143384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401080" cy="58579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224 (б)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На </a:t>
            </a:r>
            <a:r>
              <a:rPr lang="ru-RU" sz="2400" dirty="0" smtClean="0"/>
              <a:t>1 часть свинцы приходится 3 части олова.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3 части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225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1 + 2 = 3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60 : 3 = 20 (</a:t>
            </a:r>
            <a:r>
              <a:rPr lang="ru-RU" sz="2400" dirty="0" err="1" smtClean="0"/>
              <a:t>тет</a:t>
            </a:r>
            <a:r>
              <a:rPr lang="ru-RU" sz="2400" dirty="0" smtClean="0"/>
              <a:t>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20 · 1 = 20 (</a:t>
            </a:r>
            <a:r>
              <a:rPr lang="ru-RU" sz="2400" dirty="0" err="1" smtClean="0"/>
              <a:t>тет</a:t>
            </a:r>
            <a:r>
              <a:rPr lang="ru-RU" sz="2400" dirty="0" smtClean="0"/>
              <a:t>) – в клетку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4) 20 · 2 = 40 (</a:t>
            </a:r>
            <a:r>
              <a:rPr lang="ru-RU" sz="2400" dirty="0" err="1" smtClean="0"/>
              <a:t>тет</a:t>
            </a:r>
            <a:r>
              <a:rPr lang="ru-RU" sz="2400" dirty="0" smtClean="0"/>
              <a:t>) – в линейку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20 тетрадей, 40 тетрадей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221 (а)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4 + 3 + 2 = 9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1800 : 9 = 200 (г)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200 · 4 = 800 (г) – яблоки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4) 200 · 3 = 600 (г) – груши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5) 200 · 2 = 400 (г) – сливы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800 г, 600 г, 400 г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dirty="0" smtClean="0"/>
              <a:t>  +         =         </a:t>
            </a:r>
            <a:r>
              <a:rPr lang="ru-RU" dirty="0" smtClean="0">
                <a:sym typeface="Symbol"/>
              </a:rPr>
              <a:t>         =         :         =         +        =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ym typeface="Symbol"/>
              </a:rPr>
              <a:t>         =        +         =         :         =         +         =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:         =         +         =         </a:t>
            </a:r>
            <a:r>
              <a:rPr lang="ru-RU" dirty="0" smtClean="0">
                <a:sym typeface="Symbol"/>
              </a:rPr>
              <a:t>        =         -          =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:         =         </a:t>
            </a:r>
            <a:r>
              <a:rPr lang="ru-RU" dirty="0" smtClean="0">
                <a:sym typeface="Symbol"/>
              </a:rPr>
              <a:t></a:t>
            </a:r>
            <a:r>
              <a:rPr lang="ru-RU" dirty="0" smtClean="0"/>
              <a:t>          =         -         =        +         =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28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15074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19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85852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15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85984" y="2357430"/>
            <a:ext cx="571504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1467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286248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4942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56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86380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35768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5755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8598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3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85852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57158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18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286512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16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57818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24</a:t>
            </a:r>
            <a:endParaRPr lang="ru-RU" sz="2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435768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8611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28598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5852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72</a:t>
            </a:r>
            <a:endParaRPr lang="ru-RU" sz="20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286644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8215338" y="1214422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286644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8286776" y="2357430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28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286644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15</a:t>
            </a:r>
            <a:endParaRPr lang="ru-RU" sz="20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8286776" y="3500438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41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286644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32</a:t>
            </a:r>
            <a:endParaRPr lang="ru-RU" sz="20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8286776" y="4714884"/>
            <a:ext cx="642942" cy="57150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48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Сумма </a:t>
            </a:r>
            <a:r>
              <a:rPr lang="ru-RU" i="1" dirty="0" smtClean="0"/>
              <a:t>двух билетов, купленных мамой с сыном 240 рублей, а разность 120 рублей. Найти стоимость этих билетов.</a:t>
            </a:r>
            <a:endParaRPr lang="ru-RU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i="1" dirty="0" smtClean="0"/>
              <a:t>Решение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1) 240 – 120 = 120 (</a:t>
            </a:r>
            <a:r>
              <a:rPr lang="ru-RU" i="1" dirty="0" err="1" smtClean="0"/>
              <a:t>руб</a:t>
            </a:r>
            <a:r>
              <a:rPr lang="ru-RU" i="1" dirty="0" smtClean="0"/>
              <a:t>) – если бы стоили одинаково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2) 120 : 2 = 60 (</a:t>
            </a:r>
            <a:r>
              <a:rPr lang="ru-RU" i="1" dirty="0" err="1" smtClean="0"/>
              <a:t>руб</a:t>
            </a:r>
            <a:r>
              <a:rPr lang="ru-RU" i="1" dirty="0" smtClean="0"/>
              <a:t>) – второй билет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3) 60 + 120 = 180 (</a:t>
            </a:r>
            <a:r>
              <a:rPr lang="ru-RU" i="1" dirty="0" err="1" smtClean="0"/>
              <a:t>руб</a:t>
            </a:r>
            <a:r>
              <a:rPr lang="ru-RU" i="1" dirty="0" smtClean="0"/>
              <a:t>) – первый билет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Ответ: 180 рублей, 60 рублей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9789" y="4714884"/>
            <a:ext cx="2169902" cy="192880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В </a:t>
            </a:r>
            <a:r>
              <a:rPr lang="ru-RU" i="1" dirty="0" smtClean="0"/>
              <a:t>саду растет 80 деревьев. Яблонь на 6 больше, чем груш. Сколько в саду яблонь?</a:t>
            </a:r>
            <a:endParaRPr lang="ru-RU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i="1" dirty="0" smtClean="0"/>
              <a:t>Решение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1) 80 – 6 = 74 (</a:t>
            </a:r>
            <a:r>
              <a:rPr lang="ru-RU" i="1" dirty="0" err="1" smtClean="0"/>
              <a:t>дер</a:t>
            </a:r>
            <a:r>
              <a:rPr lang="ru-RU" i="1" dirty="0" smtClean="0"/>
              <a:t>) – если бы было поровну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2) 74 : 2 = 37 (</a:t>
            </a:r>
            <a:r>
              <a:rPr lang="ru-RU" i="1" dirty="0" err="1" smtClean="0"/>
              <a:t>дер</a:t>
            </a:r>
            <a:r>
              <a:rPr lang="ru-RU" i="1" dirty="0" smtClean="0"/>
              <a:t>) – груши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3) 37 + 6 = 43 (</a:t>
            </a:r>
            <a:r>
              <a:rPr lang="ru-RU" i="1" dirty="0" err="1" smtClean="0"/>
              <a:t>дер</a:t>
            </a:r>
            <a:r>
              <a:rPr lang="ru-RU" i="1" dirty="0" smtClean="0"/>
              <a:t>) – яблони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i="1" dirty="0" smtClean="0"/>
              <a:t>Ответ: 43 яблони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7583" y="4286256"/>
            <a:ext cx="2652108" cy="235743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3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У </a:t>
            </a:r>
            <a:r>
              <a:rPr lang="ru-RU" dirty="0" smtClean="0"/>
              <a:t>двух белок 45 орехов, причем у второй белки на 5 орехов больше. Сколько орехов у каждой белки?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45 – 5 = 40 (ор)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40 : 2 = 20 (ор) – у первой белки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20 + 5 = 25 (ор) – у второй белки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20 орехов, 25 орехов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8318" y="4429132"/>
            <a:ext cx="2491373" cy="2214554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/>
            </a:r>
            <a:br>
              <a:rPr lang="ru-RU" b="1" dirty="0" smtClean="0">
                <a:solidFill>
                  <a:srgbClr val="008000"/>
                </a:solidFill>
              </a:rPr>
            </a:br>
            <a:r>
              <a:rPr lang="ru-RU" b="1" dirty="0" smtClean="0">
                <a:solidFill>
                  <a:srgbClr val="008000"/>
                </a:solidFill>
              </a:rPr>
              <a:t>Физкультминутка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ru-RU" dirty="0" smtClean="0"/>
              <a:t>закрыть глаза и представить по очереди цвета радуги как можно отчетливее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глазами “нарисовать” эти фигуры несколько раз в одном, а затем в другом направлении</a:t>
            </a:r>
          </a:p>
          <a:p>
            <a:endParaRPr lang="ru-RU" dirty="0"/>
          </a:p>
        </p:txBody>
      </p:sp>
      <p:pic>
        <p:nvPicPr>
          <p:cNvPr id="4" name="Рисунок 3" descr="Svetofor-deBHdr3F_7hyG_hymfhhdhd-dtnjajh-CВетофор-радуга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1785927"/>
            <a:ext cx="3729043" cy="1643074"/>
          </a:xfrm>
          <a:prstGeom prst="rect">
            <a:avLst/>
          </a:prstGeom>
        </p:spPr>
      </p:pic>
      <p:pic>
        <p:nvPicPr>
          <p:cNvPr id="5" name="Рисунок 4" descr="hello_html_m434f484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214818"/>
            <a:ext cx="4857784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4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детском саду было 240 детей. Из них девочек на 20 больше, чем мальчиков. Сколько мальчиков и сколько девочек было в детском саду?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240 – 20 = 220 (чел)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220 : 2 = 110 (чел) – мальчики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110 + 20 = 130 (чел) – девочки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110 мальчиков, 130 девочек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9789" y="4357694"/>
            <a:ext cx="2169902" cy="2285992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5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ru-RU" dirty="0" smtClean="0"/>
              <a:t>Сумма </a:t>
            </a:r>
            <a:r>
              <a:rPr lang="ru-RU" dirty="0" smtClean="0"/>
              <a:t>двух чисел 2013, а разность 2007. Найдём эти числа.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/>
              <a:t>1) 2013 – 2007 = 6 – если бы были равны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/>
              <a:t>2) 6 : 2 = 3 – второе число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/>
              <a:t>3) 2007 + 3 = 2010 – первое число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/>
              <a:t>Ответ: 2010, 3</a:t>
            </a:r>
          </a:p>
          <a:p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7583" y="4286256"/>
            <a:ext cx="2652108" cy="235743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66</TotalTime>
  <Words>771</Words>
  <Application>Microsoft Office PowerPoint</Application>
  <PresentationFormat>Экран (4:3)</PresentationFormat>
  <Paragraphs>123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математика</vt:lpstr>
      <vt:lpstr>Математика 5</vt:lpstr>
      <vt:lpstr>Проверь себя</vt:lpstr>
      <vt:lpstr>Устный счет</vt:lpstr>
      <vt:lpstr> № 1 </vt:lpstr>
      <vt:lpstr> № 2 </vt:lpstr>
      <vt:lpstr> № 3 </vt:lpstr>
      <vt:lpstr> Физкультминутка </vt:lpstr>
      <vt:lpstr> № 4 </vt:lpstr>
      <vt:lpstr> № 5 </vt:lpstr>
      <vt:lpstr> № 6 </vt:lpstr>
      <vt:lpstr> № 7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20</cp:revision>
  <dcterms:created xsi:type="dcterms:W3CDTF">2014-11-14T20:11:12Z</dcterms:created>
  <dcterms:modified xsi:type="dcterms:W3CDTF">2020-03-21T18:21:23Z</dcterms:modified>
</cp:coreProperties>
</file>