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2143116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6600"/>
                </a:solidFill>
              </a:rPr>
              <a:t>Задачи на «части»</a:t>
            </a:r>
            <a:endParaRPr lang="ru-RU" b="1" dirty="0">
              <a:solidFill>
                <a:srgbClr val="0066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Решение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1) 7+4+5=16 (частей) – всего</a:t>
            </a:r>
          </a:p>
          <a:p>
            <a:pPr>
              <a:buNone/>
            </a:pPr>
            <a:r>
              <a:rPr lang="ru-RU" dirty="0" smtClean="0"/>
              <a:t>2) 1600: 16=100(г)– приходится на одну часть;</a:t>
            </a:r>
          </a:p>
          <a:p>
            <a:pPr>
              <a:buNone/>
            </a:pPr>
            <a:r>
              <a:rPr lang="ru-RU" dirty="0" smtClean="0"/>
              <a:t>3) 7∙100=700(г)  составляют7 частей яблок;</a:t>
            </a:r>
          </a:p>
          <a:p>
            <a:pPr>
              <a:buNone/>
            </a:pPr>
            <a:r>
              <a:rPr lang="ru-RU" dirty="0" smtClean="0"/>
              <a:t>4)  4 ∙100=400г)  составляют  4 части  груш;</a:t>
            </a:r>
          </a:p>
          <a:p>
            <a:pPr>
              <a:buNone/>
            </a:pPr>
            <a:r>
              <a:rPr lang="ru-RU" dirty="0" smtClean="0"/>
              <a:t>5)  5∙ 100= 500(г) составляют  5 частей слив. </a:t>
            </a:r>
          </a:p>
          <a:p>
            <a:pPr>
              <a:buNone/>
            </a:pPr>
            <a:r>
              <a:rPr lang="ru-RU" dirty="0" smtClean="0"/>
              <a:t>Ответ: 700 граммов яблок, 400 граммов груш, 500 граммов слив.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0438"/>
            <a:ext cx="8229600" cy="262572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5 – 2 = 3 (части) – составляют 360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360 : 3 = 120 (г) –приходится на одну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120 · 2 = 240 (г) - свинца в сплаве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4) 120 · 5 = 600 (г) - олова в сплаве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240 граммов и 600 граммов.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creenshot_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857232"/>
            <a:ext cx="6689623" cy="250033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218 (б)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4 кг 500 г = 4500 г</a:t>
            </a:r>
          </a:p>
          <a:p>
            <a:pPr>
              <a:buNone/>
            </a:pPr>
            <a:r>
              <a:rPr lang="ru-RU" dirty="0" smtClean="0"/>
              <a:t>2) 4500 : 3 = 1500 (г) – приходится на 1 часть</a:t>
            </a:r>
          </a:p>
          <a:p>
            <a:pPr>
              <a:buNone/>
            </a:pPr>
            <a:r>
              <a:rPr lang="ru-RU" dirty="0" smtClean="0"/>
              <a:t>3) 1500 · 2 = 3000 (г) – ягоды</a:t>
            </a:r>
          </a:p>
          <a:p>
            <a:pPr>
              <a:buNone/>
            </a:pPr>
            <a:r>
              <a:rPr lang="ru-RU" dirty="0" smtClean="0"/>
              <a:t>Ответ: 3000 г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ori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2786058"/>
            <a:ext cx="2748722" cy="378619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>Р/т № 39</a:t>
            </a:r>
            <a:endParaRPr lang="ru-RU" dirty="0" smtClean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 </a:t>
            </a:r>
            <a:r>
              <a:rPr lang="ru-RU" dirty="0" smtClean="0"/>
              <a:t>спортивной секции занимается 60 учащихся, причем мальчиков в 4 раза больше, чем девочек. Сколько мальчиков занимается в секции?</a:t>
            </a:r>
          </a:p>
          <a:p>
            <a:pPr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1) 1 + 4 = 5 (частей) – всего</a:t>
            </a:r>
          </a:p>
          <a:p>
            <a:pPr>
              <a:buNone/>
            </a:pPr>
            <a:r>
              <a:rPr lang="ru-RU" dirty="0" smtClean="0"/>
              <a:t>2) 60 : 5 = 12 (чел) – приходится на 1 часть</a:t>
            </a:r>
          </a:p>
          <a:p>
            <a:pPr>
              <a:buNone/>
            </a:pPr>
            <a:r>
              <a:rPr lang="ru-RU" dirty="0" smtClean="0"/>
              <a:t>3) 12 · 4 = 48 (чел) – мальчики</a:t>
            </a:r>
          </a:p>
          <a:p>
            <a:pPr>
              <a:buNone/>
            </a:pPr>
            <a:r>
              <a:rPr lang="ru-RU" dirty="0" smtClean="0"/>
              <a:t>Ответ: 48 мальчиков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>
                <a:solidFill>
                  <a:srgbClr val="006600"/>
                </a:solidFill>
              </a:rPr>
              <a:t/>
            </a:r>
            <a:br>
              <a:rPr lang="ru-RU" b="1" i="1" dirty="0" smtClean="0">
                <a:solidFill>
                  <a:srgbClr val="006600"/>
                </a:solidFill>
              </a:rPr>
            </a:br>
            <a:r>
              <a:rPr lang="ru-RU" b="1" i="1" dirty="0" smtClean="0">
                <a:solidFill>
                  <a:srgbClr val="006600"/>
                </a:solidFill>
              </a:rPr>
              <a:t>Р/т </a:t>
            </a:r>
            <a:r>
              <a:rPr lang="ru-RU" b="1" i="1" dirty="0" smtClean="0">
                <a:solidFill>
                  <a:srgbClr val="006600"/>
                </a:solidFill>
              </a:rPr>
              <a:t>№ 140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Турист </a:t>
            </a:r>
            <a:r>
              <a:rPr lang="ru-RU" dirty="0" smtClean="0"/>
              <a:t>преодолел пешком и на автобусе расстояние 180 км, причем на автобусе он проехал в 5 раз большее расстояние, чем прошел пешком. Какое расстояние он проехал на автобусе?</a:t>
            </a:r>
          </a:p>
          <a:p>
            <a:pPr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1) 1 + 5 = 6 (частей) – всего</a:t>
            </a:r>
          </a:p>
          <a:p>
            <a:pPr>
              <a:buNone/>
            </a:pPr>
            <a:r>
              <a:rPr lang="ru-RU" dirty="0" smtClean="0"/>
              <a:t>2) 180 : 6 = 30 (км) – приходится на 1 часть</a:t>
            </a:r>
          </a:p>
          <a:p>
            <a:pPr>
              <a:buNone/>
            </a:pPr>
            <a:r>
              <a:rPr lang="ru-RU" dirty="0" smtClean="0"/>
              <a:t>3) 30 · 5 = 150 (км) – проехал на автобусе</a:t>
            </a:r>
          </a:p>
          <a:p>
            <a:pPr>
              <a:buNone/>
            </a:pPr>
            <a:r>
              <a:rPr lang="ru-RU" dirty="0" smtClean="0"/>
              <a:t>Ответ: 150 км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Оцените свою работу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5614" r="4256"/>
          <a:stretch/>
        </p:blipFill>
        <p:spPr bwMode="auto">
          <a:xfrm>
            <a:off x="714348" y="1357298"/>
            <a:ext cx="1571636" cy="1714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1868" y="2143116"/>
            <a:ext cx="1928826" cy="164307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72264" y="2857496"/>
            <a:ext cx="1357322" cy="14287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3143248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3786190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4500570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Домашнее задание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14; № 218 (а); № 219 (а); № 220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99862078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714620"/>
            <a:ext cx="2819417" cy="2097371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Проверь себя!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000" b="1" i="1" dirty="0" smtClean="0"/>
              <a:t>№ 144</a:t>
            </a:r>
            <a:endParaRPr lang="ru-RU" sz="3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а) 24 · 98 + 24 · 2 = 24 · (98 + 2) = 24 · 100 = 2400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2400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б) 305 · 199 + 305 · 1 = 305 · (199 + 1) = 305 · 200 = 61000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61000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в) 49 · 18 + 18 = 18 · (49 + 1) = 18 · 50 = 900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900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г) 153 · 598 + 306 = 153 · 598 + 153 · 2 = 153 · (598 + 2) = 153 · 600 = 91800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91800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Проверь себя!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№ 189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б) (99 + 810) : 9 = 99 : 9 + 810 : 9 = 11 + 90 = 101</a:t>
            </a:r>
          </a:p>
          <a:p>
            <a:pPr>
              <a:buNone/>
            </a:pPr>
            <a:r>
              <a:rPr lang="ru-RU" dirty="0" smtClean="0"/>
              <a:t>в</a:t>
            </a:r>
            <a:r>
              <a:rPr lang="ru-RU" dirty="0" smtClean="0"/>
              <a:t>) (150 + 55) : 5 = 150 : 5 + 55 : 5 = 30 + 11 = 41</a:t>
            </a:r>
          </a:p>
          <a:p>
            <a:pPr>
              <a:buNone/>
            </a:pPr>
            <a:r>
              <a:rPr lang="ru-RU" dirty="0" smtClean="0"/>
              <a:t>г</a:t>
            </a:r>
            <a:r>
              <a:rPr lang="ru-RU" dirty="0" smtClean="0"/>
              <a:t>) (33 + 99) : 3 = 33 : 3 + 99 : 3 = 11 + 33 = 44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(44 + 88) : 2 = 44 : 2 + 88 : 2 = 22 + 44 = 66</a:t>
            </a:r>
          </a:p>
          <a:p>
            <a:pPr>
              <a:buNone/>
            </a:pPr>
            <a:r>
              <a:rPr lang="ru-RU" b="1" i="1" dirty="0" smtClean="0"/>
              <a:t>№ </a:t>
            </a:r>
            <a:r>
              <a:rPr lang="ru-RU" b="1" i="1" dirty="0" smtClean="0"/>
              <a:t>196 (б)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smtClean="0"/>
              <a:t>60 кг = 60000 г</a:t>
            </a:r>
          </a:p>
          <a:p>
            <a:pPr>
              <a:buNone/>
            </a:pPr>
            <a:r>
              <a:rPr lang="ru-RU" dirty="0" smtClean="0"/>
              <a:t>2) 60000 : 500 = 600 : 5 = 120 (пак) – было</a:t>
            </a:r>
          </a:p>
          <a:p>
            <a:pPr>
              <a:buNone/>
            </a:pPr>
            <a:r>
              <a:rPr lang="ru-RU" dirty="0" smtClean="0"/>
              <a:t>Ответ: 120 пакетов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Самостоятельная работа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Вариант 1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Вариант 2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728" y="1285860"/>
          <a:ext cx="6096000" cy="1956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93: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4•16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36-18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57+26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4143380"/>
          <a:ext cx="6096000" cy="1956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69:3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4•13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44-26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48+35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00166" y="1285860"/>
          <a:ext cx="6096000" cy="1956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93: 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4•16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36-18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57+26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0166" y="4214818"/>
          <a:ext cx="6096000" cy="1956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83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69:3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4•13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44-26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48+35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  <a:sym typeface="Symbol"/>
                        </a:rPr>
                        <a:t>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1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6600"/>
                </a:solidFill>
              </a:rPr>
              <a:t>Прочитайте задачи и сравните условия задач</a:t>
            </a:r>
            <a:endParaRPr lang="ru-RU" sz="3600" dirty="0">
              <a:solidFill>
                <a:srgbClr val="006600"/>
              </a:solidFill>
            </a:endParaRPr>
          </a:p>
        </p:txBody>
      </p:sp>
      <p:pic>
        <p:nvPicPr>
          <p:cNvPr id="4" name="Содержимое 3" descr="Screenshot_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43050"/>
            <a:ext cx="8463219" cy="1285884"/>
          </a:xfrm>
        </p:spPr>
      </p:pic>
      <p:pic>
        <p:nvPicPr>
          <p:cNvPr id="5" name="Рисунок 4" descr="u_7a1910b1241573761d9153b3081056b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3071810"/>
            <a:ext cx="3209925" cy="333375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5" y="642918"/>
            <a:ext cx="8410203" cy="2643206"/>
          </a:xfrm>
        </p:spPr>
      </p:pic>
      <p:pic>
        <p:nvPicPr>
          <p:cNvPr id="5" name="Рисунок 4" descr="PessimisticFlawlessHerald-size_restricte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3500438"/>
            <a:ext cx="2390775" cy="295275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В </a:t>
            </a:r>
            <a:r>
              <a:rPr lang="ru-RU" dirty="0" smtClean="0"/>
              <a:t>двух пачках 60 тетрадей. Во второй пачке тетрадей в 2 раза меньше, чем в первой. Сколько тетрадей в каждой пачке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Решение</a:t>
            </a:r>
          </a:p>
          <a:p>
            <a:pPr>
              <a:buNone/>
            </a:pPr>
            <a:r>
              <a:rPr lang="ru-RU" dirty="0" smtClean="0"/>
              <a:t>1)1+2=3 (части) - приходится на все тетради</a:t>
            </a:r>
          </a:p>
          <a:p>
            <a:pPr>
              <a:buNone/>
            </a:pPr>
            <a:r>
              <a:rPr lang="ru-RU" dirty="0" smtClean="0"/>
              <a:t>2) 60:3=20 (</a:t>
            </a:r>
            <a:r>
              <a:rPr lang="ru-RU" dirty="0" err="1" smtClean="0"/>
              <a:t>тетр</a:t>
            </a:r>
            <a:r>
              <a:rPr lang="ru-RU" dirty="0" smtClean="0"/>
              <a:t>.) – приходится на одну часть (количество тетрадей во второй пачке)</a:t>
            </a:r>
          </a:p>
          <a:p>
            <a:pPr>
              <a:buNone/>
            </a:pPr>
            <a:r>
              <a:rPr lang="ru-RU" dirty="0" smtClean="0"/>
              <a:t>3) 20·2=40 (</a:t>
            </a:r>
            <a:r>
              <a:rPr lang="ru-RU" dirty="0" err="1" smtClean="0"/>
              <a:t>тетр</a:t>
            </a:r>
            <a:r>
              <a:rPr lang="ru-RU" dirty="0" smtClean="0"/>
              <a:t>.) – приходится на две части (количество тетрадей в первой пачке)</a:t>
            </a:r>
          </a:p>
          <a:p>
            <a:pPr>
              <a:buNone/>
            </a:pPr>
            <a:r>
              <a:rPr lang="ru-RU" dirty="0" smtClean="0"/>
              <a:t>Ответ: 20 и 40 тетрадей.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err="1" smtClean="0">
                <a:solidFill>
                  <a:srgbClr val="006600"/>
                </a:solidFill>
              </a:rPr>
              <a:t>Физминутка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Поднимает руки класс – это раз,</a:t>
            </a:r>
          </a:p>
          <a:p>
            <a:pPr>
              <a:buNone/>
            </a:pPr>
            <a:r>
              <a:rPr lang="ru-RU" dirty="0" smtClean="0"/>
              <a:t>повернулась голова – это два, </a:t>
            </a:r>
          </a:p>
          <a:p>
            <a:pPr>
              <a:buNone/>
            </a:pPr>
            <a:r>
              <a:rPr lang="ru-RU" dirty="0" smtClean="0"/>
              <a:t>руки прямо, вперед смотри – это три, </a:t>
            </a:r>
          </a:p>
          <a:p>
            <a:pPr>
              <a:buNone/>
            </a:pPr>
            <a:r>
              <a:rPr lang="ru-RU" dirty="0" smtClean="0"/>
              <a:t>руки в стороны пошире,  развернулись на четыре. </a:t>
            </a:r>
          </a:p>
          <a:p>
            <a:pPr>
              <a:buNone/>
            </a:pPr>
            <a:r>
              <a:rPr lang="ru-RU" dirty="0" smtClean="0"/>
              <a:t>С силой руки к плечам прижать – это пять. </a:t>
            </a:r>
          </a:p>
          <a:p>
            <a:pPr>
              <a:buNone/>
            </a:pPr>
            <a:r>
              <a:rPr lang="ru-RU" dirty="0" smtClean="0"/>
              <a:t>Всем ребятам тихо сесть – это шесть.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21376957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714356"/>
            <a:ext cx="1643068" cy="1643068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496"/>
            <a:ext cx="8329642" cy="371477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Давайте составим план решения задачи: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1.Найдем, сколько всего частей.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2. Узнаем, сколько граммов приходится </a:t>
            </a:r>
            <a:r>
              <a:rPr lang="ru-RU" sz="2800" dirty="0" smtClean="0"/>
              <a:t>на одну </a:t>
            </a:r>
            <a:r>
              <a:rPr lang="ru-RU" sz="2800" dirty="0" smtClean="0"/>
              <a:t>часть.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3.Узнаем, сколько граммов составляют 7 частей яблок.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4. Узнаем, сколько граммов составляют 4 части груш.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/>
              <a:t>5</a:t>
            </a:r>
            <a:r>
              <a:rPr lang="ru-RU" sz="2800" dirty="0" smtClean="0"/>
              <a:t>. Узнаем, сколько граммов составляют 5 частей слив. 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Screenshot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428604"/>
            <a:ext cx="4801270" cy="2534004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59</TotalTime>
  <Words>851</Words>
  <Application>Microsoft Office PowerPoint</Application>
  <PresentationFormat>Экран (4:3)</PresentationFormat>
  <Paragraphs>133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</vt:lpstr>
      <vt:lpstr>Математика 5</vt:lpstr>
      <vt:lpstr>Проверь себя!</vt:lpstr>
      <vt:lpstr>Проверь себя!</vt:lpstr>
      <vt:lpstr>Самостоятельная работа</vt:lpstr>
      <vt:lpstr>Прочитайте задачи и сравните условия задач</vt:lpstr>
      <vt:lpstr>Слайд 6</vt:lpstr>
      <vt:lpstr>Слайд 7</vt:lpstr>
      <vt:lpstr>Физминутка</vt:lpstr>
      <vt:lpstr>Слайд 9</vt:lpstr>
      <vt:lpstr>Решение</vt:lpstr>
      <vt:lpstr>Слайд 11</vt:lpstr>
      <vt:lpstr>Слайд 12</vt:lpstr>
      <vt:lpstr>Р/т № 39</vt:lpstr>
      <vt:lpstr> Р/т № 140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16</cp:revision>
  <dcterms:created xsi:type="dcterms:W3CDTF">2014-11-14T20:11:12Z</dcterms:created>
  <dcterms:modified xsi:type="dcterms:W3CDTF">2020-03-19T20:04:40Z</dcterms:modified>
</cp:coreProperties>
</file>