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85" r:id="rId4"/>
    <p:sldId id="276" r:id="rId5"/>
    <p:sldId id="277" r:id="rId6"/>
    <p:sldId id="281" r:id="rId7"/>
    <p:sldId id="280" r:id="rId8"/>
    <p:sldId id="282" r:id="rId9"/>
    <p:sldId id="283" r:id="rId10"/>
    <p:sldId id="274" r:id="rId11"/>
    <p:sldId id="275" r:id="rId12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2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94" y="5157192"/>
            <a:ext cx="1862137" cy="18621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D44B-6850-414F-88CD-EF0D34AE8D3D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9FCDD-7B86-4720-BBDF-3B99B13D2F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55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D8503-F3BE-414A-A947-0DB6355A521B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C5CF-C41E-4AC7-AB8B-51D8DC1F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7186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C14B-8FED-42D2-BE9B-455653C8F75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F7472-9013-4D43-89E0-9CD239544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01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pattFill prst="pct6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838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4437063"/>
            <a:ext cx="1570037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41B85-232E-4A7B-9252-1D97C2FA558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421F2-D47A-4AED-A314-18735FED2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892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AD660-9249-4EB1-BEA9-6B6A654CDD92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92A39-B451-4317-8ABA-E4C7F00FF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8977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6E44E-C40D-4370-A97F-A02AA84376CA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60CA1-30F8-46C4-97E3-C1907B82E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853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6788-F61E-44D7-AE26-DEA0E0652A6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D21A0-FB70-48D9-81F4-8C5D6DEE8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500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B111-EC2A-48BD-A6DE-EA71B9CCDFB4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2D7C3-1806-44CC-BC0C-E1766E464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7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2B3C-24A7-4906-BF7E-9B8FC3F4D80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C511-9508-4190-A5CB-7C40646E3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9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F98BA-22FE-4C5D-A9FD-4A3D3A50E5A5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B7B82-4DB2-4493-9FB4-4B047C10D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034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9A8D-9A70-4F33-8571-BE19775B4891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7778E-F388-4C97-99DE-824865C77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01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010BE9-580D-4A5F-AACB-A57A30605153}" type="datetimeFigureOut">
              <a:rPr lang="ru-RU"/>
              <a:pPr>
                <a:defRPr/>
              </a:pPr>
              <a:t>21.03.2020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D43094-06FC-4819-BC25-B46334A99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Математика 5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2000240"/>
            <a:ext cx="4464496" cy="864096"/>
          </a:xfrm>
        </p:spPr>
        <p:txBody>
          <a:bodyPr rtlCol="0">
            <a:normAutofit fontScale="85000" lnSpcReduction="10000"/>
          </a:bodyPr>
          <a:lstStyle/>
          <a:p>
            <a:pPr>
              <a:defRPr/>
            </a:pPr>
            <a:r>
              <a:rPr lang="ru-RU" b="1" dirty="0" smtClean="0">
                <a:solidFill>
                  <a:srgbClr val="008000"/>
                </a:solidFill>
              </a:rPr>
              <a:t>Решение </a:t>
            </a:r>
            <a:r>
              <a:rPr lang="ru-RU" b="1" dirty="0" smtClean="0">
                <a:solidFill>
                  <a:srgbClr val="008000"/>
                </a:solidFill>
              </a:rPr>
              <a:t>задач. Подготовка к контрольной работе</a:t>
            </a:r>
            <a:endParaRPr lang="ru-RU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Оцените свою работу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643314"/>
            <a:ext cx="2071702" cy="50006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все понял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4214818"/>
            <a:ext cx="271464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 меня возникли затруднения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3636" y="5000636"/>
            <a:ext cx="2071702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ничего не понял</a:t>
            </a:r>
            <a:endParaRPr lang="ru-RU" sz="2400" b="1" dirty="0"/>
          </a:p>
        </p:txBody>
      </p:sp>
      <p:pic>
        <p:nvPicPr>
          <p:cNvPr id="11" name="Рисунок 10"/>
          <p:cNvPicPr/>
          <p:nvPr/>
        </p:nvPicPr>
        <p:blipFill rotWithShape="1">
          <a:blip r:embed="rId2" cstate="print"/>
          <a:srcRect l="7040" t="6784" r="5518" b="5838"/>
          <a:stretch/>
        </p:blipFill>
        <p:spPr bwMode="auto">
          <a:xfrm>
            <a:off x="428596" y="1214422"/>
            <a:ext cx="2357450" cy="22760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3" cstate="print"/>
          <a:srcRect l="12370" t="6574" b="10432"/>
          <a:stretch/>
        </p:blipFill>
        <p:spPr bwMode="auto">
          <a:xfrm>
            <a:off x="3143240" y="1928802"/>
            <a:ext cx="2287282" cy="22044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4" cstate="print"/>
          <a:srcRect l="10661" t="6673" r="16177" b="10642"/>
          <a:stretch/>
        </p:blipFill>
        <p:spPr bwMode="auto">
          <a:xfrm>
            <a:off x="5857884" y="2357430"/>
            <a:ext cx="2518235" cy="25616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Домашнее задание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№ 1101 (а), № 1137 (а), № 1138 (а)</a:t>
            </a:r>
            <a:endParaRPr lang="ru-RU" dirty="0"/>
          </a:p>
        </p:txBody>
      </p:sp>
      <p:pic>
        <p:nvPicPr>
          <p:cNvPr id="6" name="Рисунок 5" descr="46030a814994cdd19a9d8780d1af59d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1943099"/>
            <a:ext cx="3543315" cy="3962417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Проверь себя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401080" cy="585791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i="1" dirty="0" smtClean="0"/>
              <a:t>№ 228 (а)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1) 3 – 1 = 2 (части) – 18 тетрадей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2) 18 : 2 = 9 (</a:t>
            </a:r>
            <a:r>
              <a:rPr lang="ru-RU" sz="2400" dirty="0" err="1" smtClean="0"/>
              <a:t>тет</a:t>
            </a:r>
            <a:r>
              <a:rPr lang="ru-RU" sz="2400" dirty="0" smtClean="0"/>
              <a:t>) – приходится на 1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3) 3 + 1 = 4 (части)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4) 4 · 9 = 36 (</a:t>
            </a:r>
            <a:r>
              <a:rPr lang="ru-RU" sz="2400" dirty="0" err="1" smtClean="0"/>
              <a:t>тет</a:t>
            </a:r>
            <a:r>
              <a:rPr lang="ru-RU" sz="2400" dirty="0" smtClean="0"/>
              <a:t>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36 тетрадей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i="1" dirty="0" smtClean="0"/>
              <a:t>№ 242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а) 49 : 8 = 6 (ост. 1)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б</a:t>
            </a:r>
            <a:r>
              <a:rPr lang="ru-RU" sz="2400" dirty="0" smtClean="0"/>
              <a:t>) 73 : 8 = 9 (ост. 1)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в</a:t>
            </a:r>
            <a:r>
              <a:rPr lang="ru-RU" sz="2400" dirty="0" smtClean="0"/>
              <a:t>) 58 : 7 = 8 (ост. 2)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г</a:t>
            </a:r>
            <a:r>
              <a:rPr lang="ru-RU" sz="2400" dirty="0" smtClean="0"/>
              <a:t>) 118 : 23 = 5 (ост. 3)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i="1" dirty="0" smtClean="0"/>
              <a:t>№ </a:t>
            </a:r>
            <a:r>
              <a:rPr lang="ru-RU" sz="2400" b="1" i="1" dirty="0" smtClean="0"/>
              <a:t>287 (а)</a:t>
            </a: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1) 35 – 9 = 26 (</a:t>
            </a:r>
            <a:r>
              <a:rPr lang="ru-RU" sz="2400" dirty="0" err="1" smtClean="0"/>
              <a:t>ов</a:t>
            </a:r>
            <a:r>
              <a:rPr lang="ru-RU" sz="2400" dirty="0" smtClean="0"/>
              <a:t>) – если бы было поровну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2) 26 : 2 = 13 (</a:t>
            </a:r>
            <a:r>
              <a:rPr lang="ru-RU" sz="2400" dirty="0" err="1" smtClean="0"/>
              <a:t>ов</a:t>
            </a:r>
            <a:r>
              <a:rPr lang="ru-RU" sz="2400" dirty="0" smtClean="0"/>
              <a:t>) – у второго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3) 13 + 9 = 22 (</a:t>
            </a:r>
            <a:r>
              <a:rPr lang="ru-RU" sz="2400" dirty="0" err="1" smtClean="0"/>
              <a:t>ов</a:t>
            </a:r>
            <a:r>
              <a:rPr lang="ru-RU" sz="2400" dirty="0" smtClean="0"/>
              <a:t>) – у первого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Ответ: 22 овцы, 13 овец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>Устный счет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85791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5 · 4 = </a:t>
            </a:r>
            <a:r>
              <a:rPr lang="ru-RU" dirty="0" smtClean="0"/>
              <a:t>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7 · 9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 · 5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27 </a:t>
            </a:r>
            <a:r>
              <a:rPr lang="ru-RU" dirty="0" smtClean="0"/>
              <a:t>: 3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64 </a:t>
            </a:r>
            <a:r>
              <a:rPr lang="ru-RU" dirty="0" smtClean="0"/>
              <a:t>: 8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14 </a:t>
            </a:r>
            <a:r>
              <a:rPr lang="ru-RU" dirty="0" smtClean="0"/>
              <a:t>: </a:t>
            </a:r>
            <a:r>
              <a:rPr lang="ru-RU" dirty="0" smtClean="0"/>
              <a:t>7 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                 2</a:t>
            </a:r>
            <a:r>
              <a:rPr lang="ru-RU" baseline="30000" dirty="0" smtClean="0"/>
              <a:t>2</a:t>
            </a:r>
            <a:r>
              <a:rPr lang="ru-RU" dirty="0" smtClean="0"/>
              <a:t> =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                 3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                10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                 9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=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                 5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= </a:t>
            </a:r>
            <a:r>
              <a:rPr lang="ru-RU" dirty="0" smtClean="0"/>
              <a:t> </a:t>
            </a: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                                        8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 smtClean="0"/>
              <a:t>= </a:t>
            </a: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Найдите </a:t>
            </a:r>
            <a:r>
              <a:rPr lang="ru-RU" dirty="0" smtClean="0"/>
              <a:t>число </a:t>
            </a:r>
            <a:r>
              <a:rPr lang="ru-RU" i="1" dirty="0" err="1" smtClean="0"/>
              <a:t>х</a:t>
            </a:r>
            <a:r>
              <a:rPr lang="ru-RU" dirty="0" smtClean="0"/>
              <a:t>, для которого:</a:t>
            </a:r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i="1" dirty="0" err="1" smtClean="0"/>
              <a:t>х</a:t>
            </a:r>
            <a:r>
              <a:rPr lang="ru-RU" dirty="0" smtClean="0"/>
              <a:t> : 7 = 5 (ост. 6)</a:t>
            </a:r>
          </a:p>
          <a:p>
            <a:pPr>
              <a:buNone/>
            </a:pPr>
            <a:r>
              <a:rPr lang="ru-RU" i="1" dirty="0" err="1" smtClean="0"/>
              <a:t>х</a:t>
            </a:r>
            <a:r>
              <a:rPr lang="ru-RU" dirty="0" smtClean="0"/>
              <a:t> = 7 · 5 + 6 = 35 + 6 = 41</a:t>
            </a:r>
          </a:p>
          <a:p>
            <a:pPr>
              <a:buNone/>
            </a:pPr>
            <a:r>
              <a:rPr lang="ru-RU" dirty="0" smtClean="0"/>
              <a:t>Отвеет: 41</a:t>
            </a:r>
          </a:p>
          <a:p>
            <a:pPr>
              <a:buNone/>
            </a:pPr>
            <a:r>
              <a:rPr lang="ru-RU" dirty="0" smtClean="0"/>
              <a:t>б) 95 : </a:t>
            </a:r>
            <a:r>
              <a:rPr lang="ru-RU" i="1" dirty="0" err="1" smtClean="0"/>
              <a:t>х</a:t>
            </a:r>
            <a:r>
              <a:rPr lang="ru-RU" dirty="0" smtClean="0"/>
              <a:t> = 7 (ост. 4)</a:t>
            </a:r>
          </a:p>
          <a:p>
            <a:pPr>
              <a:buNone/>
            </a:pPr>
            <a:r>
              <a:rPr lang="ru-RU" i="1" dirty="0" err="1" smtClean="0"/>
              <a:t>х</a:t>
            </a:r>
            <a:r>
              <a:rPr lang="ru-RU" dirty="0" smtClean="0"/>
              <a:t> = (95 – 4) : 7 = 91 : 7 = 13 </a:t>
            </a:r>
          </a:p>
          <a:p>
            <a:pPr>
              <a:buNone/>
            </a:pPr>
            <a:r>
              <a:rPr lang="ru-RU" dirty="0" smtClean="0"/>
              <a:t>Ответ: 13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59789" y="4714884"/>
            <a:ext cx="2169902" cy="192880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2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Для компота взяли 6 частей яблок, 5 частей чернослива и 3 части кураги. Оказалось, что чернослива и кураги вместе взяли 2 кг 400 г. Определите массу взятых яблок; массу всех фруктов.	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000" dirty="0" smtClean="0"/>
              <a:t>Решение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1) 5 + 3 = 8 (частей) – чернослива и кураги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2) 2 кг 400 г = 2400 г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3) 2400 : 8 = 300 (г) – приходится на 1 часть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4) 300 · 6 = 1800 (г) – яблоки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5) 6 + 5 + 3 = 14 (частей)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6) 14 · 300 = 4200 (г) – всего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000" dirty="0" smtClean="0"/>
              <a:t>Ответ: 1 кг 800 г, 4 кг 200 г</a:t>
            </a:r>
          </a:p>
          <a:p>
            <a:pPr marL="0" indent="0">
              <a:spcBef>
                <a:spcPts val="0"/>
              </a:spcBef>
              <a:buNone/>
            </a:pPr>
            <a:endParaRPr lang="ru-RU" sz="3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dirty="0" smtClean="0">
                <a:solidFill>
                  <a:srgbClr val="008000"/>
                </a:solidFill>
              </a:rPr>
              <a:t/>
            </a:r>
            <a:br>
              <a:rPr lang="ru-RU" b="1" dirty="0" smtClean="0">
                <a:solidFill>
                  <a:srgbClr val="008000"/>
                </a:solidFill>
              </a:rPr>
            </a:br>
            <a:r>
              <a:rPr lang="ru-RU" b="1" dirty="0" smtClean="0">
                <a:solidFill>
                  <a:srgbClr val="008000"/>
                </a:solidFill>
              </a:rPr>
              <a:t>Физкультминутка</a:t>
            </a: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Нам радостно, нам весело!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Смеемся мы с утра.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Но вот пришло мгновенье,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Серьезным быть пора.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Глазки прикрыли, ручки сложили,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Головки опустили, ротик закрыли.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И затихли на минутку,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Чтоб не слышать даже шутку,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Чтоб не видеть никого, а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 себя лишь одного!</a:t>
            </a:r>
            <a:endParaRPr lang="ru-RU" dirty="0"/>
          </a:p>
        </p:txBody>
      </p:sp>
      <p:pic>
        <p:nvPicPr>
          <p:cNvPr id="6" name="Рисунок 5" descr="f384b7c57581a54b1a736ce8ec6bb9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5072074"/>
            <a:ext cx="3433631" cy="1428759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286 (в)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8000"/>
                </a:solidFill>
              </a:rPr>
              <a:t/>
            </a:r>
            <a:br>
              <a:rPr lang="ru-RU" dirty="0" smtClean="0">
                <a:solidFill>
                  <a:srgbClr val="008000"/>
                </a:solidFill>
              </a:rPr>
            </a:b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/>
              <a:t>) 500 – 6 = 494 – если бы были равны</a:t>
            </a:r>
          </a:p>
          <a:p>
            <a:pPr>
              <a:buNone/>
            </a:pPr>
            <a:r>
              <a:rPr lang="ru-RU" dirty="0" smtClean="0"/>
              <a:t>2) 494 : 2 = 247 – первое число</a:t>
            </a:r>
          </a:p>
          <a:p>
            <a:pPr>
              <a:buNone/>
            </a:pPr>
            <a:r>
              <a:rPr lang="ru-RU" dirty="0" smtClean="0"/>
              <a:t>3) 247 + 6 = 253 – второе число</a:t>
            </a:r>
          </a:p>
          <a:p>
            <a:pPr>
              <a:buNone/>
            </a:pPr>
            <a:r>
              <a:rPr lang="ru-RU" dirty="0" smtClean="0"/>
              <a:t>Ответ: 247; 253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59789" y="4357694"/>
            <a:ext cx="2169902" cy="2285992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Выполните действия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а) 21 : (96 – 89 ) + (7 · 4 + 6) · 2 – 56 : 56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1) 96 – 89 = 7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2) 7 · 4 = 28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3) 28 + 6 = 34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4) 21 : 7 = 3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5) 34 · 2 = 68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6) 56 : 56 =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7) 3 + 68 = 71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8) 71 – 1 = 70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Ответ: 70</a:t>
            </a:r>
          </a:p>
          <a:p>
            <a:pPr marL="0" indent="0">
              <a:spcBef>
                <a:spcPts val="0"/>
              </a:spcBef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7583" y="4286256"/>
            <a:ext cx="2652108" cy="235743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solidFill>
                  <a:srgbClr val="008000"/>
                </a:solidFill>
              </a:rPr>
              <a:t>№ </a:t>
            </a:r>
            <a:r>
              <a:rPr lang="ru-RU" b="1" i="1" dirty="0" smtClean="0">
                <a:solidFill>
                  <a:srgbClr val="008000"/>
                </a:solidFill>
              </a:rPr>
              <a:t>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б) 7684 : (99595 + 36 + 369 – 96164 + 6) · 52</a:t>
            </a:r>
          </a:p>
          <a:p>
            <a:pPr>
              <a:buNone/>
            </a:pPr>
            <a:r>
              <a:rPr lang="ru-RU" dirty="0" smtClean="0"/>
              <a:t>1) 99595 + 36 = 99631</a:t>
            </a:r>
          </a:p>
          <a:p>
            <a:pPr>
              <a:buNone/>
            </a:pPr>
            <a:r>
              <a:rPr lang="ru-RU" dirty="0" smtClean="0"/>
              <a:t>2) 99631 + 369 = 100000</a:t>
            </a:r>
          </a:p>
          <a:p>
            <a:pPr>
              <a:buNone/>
            </a:pPr>
            <a:r>
              <a:rPr lang="ru-RU" dirty="0" smtClean="0"/>
              <a:t>3) 100000 – 96164 = 3836</a:t>
            </a:r>
          </a:p>
          <a:p>
            <a:pPr>
              <a:buNone/>
            </a:pPr>
            <a:r>
              <a:rPr lang="ru-RU" dirty="0" smtClean="0"/>
              <a:t>4) 3836 + 6 = 3842</a:t>
            </a:r>
          </a:p>
          <a:p>
            <a:pPr>
              <a:buNone/>
            </a:pPr>
            <a:r>
              <a:rPr lang="ru-RU" dirty="0" smtClean="0"/>
              <a:t>5) 7684 : 3842 = 2</a:t>
            </a:r>
          </a:p>
          <a:p>
            <a:pPr>
              <a:buNone/>
            </a:pPr>
            <a:r>
              <a:rPr lang="ru-RU" dirty="0" smtClean="0"/>
              <a:t>6) 2 · 52 = 104</a:t>
            </a:r>
          </a:p>
          <a:p>
            <a:pPr>
              <a:buNone/>
            </a:pPr>
            <a:r>
              <a:rPr lang="ru-RU" dirty="0" smtClean="0"/>
              <a:t>Ответ: 104</a:t>
            </a:r>
            <a:endParaRPr lang="ru-RU" dirty="0"/>
          </a:p>
        </p:txBody>
      </p:sp>
      <p:pic>
        <p:nvPicPr>
          <p:cNvPr id="4" name="Рисунок 3" descr="transparent-glasses-thinking-person-outline-head-people-man-clipart-tr5dbe2ed0840c70.0145336015727449125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4357694"/>
            <a:ext cx="2571741" cy="2285992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3a1b692d88cf15b151893e2f43bd68e62573b7"/>
</p:tagLst>
</file>

<file path=ppt/theme/theme1.xml><?xml version="1.0" encoding="utf-8"?>
<a:theme xmlns:a="http://schemas.openxmlformats.org/drawingml/2006/main" name="математи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</Template>
  <TotalTime>77</TotalTime>
  <Words>544</Words>
  <Application>Microsoft Office PowerPoint</Application>
  <PresentationFormat>Экран (4:3)</PresentationFormat>
  <Paragraphs>93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математика</vt:lpstr>
      <vt:lpstr>Математика 5</vt:lpstr>
      <vt:lpstr>Проверь себя</vt:lpstr>
      <vt:lpstr>Устный счет</vt:lpstr>
      <vt:lpstr> № 1 </vt:lpstr>
      <vt:lpstr> № 2 </vt:lpstr>
      <vt:lpstr> Физкультминутка </vt:lpstr>
      <vt:lpstr>  № 286 (в)  </vt:lpstr>
      <vt:lpstr> № 3 </vt:lpstr>
      <vt:lpstr> № 3 </vt:lpstr>
      <vt:lpstr>Оцените свою работу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5</dc:title>
  <dc:creator>Ольга Михайловна</dc:creator>
  <cp:lastModifiedBy>МАРИНА МАРИНА</cp:lastModifiedBy>
  <cp:revision>24</cp:revision>
  <dcterms:created xsi:type="dcterms:W3CDTF">2014-11-14T20:11:12Z</dcterms:created>
  <dcterms:modified xsi:type="dcterms:W3CDTF">2020-03-21T18:45:20Z</dcterms:modified>
</cp:coreProperties>
</file>