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69" r:id="rId5"/>
    <p:sldId id="270" r:id="rId6"/>
    <p:sldId id="258" r:id="rId7"/>
    <p:sldId id="259" r:id="rId8"/>
    <p:sldId id="260" r:id="rId9"/>
    <p:sldId id="261" r:id="rId10"/>
    <p:sldId id="262" r:id="rId11"/>
    <p:sldId id="271" r:id="rId12"/>
    <p:sldId id="266" r:id="rId13"/>
    <p:sldId id="272" r:id="rId14"/>
    <p:sldId id="273" r:id="rId15"/>
    <p:sldId id="274" r:id="rId16"/>
    <p:sldId id="275" r:id="rId17"/>
  </p:sldIdLst>
  <p:sldSz cx="9144000" cy="6858000" type="screen4x3"/>
  <p:notesSz cx="6858000" cy="9144000"/>
  <p:custDataLst>
    <p:tags r:id="rId18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26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46894" y="5157192"/>
            <a:ext cx="1862137" cy="18621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D44B-6850-414F-88CD-EF0D34AE8D3D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9FCDD-7B86-4720-BBDF-3B99B13D2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6552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D8503-F3BE-414A-A947-0DB6355A521B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C5CF-C41E-4AC7-AB8B-51D8DC1FD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718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DC14B-8FED-42D2-BE9B-455653C8F752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F7472-9013-4D43-89E0-9CD23954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501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pattFill prst="pct6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88640"/>
            <a:ext cx="8784976" cy="6488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3963" y="4437063"/>
            <a:ext cx="1570037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1B85-232E-4A7B-9252-1D97C2FA5581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21F2-D47A-4AED-A314-18735FED2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89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AD660-9249-4EB1-BEA9-6B6A654CDD92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92A39-B451-4317-8ABA-E4C7F00FF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897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6E44E-C40D-4370-A97F-A02AA84376CA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60CA1-30F8-46C4-97E3-C1907B82E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8539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E6788-F61E-44D7-AE26-DEA0E0652A64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D21A0-FB70-48D9-81F4-8C5D6DEE8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500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B111-EC2A-48BD-A6DE-EA71B9CCDFB4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D7C3-1806-44CC-BC0C-E1766E464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731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62B3C-24A7-4906-BF7E-9B8FC3F4D801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C511-9508-4190-A5CB-7C40646E3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3492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F98BA-22FE-4C5D-A9FD-4A3D3A50E5A5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B7B82-4DB2-4493-9FB4-4B047C10D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034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69A8D-9A70-4F33-8571-BE19775B4891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7778E-F388-4C97-99DE-824865C77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013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010BE9-580D-4A5F-AACB-A57A30605153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D43094-06FC-4819-BC25-B46334A99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928662" y="714356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Математика 5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1785926"/>
            <a:ext cx="4464496" cy="864096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8000"/>
                </a:solidFill>
              </a:rPr>
              <a:t>Числовые выражения</a:t>
            </a:r>
            <a:endParaRPr lang="ru-RU" b="1" dirty="0">
              <a:solidFill>
                <a:srgbClr val="008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008000"/>
                </a:solidFill>
              </a:rPr>
              <a:t>Правило упрощения числовых выражений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736"/>
            <a:ext cx="8401080" cy="4697427"/>
          </a:xfrm>
        </p:spPr>
        <p:txBody>
          <a:bodyPr/>
          <a:lstStyle/>
          <a:p>
            <a:pPr algn="just">
              <a:buNone/>
            </a:pPr>
            <a:r>
              <a:rPr lang="ru-RU" b="1" dirty="0" smtClean="0"/>
              <a:t>    Если в числовом выражении есть степень с натуральным показателем, то сначала нужно записать её в виде числа и только после этого приступать к выполнению остальных действий.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Screenshot_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4143380"/>
            <a:ext cx="7253709" cy="714380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dirty="0" err="1" smtClean="0">
                <a:solidFill>
                  <a:srgbClr val="008000"/>
                </a:solidFill>
              </a:rPr>
              <a:t>Физминутка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Нам радостно, нам весело! 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Смеемся мы с утра. 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Но вот пришло мгновенье,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Серьезным быть пора.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Глазки прикрыли, ручки сложили, 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Головки опустили, ротик закрыли. 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И затихли на минутку, 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Чтоб не слышать даже шутку, 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Чтоб не видеть никого, а 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А себя лишь одного!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tur6.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5429264"/>
            <a:ext cx="5715040" cy="1085134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Математический диктант по вариантам (№266). Записать и вычислить:</a:t>
            </a:r>
            <a:br>
              <a:rPr lang="ru-RU" sz="3200" dirty="0" smtClean="0"/>
            </a:b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600200"/>
          <a:ext cx="8429684" cy="42062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56100"/>
                <a:gridCol w="4024616"/>
                <a:gridCol w="1741546"/>
                <a:gridCol w="2107422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1.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Сумму чисел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49 и 51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56 и 72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2.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Разность чисел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59 и 34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66 и 42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3.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Сумму квадратов чисел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7 и 2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9 и 7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4.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Квадрат суммы чисел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9 и 11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6 и 7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5.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Разность квадратов чисел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5 и 4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6и 2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6.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Квадрат разности чисел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5 и 3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6 и 4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7.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Сумму кубов чисел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4 и 3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5 и 2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8.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Куб суммы чисел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13 и 7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5 и 6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9.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Разность кубов чисел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4 и 3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5 и 1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10.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/>
                        <a:t>Куб разности чисел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49 и 46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56 и 52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№ 264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2614602" cy="592935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а) 28 · 2 + 4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1) 28 · 2 = 56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2) 56 + 4 = 60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Ответ: 60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б) 28 · (2 + 4)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1) 2 + 4 = 6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2) 27 · 6 = 168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Ответ: 168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в) 100 : 4 + 6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1) 100 : 4 = 25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2) 25 + 6 = 31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Ответ: </a:t>
            </a:r>
            <a:r>
              <a:rPr lang="ru-RU" sz="2800" dirty="0" smtClean="0"/>
              <a:t>31</a:t>
            </a:r>
            <a:endParaRPr lang="ru-RU" sz="2800" dirty="0" smtClean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3786182" y="714356"/>
            <a:ext cx="3643338" cy="6000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г) 100 : (4 + 6)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1) 4 + 6 = 10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2) 100 : 10 = 10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10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320 – 64 : 8 + 16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1) 64 : 8 = 8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2) 320 – 8 = 312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3) 312 + 16 = 328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328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е) (320 – 64) : 8 + 16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1) 320 – 64 = 256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2) 256 : 8 = 32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3) 32 + 16 = 48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48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№ 266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85794"/>
            <a:ext cx="3929090" cy="557216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а) 848 + 6 – 756 : (45 – 45 : 5)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1) 45 : 5 = 9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2) 45 – 9 = 36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3) 756 : 36 = 21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4) 848 + 6 = 854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5) 854 – 21 = 833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Ответ: 833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б) 48 : 4 + 1200 : (75 – 75 : 5)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1) 75 : 5 = 15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2) 75 – 15 = 60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3) 48 : 4 = 12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4) 1200 : 60 = 20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5) 12 + 20 = 32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Ответ: 32</a:t>
            </a:r>
          </a:p>
          <a:p>
            <a:pPr marL="0" indent="0">
              <a:spcBef>
                <a:spcPts val="0"/>
              </a:spcBef>
              <a:buNone/>
            </a:pPr>
            <a:endParaRPr lang="ru-RU" sz="1200" dirty="0" smtClean="0"/>
          </a:p>
          <a:p>
            <a:endParaRPr lang="ru-RU" sz="12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4357686" y="857232"/>
            <a:ext cx="4214842" cy="534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в) 9 + 252 : (108 : 18 – 5)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1) 108 : 18 = 6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2) 6 – 5 = 1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3) 252 : 1 = 252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4) 9 + 252 = 261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261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г) 655 – 324 : (48 : 12 – 3) 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1) 48 : 12 = 4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2) 4 – 3 = 1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3) 324 : 1 = 324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4) 655 – 324 = 331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331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Оцените свою работу</a:t>
            </a:r>
            <a:endParaRPr lang="ru-RU" b="1" dirty="0">
              <a:solidFill>
                <a:srgbClr val="008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285860"/>
            <a:ext cx="2214578" cy="2000264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 rotWithShape="1">
          <a:blip r:embed="rId3" cstate="print"/>
          <a:srcRect t="-7257" b="-4961"/>
          <a:stretch/>
        </p:blipFill>
        <p:spPr bwMode="auto">
          <a:xfrm>
            <a:off x="3071802" y="1928802"/>
            <a:ext cx="2286016" cy="20002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 cstate="print"/>
          <a:srcRect l="9064" r="3312"/>
          <a:stretch/>
        </p:blipFill>
        <p:spPr bwMode="auto">
          <a:xfrm>
            <a:off x="5715008" y="3071810"/>
            <a:ext cx="2071702" cy="18573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42910" y="3571876"/>
            <a:ext cx="2071702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все понял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57488" y="4000504"/>
            <a:ext cx="2714644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 меня возникли затруднения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5008" y="5000636"/>
            <a:ext cx="2071702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ничего не понял</a:t>
            </a:r>
            <a:endParaRPr lang="ru-RU" sz="2400" b="1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Домашнее задание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п. 1.16; № 256 (а – г); № 273</a:t>
            </a:r>
          </a:p>
          <a:p>
            <a:endParaRPr lang="ru-RU" dirty="0"/>
          </a:p>
        </p:txBody>
      </p:sp>
      <p:pic>
        <p:nvPicPr>
          <p:cNvPr id="4" name="Рисунок 3" descr="orig (1)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74" y="2928934"/>
            <a:ext cx="3390900" cy="32004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Проверь себя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№ 237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а) 288 : 8 = 36</a:t>
            </a:r>
          </a:p>
          <a:p>
            <a:pPr>
              <a:buNone/>
            </a:pPr>
            <a:r>
              <a:rPr lang="ru-RU" dirty="0" smtClean="0"/>
              <a:t>б</a:t>
            </a:r>
            <a:r>
              <a:rPr lang="ru-RU" dirty="0" smtClean="0"/>
              <a:t>) 738 : 9 = 82 </a:t>
            </a:r>
          </a:p>
          <a:p>
            <a:pPr>
              <a:buNone/>
            </a:pPr>
            <a:r>
              <a:rPr lang="ru-RU" dirty="0" smtClean="0"/>
              <a:t>в</a:t>
            </a:r>
            <a:r>
              <a:rPr lang="ru-RU" dirty="0" smtClean="0"/>
              <a:t>) 798 : 8 = 99 (ост. 6)</a:t>
            </a:r>
          </a:p>
          <a:p>
            <a:pPr>
              <a:buNone/>
            </a:pPr>
            <a:r>
              <a:rPr lang="ru-RU" dirty="0" smtClean="0"/>
              <a:t>г</a:t>
            </a:r>
            <a:r>
              <a:rPr lang="ru-RU" dirty="0" smtClean="0"/>
              <a:t>) 9899 : 99 = 99 (ост. 98)</a:t>
            </a:r>
          </a:p>
          <a:p>
            <a:pPr>
              <a:buNone/>
            </a:pPr>
            <a:r>
              <a:rPr lang="ru-RU" dirty="0" err="1" smtClean="0"/>
              <a:t>д</a:t>
            </a:r>
            <a:r>
              <a:rPr lang="ru-RU" dirty="0" smtClean="0"/>
              <a:t>) 3778 : 47 = 80 (ост. 18</a:t>
            </a:r>
            <a:r>
              <a:rPr lang="ru-RU" dirty="0" smtClean="0"/>
              <a:t>)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е) </a:t>
            </a:r>
            <a:r>
              <a:rPr lang="ru-RU" dirty="0" smtClean="0"/>
              <a:t>3450 : 75 = 46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Проверь себя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№ 248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а) </a:t>
            </a:r>
            <a:r>
              <a:rPr lang="ru-RU" i="1" dirty="0" err="1" smtClean="0"/>
              <a:t>а</a:t>
            </a:r>
            <a:r>
              <a:rPr lang="ru-RU" dirty="0" smtClean="0"/>
              <a:t> : 12 = 3 (ост. 2)</a:t>
            </a:r>
          </a:p>
          <a:p>
            <a:pPr>
              <a:buNone/>
            </a:pPr>
            <a:r>
              <a:rPr lang="ru-RU" i="1" dirty="0" smtClean="0"/>
              <a:t>а</a:t>
            </a:r>
            <a:r>
              <a:rPr lang="ru-RU" dirty="0" smtClean="0"/>
              <a:t> = 12 · 3 + 2 = 36 + 2 = 38</a:t>
            </a:r>
          </a:p>
          <a:p>
            <a:pPr>
              <a:buNone/>
            </a:pPr>
            <a:r>
              <a:rPr lang="ru-RU" dirty="0" smtClean="0"/>
              <a:t>б</a:t>
            </a:r>
            <a:r>
              <a:rPr lang="ru-RU" dirty="0" smtClean="0"/>
              <a:t>) </a:t>
            </a:r>
            <a:r>
              <a:rPr lang="en-US" i="1" dirty="0" smtClean="0"/>
              <a:t>b</a:t>
            </a:r>
            <a:r>
              <a:rPr lang="ru-RU" dirty="0" smtClean="0"/>
              <a:t> : 26 = 7 (ост. 4)</a:t>
            </a:r>
          </a:p>
          <a:p>
            <a:pPr>
              <a:buNone/>
            </a:pPr>
            <a:r>
              <a:rPr lang="en-US" i="1" dirty="0" smtClean="0"/>
              <a:t>b</a:t>
            </a:r>
            <a:r>
              <a:rPr lang="ru-RU" dirty="0" smtClean="0"/>
              <a:t> = 26 · 7 + 4 = 182 + 4 = 186</a:t>
            </a:r>
          </a:p>
          <a:p>
            <a:pPr>
              <a:buNone/>
            </a:pPr>
            <a:r>
              <a:rPr lang="ru-RU" dirty="0" smtClean="0"/>
              <a:t>в</a:t>
            </a:r>
            <a:r>
              <a:rPr lang="ru-RU" dirty="0" smtClean="0"/>
              <a:t>) </a:t>
            </a:r>
            <a:r>
              <a:rPr lang="ru-RU" i="1" dirty="0" smtClean="0"/>
              <a:t>с</a:t>
            </a:r>
            <a:r>
              <a:rPr lang="ru-RU" dirty="0" smtClean="0"/>
              <a:t> : 18 = 5 (ост. 2)</a:t>
            </a:r>
          </a:p>
          <a:p>
            <a:pPr>
              <a:buNone/>
            </a:pPr>
            <a:r>
              <a:rPr lang="ru-RU" i="1" dirty="0" smtClean="0"/>
              <a:t>с</a:t>
            </a:r>
            <a:r>
              <a:rPr lang="ru-RU" dirty="0" smtClean="0"/>
              <a:t> = 18 · 5 + 2 = 90 + 2 = 92</a:t>
            </a:r>
          </a:p>
          <a:p>
            <a:pPr>
              <a:buNone/>
            </a:pPr>
            <a:r>
              <a:rPr lang="ru-RU" dirty="0" smtClean="0"/>
              <a:t>г</a:t>
            </a:r>
            <a:r>
              <a:rPr lang="ru-RU" dirty="0" smtClean="0"/>
              <a:t>) </a:t>
            </a:r>
            <a:r>
              <a:rPr lang="en-US" i="1" dirty="0" smtClean="0"/>
              <a:t>k</a:t>
            </a:r>
            <a:r>
              <a:rPr lang="ru-RU" dirty="0" smtClean="0"/>
              <a:t> : 48 = 5 (ост. 8)</a:t>
            </a:r>
          </a:p>
          <a:p>
            <a:pPr>
              <a:buNone/>
            </a:pPr>
            <a:r>
              <a:rPr lang="en-US" i="1" dirty="0" smtClean="0"/>
              <a:t>k</a:t>
            </a:r>
            <a:r>
              <a:rPr lang="ru-RU" dirty="0" smtClean="0"/>
              <a:t> = 48 · 5 + 8 = 240 + 8 = 248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Проверь себя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643602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№ 249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а) 76 : 12 = </a:t>
            </a:r>
            <a:r>
              <a:rPr lang="ru-RU" i="1" dirty="0" smtClean="0"/>
              <a:t>а</a:t>
            </a:r>
            <a:r>
              <a:rPr lang="ru-RU" dirty="0" smtClean="0"/>
              <a:t> (ост. 4)</a:t>
            </a:r>
          </a:p>
          <a:p>
            <a:pPr>
              <a:buNone/>
            </a:pPr>
            <a:r>
              <a:rPr lang="ru-RU" dirty="0" smtClean="0"/>
              <a:t>(76 – 4) : 12 = 72 : 12 = 6</a:t>
            </a:r>
          </a:p>
          <a:p>
            <a:pPr>
              <a:buNone/>
            </a:pPr>
            <a:r>
              <a:rPr lang="ru-RU" dirty="0" smtClean="0"/>
              <a:t>б</a:t>
            </a:r>
            <a:r>
              <a:rPr lang="ru-RU" dirty="0" smtClean="0"/>
              <a:t>) 12 : 26 =</a:t>
            </a:r>
            <a:r>
              <a:rPr lang="ru-RU" i="1" dirty="0" smtClean="0"/>
              <a:t> </a:t>
            </a:r>
            <a:r>
              <a:rPr lang="en-US" i="1" dirty="0" smtClean="0"/>
              <a:t>b</a:t>
            </a:r>
            <a:r>
              <a:rPr lang="ru-RU" dirty="0" smtClean="0"/>
              <a:t> (ост. 12)</a:t>
            </a:r>
          </a:p>
          <a:p>
            <a:pPr>
              <a:buNone/>
            </a:pPr>
            <a:r>
              <a:rPr lang="ru-RU" dirty="0" smtClean="0"/>
              <a:t>(12 – 12) : 26 = 0 : 26 = 0</a:t>
            </a:r>
          </a:p>
          <a:p>
            <a:pPr>
              <a:buNone/>
            </a:pPr>
            <a:r>
              <a:rPr lang="ru-RU" dirty="0" smtClean="0"/>
              <a:t>в</a:t>
            </a:r>
            <a:r>
              <a:rPr lang="ru-RU" dirty="0" smtClean="0"/>
              <a:t>) 808 : 35 = </a:t>
            </a:r>
            <a:r>
              <a:rPr lang="en-US" i="1" dirty="0" smtClean="0"/>
              <a:t>k</a:t>
            </a:r>
            <a:r>
              <a:rPr lang="ru-RU" dirty="0" smtClean="0"/>
              <a:t> (ост. 3)</a:t>
            </a:r>
          </a:p>
          <a:p>
            <a:pPr>
              <a:buNone/>
            </a:pPr>
            <a:r>
              <a:rPr lang="ru-RU" dirty="0" smtClean="0"/>
              <a:t>(808 – 3) : 35 = 805 : 35 = 23</a:t>
            </a:r>
          </a:p>
          <a:p>
            <a:pPr>
              <a:buNone/>
            </a:pPr>
            <a:r>
              <a:rPr lang="ru-RU" dirty="0" smtClean="0"/>
              <a:t>г</a:t>
            </a:r>
            <a:r>
              <a:rPr lang="ru-RU" dirty="0" smtClean="0"/>
              <a:t>) 442 : 29 = </a:t>
            </a:r>
            <a:r>
              <a:rPr lang="en-US" i="1" dirty="0" smtClean="0"/>
              <a:t>d</a:t>
            </a:r>
            <a:r>
              <a:rPr lang="ru-RU" dirty="0" smtClean="0"/>
              <a:t> (ост. 7)</a:t>
            </a:r>
          </a:p>
          <a:p>
            <a:pPr>
              <a:buNone/>
            </a:pPr>
            <a:r>
              <a:rPr lang="ru-RU" dirty="0" smtClean="0"/>
              <a:t>(442 – 7) : 29 = 435 : 29 = </a:t>
            </a:r>
            <a:r>
              <a:rPr lang="ru-RU" dirty="0" smtClean="0"/>
              <a:t>15</a:t>
            </a:r>
            <a:endParaRPr lang="ru-RU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Устный счет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643602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100 : 50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100 : 1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100 : 5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100 : 10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100 : 25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100 : 100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100 : 20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100 : 4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20 + 40 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40 + 70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80 – 70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140 – 80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510 – 280 = 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/>
          </a:p>
        </p:txBody>
      </p:sp>
      <p:pic>
        <p:nvPicPr>
          <p:cNvPr id="4" name="Рисунок 3" descr="little-boy-thought-with-sad-face_50699-39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71934" y="1428736"/>
            <a:ext cx="2913342" cy="4858673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20" y="357166"/>
            <a:ext cx="8401080" cy="576899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Число 4 можно записать в виде суммы 3 + 1, разности 9 – 5, произведения 2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2, частного 12 : 3, степени 2</a:t>
            </a:r>
            <a:r>
              <a:rPr lang="ru-RU" baseline="30000" dirty="0" smtClean="0"/>
              <a:t>2</a:t>
            </a:r>
            <a:r>
              <a:rPr lang="ru-RU" dirty="0" smtClean="0"/>
              <a:t> или другими способами:</a:t>
            </a:r>
          </a:p>
          <a:p>
            <a:pPr>
              <a:buNone/>
            </a:pPr>
            <a:r>
              <a:rPr lang="ru-RU" dirty="0" smtClean="0"/>
              <a:t>     12 : 2 – 2;      3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(12 – 11) + 1 и т. д.</a:t>
            </a:r>
          </a:p>
          <a:p>
            <a:pPr>
              <a:buNone/>
            </a:pPr>
            <a:r>
              <a:rPr lang="ru-RU" dirty="0" smtClean="0"/>
              <a:t>    Запись, в которой используются только числа, знаки арифметических действий и скобки, называют </a:t>
            </a:r>
            <a:r>
              <a:rPr lang="ru-RU" b="1" u="sng" dirty="0" smtClean="0">
                <a:solidFill>
                  <a:srgbClr val="FF0000"/>
                </a:solidFill>
              </a:rPr>
              <a:t>числовым выражением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 descr="ea6548766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6116" y="4143380"/>
            <a:ext cx="2357454" cy="252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5404927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008000"/>
                </a:solidFill>
              </a:rPr>
              <a:t>Правило упрощения числовых выражений</a:t>
            </a:r>
            <a:endParaRPr lang="ru-RU" sz="3600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/>
          <a:lstStyle/>
          <a:p>
            <a:pPr algn="just">
              <a:buNone/>
            </a:pPr>
            <a:r>
              <a:rPr lang="ru-RU" b="1" dirty="0" smtClean="0"/>
              <a:t>    Если в числовом выражении требуется выполнить только сложение и вычитание или только умножение и деление, то эти действия выполняют по</a:t>
            </a:r>
            <a:r>
              <a:rPr lang="ru-RU" dirty="0" smtClean="0"/>
              <a:t> </a:t>
            </a:r>
            <a:r>
              <a:rPr lang="ru-RU" b="1" dirty="0" smtClean="0"/>
              <a:t>порядку слева направо.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Screenshot_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4143380"/>
            <a:ext cx="7247708" cy="1071570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008000"/>
                </a:solidFill>
              </a:rPr>
              <a:t>Правило упрощения числовых выражений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b="1" dirty="0" smtClean="0"/>
              <a:t>    Если в числовом выражении есть скобки, то сначала выполняют все действия в скобках, а потом за скобками.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Screenshot_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3214686"/>
            <a:ext cx="6547441" cy="766817"/>
          </a:xfrm>
          <a:prstGeom prst="rect">
            <a:avLst/>
          </a:prstGeom>
        </p:spPr>
      </p:pic>
      <p:pic>
        <p:nvPicPr>
          <p:cNvPr id="5" name="Рисунок 4" descr="ea6548766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16" y="4143380"/>
            <a:ext cx="2357454" cy="2524041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008000"/>
                </a:solidFill>
              </a:rPr>
              <a:t>Правило упрощения числовых выражений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501122" cy="4768865"/>
          </a:xfrm>
        </p:spPr>
        <p:txBody>
          <a:bodyPr/>
          <a:lstStyle/>
          <a:p>
            <a:pPr algn="just">
              <a:buNone/>
            </a:pPr>
            <a:r>
              <a:rPr lang="ru-RU" b="1" dirty="0" smtClean="0"/>
              <a:t>    Если в числовом выражении требуется выполнить несколько арифметических действий </a:t>
            </a:r>
            <a:r>
              <a:rPr lang="ru-RU" dirty="0" smtClean="0"/>
              <a:t>(сложение, вычитание, умножение, деление),</a:t>
            </a:r>
            <a:r>
              <a:rPr lang="ru-RU" b="1" dirty="0" smtClean="0"/>
              <a:t> то сначала выполняют умножение и деление </a:t>
            </a:r>
            <a:r>
              <a:rPr lang="ru-RU" dirty="0" smtClean="0"/>
              <a:t>(слева направо),</a:t>
            </a:r>
            <a:r>
              <a:rPr lang="ru-RU" b="1" dirty="0" smtClean="0"/>
              <a:t> а затем сложение и вычитание </a:t>
            </a:r>
            <a:r>
              <a:rPr lang="ru-RU" dirty="0" smtClean="0"/>
              <a:t>(слева направо</a:t>
            </a:r>
            <a:r>
              <a:rPr lang="ru-RU" b="1" dirty="0" smtClean="0"/>
              <a:t>).</a:t>
            </a:r>
            <a:endParaRPr lang="ru-RU" dirty="0" smtClean="0"/>
          </a:p>
          <a:p>
            <a:pPr algn="just">
              <a:buNone/>
            </a:pPr>
            <a:endParaRPr lang="ru-RU" dirty="0"/>
          </a:p>
        </p:txBody>
      </p:sp>
      <p:pic>
        <p:nvPicPr>
          <p:cNvPr id="4" name="Рисунок 3" descr="Screenshot_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4357694"/>
            <a:ext cx="8336801" cy="642942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3a1b692d88cf15b151893e2f43bd68e62573b7"/>
</p:tagLst>
</file>

<file path=ppt/theme/theme1.xml><?xml version="1.0" encoding="utf-8"?>
<a:theme xmlns:a="http://schemas.openxmlformats.org/drawingml/2006/main" name="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</Template>
  <TotalTime>50</TotalTime>
  <Words>1039</Words>
  <Application>Microsoft Office PowerPoint</Application>
  <PresentationFormat>Экран (4:3)</PresentationFormat>
  <Paragraphs>167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математика</vt:lpstr>
      <vt:lpstr>Математика 5</vt:lpstr>
      <vt:lpstr>Проверь себя</vt:lpstr>
      <vt:lpstr>Проверь себя</vt:lpstr>
      <vt:lpstr>Проверь себя</vt:lpstr>
      <vt:lpstr>Устный счет</vt:lpstr>
      <vt:lpstr>Слайд 6</vt:lpstr>
      <vt:lpstr>Правило упрощения числовых выражений</vt:lpstr>
      <vt:lpstr>Правило упрощения числовых выражений</vt:lpstr>
      <vt:lpstr>Правило упрощения числовых выражений</vt:lpstr>
      <vt:lpstr>Правило упрощения числовых выражений</vt:lpstr>
      <vt:lpstr>Физминутка</vt:lpstr>
      <vt:lpstr> Математический диктант по вариантам (№266). Записать и вычислить: </vt:lpstr>
      <vt:lpstr>№ 264</vt:lpstr>
      <vt:lpstr>№ 266</vt:lpstr>
      <vt:lpstr>Оцените свою работу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5</dc:title>
  <dc:creator>Ольга Михайловна</dc:creator>
  <cp:lastModifiedBy>МАРИНА МАРИНА</cp:lastModifiedBy>
  <cp:revision>23</cp:revision>
  <dcterms:created xsi:type="dcterms:W3CDTF">2014-11-14T20:11:12Z</dcterms:created>
  <dcterms:modified xsi:type="dcterms:W3CDTF">2020-03-21T16:54:26Z</dcterms:modified>
</cp:coreProperties>
</file>