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2000240"/>
            <a:ext cx="4464496" cy="864096"/>
          </a:xfrm>
        </p:spPr>
        <p:txBody>
          <a:bodyPr rtlCol="0">
            <a:normAutofit fontScale="77500" lnSpcReduction="20000"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</a:rPr>
              <a:t>Задачи на нахождение двух чисел по их сумме и разности</a:t>
            </a:r>
            <a:endParaRPr lang="ru-RU" b="1" dirty="0">
              <a:solidFill>
                <a:srgbClr val="008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Р/т </a:t>
            </a:r>
            <a:r>
              <a:rPr lang="ru-RU" b="1" i="1" dirty="0" smtClean="0">
                <a:solidFill>
                  <a:srgbClr val="008000"/>
                </a:solidFill>
              </a:rPr>
              <a:t>№ 162</a:t>
            </a:r>
            <a:r>
              <a:rPr lang="ru-RU" b="1" dirty="0" smtClean="0">
                <a:solidFill>
                  <a:srgbClr val="008000"/>
                </a:solidFill>
              </a:rPr>
              <a:t/>
            </a:r>
            <a:br>
              <a:rPr lang="ru-RU" b="1" dirty="0" smtClean="0">
                <a:solidFill>
                  <a:srgbClr val="008000"/>
                </a:solidFill>
              </a:rPr>
            </a:b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Турист </a:t>
            </a:r>
            <a:r>
              <a:rPr lang="ru-RU" dirty="0" smtClean="0"/>
              <a:t>прошел пешком, а затем на велосипеде расстояние 80 км. На велосипеде он проехал на 50 км больше, чем прошел пешком. Какое расстояние он проехал на велосипеде?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80 – 50 = 30 (км) – если бы проехал поровну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30 : 2 = 15 (км) – прошел пешком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15 + 50 = 65 (км) – проехал на велосипеде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65 км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rawing-clip-art-oth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15206" y="2786058"/>
            <a:ext cx="1624215" cy="2152240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/>
            </a:r>
            <a:br>
              <a:rPr lang="ru-RU" b="1" i="1" dirty="0" smtClean="0">
                <a:solidFill>
                  <a:srgbClr val="008000"/>
                </a:solidFill>
              </a:rPr>
            </a:br>
            <a:r>
              <a:rPr lang="ru-RU" b="1" i="1" dirty="0" smtClean="0">
                <a:solidFill>
                  <a:srgbClr val="008000"/>
                </a:solidFill>
              </a:rPr>
              <a:t>Р/т </a:t>
            </a:r>
            <a:r>
              <a:rPr lang="ru-RU" b="1" i="1" dirty="0" smtClean="0">
                <a:solidFill>
                  <a:srgbClr val="008000"/>
                </a:solidFill>
              </a:rPr>
              <a:t>№ 164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Сумма </a:t>
            </a:r>
            <a:r>
              <a:rPr lang="ru-RU" dirty="0" smtClean="0"/>
              <a:t>двух чисел равна 125. Одно из них на 13 больше другого. Найдите эти числа.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125 – 13 = 112 – если бы были равны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112 : 2 = 56 – второе число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56 + 13 = 69 – первое число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69; 56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rawing-clip-art-oth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4286256"/>
            <a:ext cx="1785950" cy="2366554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Оцените свою работу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142984"/>
            <a:ext cx="2214578" cy="228601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3" cstate="print"/>
          <a:srcRect l="3631"/>
          <a:stretch/>
        </p:blipFill>
        <p:spPr bwMode="auto">
          <a:xfrm>
            <a:off x="3214678" y="1643050"/>
            <a:ext cx="2500330" cy="23574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 cstate="print"/>
          <a:srcRect l="3012" t="-4013" r="4666" b="-5369"/>
          <a:stretch/>
        </p:blipFill>
        <p:spPr bwMode="auto">
          <a:xfrm>
            <a:off x="6143636" y="2143116"/>
            <a:ext cx="2286016" cy="27860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00034" y="3643314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4214818"/>
            <a:ext cx="271464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3636" y="5000636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Домашнее задание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§ 1.17 (повторить теорию). № 285 (а); № 286 (а); № 289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6qPz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2428868"/>
            <a:ext cx="5238760" cy="392907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Проверь себя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401080" cy="585791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600" b="1" i="1" dirty="0" smtClean="0"/>
              <a:t>№ 282 (б)</a:t>
            </a:r>
            <a:endParaRPr lang="ru-RU" sz="2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1) 43 – 5 = 38 (кг) – если бы собрали поровну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2) 38 : 2 = 19 (кг) – собрал Коля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3) 19 + 5 = 24 (кг) – собрал Саша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Ответ 19 кг; 24 кг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b="1" i="1" dirty="0" smtClean="0"/>
              <a:t>№ 283</a:t>
            </a:r>
            <a:endParaRPr lang="ru-RU" sz="2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1) 36 – 4 = 32 (</a:t>
            </a:r>
            <a:r>
              <a:rPr lang="ru-RU" sz="2600" dirty="0" err="1" smtClean="0"/>
              <a:t>уч</a:t>
            </a:r>
            <a:r>
              <a:rPr lang="ru-RU" sz="2600" dirty="0" smtClean="0"/>
              <a:t>) – если бы было поровну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2) 32 : 2 = 16 (</a:t>
            </a:r>
            <a:r>
              <a:rPr lang="ru-RU" sz="2600" dirty="0" err="1" smtClean="0"/>
              <a:t>уч</a:t>
            </a:r>
            <a:r>
              <a:rPr lang="ru-RU" sz="2600" dirty="0" smtClean="0"/>
              <a:t>) – девочек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3) 16 + 4 = 20 (</a:t>
            </a:r>
            <a:r>
              <a:rPr lang="ru-RU" sz="2600" dirty="0" err="1" smtClean="0"/>
              <a:t>уч</a:t>
            </a:r>
            <a:r>
              <a:rPr lang="ru-RU" sz="2600" dirty="0" smtClean="0"/>
              <a:t>) – мальчиков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Ответ: 16 девочек; 20 мальчиков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b="1" i="1" dirty="0" smtClean="0"/>
              <a:t>№ 284 (б)</a:t>
            </a:r>
            <a:endParaRPr lang="ru-RU" sz="26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1) 350 – 10 = 340 – если бы были равны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2) 340 : 2 = 170 – второе число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3) 170 + 10 = 180 – первое число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dirty="0" smtClean="0"/>
              <a:t>Ответ: 180, 170; нужно уменьшить первое число на 10</a:t>
            </a:r>
          </a:p>
          <a:p>
            <a:pPr marL="0" indent="0">
              <a:spcBef>
                <a:spcPts val="0"/>
              </a:spcBef>
              <a:buNone/>
            </a:pPr>
            <a:endParaRPr lang="ru-RU" sz="2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Устный счет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8647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5 · 4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7 </a:t>
            </a:r>
            <a:r>
              <a:rPr lang="ru-RU" dirty="0" smtClean="0"/>
              <a:t>· 9 </a:t>
            </a:r>
            <a:r>
              <a:rPr lang="ru-RU" dirty="0" smtClean="0"/>
              <a:t>=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3 </a:t>
            </a:r>
            <a:r>
              <a:rPr lang="ru-RU" dirty="0" smtClean="0"/>
              <a:t>· 5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27 </a:t>
            </a:r>
            <a:r>
              <a:rPr lang="ru-RU" dirty="0" smtClean="0"/>
              <a:t>: 3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64 </a:t>
            </a:r>
            <a:r>
              <a:rPr lang="ru-RU" dirty="0" smtClean="0"/>
              <a:t>: 8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14 </a:t>
            </a:r>
            <a:r>
              <a:rPr lang="ru-RU" dirty="0" smtClean="0"/>
              <a:t>: 7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2</a:t>
            </a:r>
            <a:r>
              <a:rPr lang="ru-RU" baseline="30000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   3</a:t>
            </a:r>
            <a:r>
              <a:rPr lang="ru-RU" baseline="30000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     10</a:t>
            </a:r>
            <a:r>
              <a:rPr lang="ru-RU" baseline="30000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         9</a:t>
            </a:r>
            <a:r>
              <a:rPr lang="ru-RU" baseline="30000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            5</a:t>
            </a:r>
            <a:r>
              <a:rPr lang="ru-RU" baseline="30000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                8</a:t>
            </a:r>
            <a:r>
              <a:rPr lang="ru-RU" baseline="30000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=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rawing-clip-art-oth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3372" y="1000108"/>
            <a:ext cx="2898272" cy="4572008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Задача 1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643998" cy="5268931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 </a:t>
            </a:r>
            <a:r>
              <a:rPr lang="ru-RU" dirty="0" smtClean="0"/>
              <a:t>двух пачках 63 тетради, причем в первой пачке на 7 тетрадей больше, чем второй. Сколько тетрадей в каждой пачке?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63 – 7 = 56 (</a:t>
            </a:r>
            <a:r>
              <a:rPr lang="ru-RU" dirty="0" err="1" smtClean="0"/>
              <a:t>тет</a:t>
            </a:r>
            <a:r>
              <a:rPr lang="ru-RU" dirty="0" smtClean="0"/>
              <a:t>) –если бы были равны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56 : 2 = 28 (</a:t>
            </a:r>
            <a:r>
              <a:rPr lang="ru-RU" dirty="0" err="1" smtClean="0"/>
              <a:t>тет</a:t>
            </a:r>
            <a:r>
              <a:rPr lang="ru-RU" dirty="0" smtClean="0"/>
              <a:t>) – во второй пачке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28 + 7 = 35 (</a:t>
            </a:r>
            <a:r>
              <a:rPr lang="ru-RU" dirty="0" err="1" smtClean="0"/>
              <a:t>тет</a:t>
            </a:r>
            <a:r>
              <a:rPr lang="ru-RU" dirty="0" smtClean="0"/>
              <a:t>) – в первой пачке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35 тетрадей; 28 тетрадей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rawing-clip-art-oth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4286256"/>
            <a:ext cx="1785950" cy="236655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Задача 2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 </a:t>
            </a:r>
            <a:r>
              <a:rPr lang="ru-RU" dirty="0" smtClean="0"/>
              <a:t>саду растет 120 яблонь и груш. Яблонь на 40 больше, чем груш. Сколько деревьев в каждом саду?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120 – 40 = 80 (</a:t>
            </a:r>
            <a:r>
              <a:rPr lang="ru-RU" dirty="0" err="1" smtClean="0"/>
              <a:t>дер</a:t>
            </a:r>
            <a:r>
              <a:rPr lang="ru-RU" dirty="0" smtClean="0"/>
              <a:t>) – если бы было поровну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80 : 2 = 40 (</a:t>
            </a:r>
            <a:r>
              <a:rPr lang="ru-RU" dirty="0" err="1" smtClean="0"/>
              <a:t>дер</a:t>
            </a:r>
            <a:r>
              <a:rPr lang="ru-RU" dirty="0" smtClean="0"/>
              <a:t>) – груши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40 + 40 = 80 (</a:t>
            </a:r>
            <a:r>
              <a:rPr lang="ru-RU" dirty="0" err="1" smtClean="0"/>
              <a:t>дер</a:t>
            </a:r>
            <a:r>
              <a:rPr lang="ru-RU" dirty="0" smtClean="0"/>
              <a:t>) – яблони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40 груш; 80 яблонь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rawing-clip-art-oth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4286256"/>
            <a:ext cx="1785950" cy="2366554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Задача 3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8501122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Сумма двух чисел 445, а разность 223. Найдите эти числа.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445 – 223 = 222 – если бы были равны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222 : 2 = 111 – второе число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111 + 223 = 334 – первое число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334; 111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rawing-clip-art-oth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4286256"/>
            <a:ext cx="1785950" cy="2366554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err="1" smtClean="0">
                <a:solidFill>
                  <a:srgbClr val="008000"/>
                </a:solidFill>
              </a:rPr>
              <a:t>Физминутка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Все умеем мы считать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Раз, два, три, четыре, пять —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Все умеем мы считать.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Раз! Подняться потянуться</a:t>
            </a:r>
            <a:r>
              <a:rPr lang="ru-RU" dirty="0" smtClean="0"/>
              <a:t>.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Два! Согнуться, разогнуться.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Три! В ладоши три хлопка,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Головою три кивка.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На четыре - руки шире.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Пять — руками помахать.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Шесть — за парту тихо сесть. 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4" name="Рисунок 3" descr="0010-022-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857232"/>
            <a:ext cx="2724150" cy="3333750"/>
          </a:xfrm>
          <a:prstGeom prst="rect">
            <a:avLst/>
          </a:prstGeo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Задача 4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 </a:t>
            </a:r>
            <a:r>
              <a:rPr lang="ru-RU" dirty="0" smtClean="0"/>
              <a:t>первой бригаде 18 рабочих, причем в первой на 8 больше, чем во второй. Сколько рабочих в каждой бригаде?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18 – 8 = 10 (раб) – если бы были одинаковыми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10 : 2 = 5 (раб) – вторая бригада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5 + 8 = 13 (раб) – первая бригада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13 рабочих, 5 рабочих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rawing-clip-art-oth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4286256"/>
            <a:ext cx="1785950" cy="2366554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>Р/т № 161</a:t>
            </a:r>
            <a:endParaRPr lang="ru-RU" dirty="0" smtClean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 </a:t>
            </a:r>
            <a:r>
              <a:rPr lang="ru-RU" dirty="0" smtClean="0"/>
              <a:t>математическом кружке занимаются 19 пятиклассников, причем мальчиков на 5 больше, чем девочек. Сколько мальчиков занимается в математическом кружке?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19 – 5 = 14 (чел) – если бы было поровну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14 : 2 = 7 (чел) – девочки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7 + 5 = 12 (чел) – мальчики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12 мальчиков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rawing-clip-art-oth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4286256"/>
            <a:ext cx="1785950" cy="2366554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48</TotalTime>
  <Words>757</Words>
  <Application>Microsoft Office PowerPoint</Application>
  <PresentationFormat>Экран (4:3)</PresentationFormat>
  <Paragraphs>97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математика</vt:lpstr>
      <vt:lpstr>Математика 5</vt:lpstr>
      <vt:lpstr>Проверь себя</vt:lpstr>
      <vt:lpstr>Устный счет</vt:lpstr>
      <vt:lpstr>Задача 1</vt:lpstr>
      <vt:lpstr>Задача 2</vt:lpstr>
      <vt:lpstr>Задача 3</vt:lpstr>
      <vt:lpstr>Физминутка</vt:lpstr>
      <vt:lpstr>Задача 4</vt:lpstr>
      <vt:lpstr>Р/т № 161</vt:lpstr>
      <vt:lpstr> Р/т № 162 </vt:lpstr>
      <vt:lpstr> Р/т № 164 </vt:lpstr>
      <vt:lpstr>Оцените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14</cp:revision>
  <dcterms:created xsi:type="dcterms:W3CDTF">2014-11-14T20:11:12Z</dcterms:created>
  <dcterms:modified xsi:type="dcterms:W3CDTF">2020-03-21T17:59:32Z</dcterms:modified>
</cp:coreProperties>
</file>