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76" r:id="rId4"/>
    <p:sldId id="277" r:id="rId5"/>
    <p:sldId id="279" r:id="rId6"/>
    <p:sldId id="285" r:id="rId7"/>
    <p:sldId id="280" r:id="rId8"/>
    <p:sldId id="282" r:id="rId9"/>
    <p:sldId id="283" r:id="rId10"/>
    <p:sldId id="274" r:id="rId11"/>
    <p:sldId id="275" r:id="rId12"/>
  </p:sldIdLst>
  <p:sldSz cx="9144000" cy="6858000" type="screen4x3"/>
  <p:notesSz cx="6858000" cy="9144000"/>
  <p:custDataLst>
    <p:tags r:id="rId13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8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426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894" y="5157192"/>
            <a:ext cx="1862137" cy="186213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DD44B-6850-414F-88CD-EF0D34AE8D3D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9FCDD-7B86-4720-BBDF-3B99B13D2F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765527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D8503-F3BE-414A-A947-0DB6355A521B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EC5CF-C41E-4AC7-AB8B-51D8DC1FD5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97186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DC14B-8FED-42D2-BE9B-455653C8F752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F7472-9013-4D43-89E0-9CD239544C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25013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pattFill prst="pct6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79512" y="188640"/>
            <a:ext cx="8784976" cy="648838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4437063"/>
            <a:ext cx="1570037" cy="223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41B85-232E-4A7B-9252-1D97C2FA5581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421F2-D47A-4AED-A314-18735FED2F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3892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AD660-9249-4EB1-BEA9-6B6A654CDD92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92A39-B451-4317-8ABA-E4C7F00FF1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58977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6E44E-C40D-4370-A97F-A02AA84376CA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60CA1-30F8-46C4-97E3-C1907B82EE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98539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E6788-F61E-44D7-AE26-DEA0E0652A64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D21A0-FB70-48D9-81F4-8C5D6DEE88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55001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5B111-EC2A-48BD-A6DE-EA71B9CCDFB4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2D7C3-1806-44CC-BC0C-E1766E464D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67317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62B3C-24A7-4906-BF7E-9B8FC3F4D801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9C511-9508-4190-A5CB-7C40646E34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23492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F98BA-22FE-4C5D-A9FD-4A3D3A50E5A5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B7B82-4DB2-4493-9FB4-4B047C10D0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70346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69A8D-9A70-4F33-8571-BE19775B4891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7778E-F388-4C97-99DE-824865C777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90136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010BE9-580D-4A5F-AACB-A57A30605153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0D43094-06FC-4819-BC25-B46334A992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>
          <a:xfrm>
            <a:off x="714348" y="857232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Математика 5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57422" y="2000240"/>
            <a:ext cx="4464496" cy="864096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ru-RU" b="1" dirty="0" smtClean="0">
                <a:solidFill>
                  <a:srgbClr val="008000"/>
                </a:solidFill>
              </a:rPr>
              <a:t>Решение задач</a:t>
            </a:r>
            <a:endParaRPr lang="ru-RU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Оцените свою работу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3643314"/>
            <a:ext cx="2071702" cy="50006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Я все понял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000364" y="4214818"/>
            <a:ext cx="2714644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У меня возникли затруднения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143636" y="5000636"/>
            <a:ext cx="2071702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Я ничего не понял</a:t>
            </a:r>
            <a:endParaRPr lang="ru-RU" sz="2400" b="1" dirty="0"/>
          </a:p>
        </p:txBody>
      </p:sp>
      <p:pic>
        <p:nvPicPr>
          <p:cNvPr id="11" name="Рисунок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28596" y="1357298"/>
            <a:ext cx="2071702" cy="2143140"/>
          </a:xfrm>
          <a:prstGeom prst="rect">
            <a:avLst/>
          </a:prstGeom>
        </p:spPr>
      </p:pic>
      <p:pic>
        <p:nvPicPr>
          <p:cNvPr id="14" name="Рисунок 1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286116" y="1714488"/>
            <a:ext cx="2153613" cy="2405561"/>
          </a:xfrm>
          <a:prstGeom prst="rect">
            <a:avLst/>
          </a:prstGeom>
        </p:spPr>
      </p:pic>
      <p:pic>
        <p:nvPicPr>
          <p:cNvPr id="15" name="Рисунок 14"/>
          <p:cNvPicPr/>
          <p:nvPr/>
        </p:nvPicPr>
        <p:blipFill rotWithShape="1">
          <a:blip r:embed="rId4" cstate="print"/>
          <a:srcRect l="8095" r="5244"/>
          <a:stretch/>
        </p:blipFill>
        <p:spPr bwMode="auto">
          <a:xfrm>
            <a:off x="6143636" y="2571744"/>
            <a:ext cx="2071702" cy="242889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Домашнее задание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№ 242, № 228 (а), № 287 (а)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6" name="Рисунок 5" descr="601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57422" y="2285992"/>
            <a:ext cx="4643467" cy="2786080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Проверь себя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642918"/>
            <a:ext cx="8401080" cy="5857916"/>
          </a:xfrm>
        </p:spPr>
        <p:txBody>
          <a:bodyPr/>
          <a:lstStyle/>
          <a:p>
            <a:pPr algn="ctr">
              <a:buNone/>
            </a:pPr>
            <a:r>
              <a:rPr lang="ru-RU" sz="2400" b="1" dirty="0" smtClean="0"/>
              <a:t>№ 285 (б)</a:t>
            </a:r>
          </a:p>
          <a:p>
            <a:pPr>
              <a:buNone/>
            </a:pPr>
            <a:r>
              <a:rPr lang="ru-RU" sz="2400" dirty="0" smtClean="0"/>
              <a:t>1) 537 – 131 = 406 – если бы были равны</a:t>
            </a:r>
          </a:p>
          <a:p>
            <a:pPr>
              <a:buNone/>
            </a:pPr>
            <a:r>
              <a:rPr lang="ru-RU" sz="2400" dirty="0" smtClean="0"/>
              <a:t>2) 406 : 2 = 203 – первое число</a:t>
            </a:r>
          </a:p>
          <a:p>
            <a:pPr>
              <a:buNone/>
            </a:pPr>
            <a:r>
              <a:rPr lang="ru-RU" sz="2400" dirty="0" smtClean="0"/>
              <a:t>3) 203 + 131 = 334 – второе число</a:t>
            </a:r>
          </a:p>
          <a:p>
            <a:pPr>
              <a:buNone/>
            </a:pPr>
            <a:r>
              <a:rPr lang="ru-RU" sz="2400" dirty="0" smtClean="0"/>
              <a:t>Ответ: 203, 334</a:t>
            </a:r>
          </a:p>
          <a:p>
            <a:pPr algn="ctr">
              <a:buNone/>
            </a:pPr>
            <a:r>
              <a:rPr lang="ru-RU" sz="2400" b="1" dirty="0" smtClean="0"/>
              <a:t>№ 286 (б)</a:t>
            </a:r>
          </a:p>
          <a:p>
            <a:pPr>
              <a:buNone/>
            </a:pPr>
            <a:r>
              <a:rPr lang="ru-RU" sz="2400" dirty="0" smtClean="0"/>
              <a:t>1) 87 – 19 = 68 – если бы были равны</a:t>
            </a:r>
          </a:p>
          <a:p>
            <a:pPr>
              <a:buNone/>
            </a:pPr>
            <a:r>
              <a:rPr lang="ru-RU" sz="2400" dirty="0" smtClean="0"/>
              <a:t>2) 68 : 2 = 34 – второе число</a:t>
            </a:r>
          </a:p>
          <a:p>
            <a:pPr>
              <a:buNone/>
            </a:pPr>
            <a:r>
              <a:rPr lang="ru-RU" sz="2400" dirty="0" smtClean="0"/>
              <a:t>3) 34 + 19 = 53 – первое число</a:t>
            </a:r>
          </a:p>
          <a:p>
            <a:pPr>
              <a:buNone/>
            </a:pPr>
            <a:r>
              <a:rPr lang="ru-RU" sz="2400" dirty="0" smtClean="0"/>
              <a:t>Ответ: 53, 34</a:t>
            </a:r>
            <a:endParaRPr lang="ru-RU" sz="24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>
                <a:solidFill>
                  <a:srgbClr val="008000"/>
                </a:solidFill>
              </a:rPr>
              <a:t>Самостоятельная работа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714356"/>
            <a:ext cx="8543956" cy="5857916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b="1" i="1" dirty="0" smtClean="0"/>
              <a:t>Вариант 1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1. В классе 27 учащихся, причем девочек на 5 меньше, чем мальчиков. Сколько мальчиков в классе?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2. Сумма двух чисел 96, а разность 16. Найдите эти числа.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b="1" i="1" dirty="0" smtClean="0"/>
              <a:t>Вариант 2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1. В классе 22 учащихся, причем девочек на 8 больше, чем мальчиков. Сколько девочек в классе?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2. Сумма двух чисел 80, а разность 8. Найдите эти числа.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>
                <a:solidFill>
                  <a:srgbClr val="008000"/>
                </a:solidFill>
              </a:rPr>
              <a:t>№ </a:t>
            </a:r>
            <a:r>
              <a:rPr lang="ru-RU" b="1" i="1" dirty="0" smtClean="0">
                <a:solidFill>
                  <a:srgbClr val="008000"/>
                </a:solidFill>
              </a:rPr>
              <a:t>1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008000"/>
                </a:solidFill>
              </a:rPr>
              <a:t/>
            </a:r>
            <a:br>
              <a:rPr lang="ru-RU" dirty="0" smtClean="0">
                <a:solidFill>
                  <a:srgbClr val="008000"/>
                </a:solidFill>
              </a:rPr>
            </a:b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Саша </a:t>
            </a:r>
            <a:r>
              <a:rPr lang="ru-RU" dirty="0" smtClean="0"/>
              <a:t>собрал в саду на 5 кг яблок больше, чем Коля, а вместе они собрали 43 кг яблок. Сколько собрал каждый?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 smtClean="0"/>
              <a:t>Решение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1) 43 – 5 = 38 (кг) – если бы собрали вместе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2) 38 : 2 = 19 (кг) – собрал Коля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3) 16 + 5 = 24 (кг) – собрал Саша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Ответ: 19 кг, 24 кг</a:t>
            </a:r>
          </a:p>
          <a:p>
            <a:pPr marL="0" indent="0">
              <a:spcBef>
                <a:spcPts val="0"/>
              </a:spcBef>
              <a:buNone/>
            </a:pP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endParaRPr lang="ru-RU" dirty="0"/>
          </a:p>
        </p:txBody>
      </p:sp>
      <p:pic>
        <p:nvPicPr>
          <p:cNvPr id="4" name="Рисунок 3" descr="transparent-glasses-thinking-person-outline-head-people-man-clipart-tr5dbe2ed0840c70.01453360157274491254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77583" y="4286256"/>
            <a:ext cx="2652108" cy="235743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>
                <a:solidFill>
                  <a:srgbClr val="008000"/>
                </a:solidFill>
              </a:rPr>
              <a:t>№ </a:t>
            </a:r>
            <a:r>
              <a:rPr lang="ru-RU" b="1" i="1" dirty="0" smtClean="0">
                <a:solidFill>
                  <a:srgbClr val="008000"/>
                </a:solidFill>
              </a:rPr>
              <a:t>2</a:t>
            </a:r>
            <a:r>
              <a:rPr lang="ru-RU" dirty="0" smtClean="0">
                <a:solidFill>
                  <a:srgbClr val="008000"/>
                </a:solidFill>
              </a:rPr>
              <a:t/>
            </a:r>
            <a:br>
              <a:rPr lang="ru-RU" dirty="0" smtClean="0">
                <a:solidFill>
                  <a:srgbClr val="008000"/>
                </a:solidFill>
              </a:rPr>
            </a:b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В </a:t>
            </a:r>
            <a:r>
              <a:rPr lang="ru-RU" dirty="0" smtClean="0"/>
              <a:t>двух коробках лежит 120 дисков – в первой коробке в 3 раза больше дисков, чем во второй. Сколько дисков лежит в каждой коробке?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 smtClean="0"/>
              <a:t>Решение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1) 1 + 3 = 4 (частей) – всего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2) 120 : 4 = 30 (</a:t>
            </a:r>
            <a:r>
              <a:rPr lang="ru-RU" dirty="0" err="1" smtClean="0"/>
              <a:t>дис</a:t>
            </a:r>
            <a:r>
              <a:rPr lang="ru-RU" dirty="0" smtClean="0"/>
              <a:t>) – приходится на 1 часть, во второй коробке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3) 30 · 3 = 90 (</a:t>
            </a:r>
            <a:r>
              <a:rPr lang="ru-RU" dirty="0" err="1" smtClean="0"/>
              <a:t>дис</a:t>
            </a:r>
            <a:r>
              <a:rPr lang="ru-RU" dirty="0" smtClean="0"/>
              <a:t>) – в первой коробке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Ответ: 90 дисков, 30 дисков</a:t>
            </a: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008000"/>
                </a:solidFill>
              </a:rPr>
              <a:t>Физминутка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Ветер дует нам в лицо,</a:t>
            </a:r>
            <a:br>
              <a:rPr lang="ru-RU" dirty="0" smtClean="0"/>
            </a:br>
            <a:r>
              <a:rPr lang="ru-RU" dirty="0" smtClean="0"/>
              <a:t>Закачалось деревцо.</a:t>
            </a:r>
            <a:br>
              <a:rPr lang="ru-RU" dirty="0" smtClean="0"/>
            </a:br>
            <a:r>
              <a:rPr lang="ru-RU" dirty="0" smtClean="0"/>
              <a:t>Ветер тише, тише, тише.</a:t>
            </a:r>
            <a:br>
              <a:rPr lang="ru-RU" dirty="0" smtClean="0"/>
            </a:br>
            <a:r>
              <a:rPr lang="ru-RU" dirty="0" smtClean="0"/>
              <a:t>Деревцо все выше, выше.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114321017_windytreehgclrna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6314" y="2500306"/>
            <a:ext cx="3962400" cy="3962400"/>
          </a:xfrm>
          <a:prstGeom prst="rect">
            <a:avLst/>
          </a:prstGeom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>
                <a:solidFill>
                  <a:srgbClr val="008000"/>
                </a:solidFill>
              </a:rPr>
              <a:t>№ </a:t>
            </a:r>
            <a:r>
              <a:rPr lang="ru-RU" b="1" i="1" dirty="0" smtClean="0">
                <a:solidFill>
                  <a:srgbClr val="008000"/>
                </a:solidFill>
              </a:rPr>
              <a:t>3</a:t>
            </a:r>
            <a:r>
              <a:rPr lang="ru-RU" dirty="0" smtClean="0">
                <a:solidFill>
                  <a:srgbClr val="008000"/>
                </a:solidFill>
              </a:rPr>
              <a:t/>
            </a:r>
            <a:br>
              <a:rPr lang="ru-RU" dirty="0" smtClean="0">
                <a:solidFill>
                  <a:srgbClr val="008000"/>
                </a:solidFill>
              </a:rPr>
            </a:b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Некто </a:t>
            </a:r>
            <a:r>
              <a:rPr lang="ru-RU" dirty="0" smtClean="0"/>
              <a:t>заплатил за книжку на 120 рублей больше, чем за тетрадь. Известно, что книга дороже тетради в 4 раза. Сколько стоит книга?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 smtClean="0"/>
              <a:t>Решение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1) 4 – 1 = 3 (части) – 120 рублей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2) 120 : 3 = 40 (</a:t>
            </a:r>
            <a:r>
              <a:rPr lang="ru-RU" dirty="0" err="1" smtClean="0"/>
              <a:t>руб</a:t>
            </a:r>
            <a:r>
              <a:rPr lang="ru-RU" dirty="0" smtClean="0"/>
              <a:t>) – приходится на 1 часть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3) 40 · 4 = 160 (</a:t>
            </a:r>
            <a:r>
              <a:rPr lang="ru-RU" dirty="0" err="1" smtClean="0"/>
              <a:t>руб</a:t>
            </a:r>
            <a:r>
              <a:rPr lang="ru-RU" dirty="0" smtClean="0"/>
              <a:t>) – стоит книга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Ответ: 160 рублей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>
                <a:solidFill>
                  <a:srgbClr val="008000"/>
                </a:solidFill>
              </a:rPr>
              <a:t>№ </a:t>
            </a:r>
            <a:r>
              <a:rPr lang="ru-RU" b="1" i="1" dirty="0" smtClean="0">
                <a:solidFill>
                  <a:srgbClr val="008000"/>
                </a:solidFill>
              </a:rPr>
              <a:t>4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	Сумма двух чисел равна 174, а их разность равна 16.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 smtClean="0"/>
              <a:t>Решение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1) 174 – 16 = 158 – если бы были равны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2) 158 : 2 = 79 – второе число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3) 79 + 16 = 95 – первое число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Ответ: 95; 79</a:t>
            </a:r>
          </a:p>
          <a:p>
            <a:endParaRPr lang="ru-RU" dirty="0"/>
          </a:p>
        </p:txBody>
      </p:sp>
      <p:pic>
        <p:nvPicPr>
          <p:cNvPr id="4" name="Рисунок 3" descr="transparent-glasses-thinking-person-outline-head-people-man-clipart-tr5dbe2ed0840c70.01453360157274491254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77583" y="4286256"/>
            <a:ext cx="2652108" cy="2357430"/>
          </a:xfrm>
          <a:prstGeom prst="rect">
            <a:avLst/>
          </a:prstGeom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>
                <a:solidFill>
                  <a:srgbClr val="008000"/>
                </a:solidFill>
              </a:rPr>
              <a:t>№ </a:t>
            </a:r>
            <a:r>
              <a:rPr lang="ru-RU" b="1" i="1" dirty="0" smtClean="0">
                <a:solidFill>
                  <a:srgbClr val="008000"/>
                </a:solidFill>
              </a:rPr>
              <a:t>5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Купили </a:t>
            </a:r>
            <a:r>
              <a:rPr lang="ru-RU" dirty="0" smtClean="0"/>
              <a:t>2700 г сухофруктов. Яблоки составляют 4 части, чернослив — 3 части и курага — 2 части массы сухофруктов. Сколько граммов яблок, чернослива и кураги в отдельности купили?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 smtClean="0"/>
              <a:t>Решение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1) 4 + 3 + 2 = 9 (частей) – всего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2) 2700 : 9 = 300 (г) – приходится на 1 часть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3) 300 · 4 = 1200 (г) – яблоки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4) 300 · 3 = 900 (г) – чернослив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5) 300 · 2 = 600 (г) – курага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Ответ: 1200 г, 900 г, 600 г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83a1b692d88cf15b151893e2f43bd68e62573b7"/>
</p:tagLst>
</file>

<file path=ppt/theme/theme1.xml><?xml version="1.0" encoding="utf-8"?>
<a:theme xmlns:a="http://schemas.openxmlformats.org/drawingml/2006/main" name="математи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математика</Template>
  <TotalTime>89</TotalTime>
  <Words>539</Words>
  <Application>Microsoft Office PowerPoint</Application>
  <PresentationFormat>Экран (4:3)</PresentationFormat>
  <Paragraphs>65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математика</vt:lpstr>
      <vt:lpstr>Математика 5</vt:lpstr>
      <vt:lpstr>Проверь себя</vt:lpstr>
      <vt:lpstr> Самостоятельная работа </vt:lpstr>
      <vt:lpstr>  № 1  </vt:lpstr>
      <vt:lpstr> № 2 </vt:lpstr>
      <vt:lpstr>Физминутка</vt:lpstr>
      <vt:lpstr> № 3 </vt:lpstr>
      <vt:lpstr> № 4 </vt:lpstr>
      <vt:lpstr> № 5 </vt:lpstr>
      <vt:lpstr>Оцените свою работу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 5</dc:title>
  <dc:creator>Ольга Михайловна</dc:creator>
  <cp:lastModifiedBy>МАРИНА МАРИНА</cp:lastModifiedBy>
  <cp:revision>23</cp:revision>
  <dcterms:created xsi:type="dcterms:W3CDTF">2014-11-14T20:11:12Z</dcterms:created>
  <dcterms:modified xsi:type="dcterms:W3CDTF">2020-03-21T18:45:23Z</dcterms:modified>
</cp:coreProperties>
</file>