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6" r:id="rId3"/>
    <p:sldId id="267" r:id="rId4"/>
    <p:sldId id="268" r:id="rId5"/>
    <p:sldId id="269" r:id="rId6"/>
    <p:sldId id="281" r:id="rId7"/>
    <p:sldId id="272" r:id="rId8"/>
    <p:sldId id="282" r:id="rId9"/>
    <p:sldId id="283" r:id="rId10"/>
    <p:sldId id="284" r:id="rId11"/>
    <p:sldId id="279" r:id="rId12"/>
    <p:sldId id="280" r:id="rId13"/>
  </p:sldIdLst>
  <p:sldSz cx="9144000" cy="6858000" type="screen4x3"/>
  <p:notesSz cx="6858000" cy="9144000"/>
  <p:custDataLst>
    <p:tags r:id="rId14"/>
  </p:custDataLst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0066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6" d="100"/>
          <a:sy n="76" d="100"/>
        </p:scale>
        <p:origin x="-426" y="-66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646894" y="5157192"/>
            <a:ext cx="1862137" cy="1862137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6DD44B-6850-414F-88CD-EF0D34AE8D3D}" type="datetimeFigureOut">
              <a:rPr lang="ru-RU"/>
              <a:pPr>
                <a:defRPr/>
              </a:pPr>
              <a:t>19.03.2020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D9FCDD-7B86-4720-BBDF-3B99B13D2FD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57655275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AD8503-F3BE-414A-A947-0DB6355A521B}" type="datetimeFigureOut">
              <a:rPr lang="ru-RU"/>
              <a:pPr>
                <a:defRPr/>
              </a:pPr>
              <a:t>19.03.2020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2EC5CF-C41E-4AC7-AB8B-51D8DC1FD56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971860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3DC14B-8FED-42D2-BE9B-455653C8F752}" type="datetimeFigureOut">
              <a:rPr lang="ru-RU"/>
              <a:pPr>
                <a:defRPr/>
              </a:pPr>
              <a:t>19.03.2020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AF7472-9013-4D43-89E0-9CD239544C9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5250135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Pr>
        <a:pattFill prst="pct60">
          <a:fgClr>
            <a:srgbClr val="00B050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 userDrawn="1"/>
        </p:nvSpPr>
        <p:spPr>
          <a:xfrm>
            <a:off x="179512" y="188640"/>
            <a:ext cx="8784976" cy="6488385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73963" y="4437063"/>
            <a:ext cx="1570037" cy="2239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F41B85-232E-4A7B-9252-1D97C2FA5581}" type="datetimeFigureOut">
              <a:rPr lang="ru-RU"/>
              <a:pPr>
                <a:defRPr/>
              </a:pPr>
              <a:t>19.03.2020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C421F2-D47A-4AED-A314-18735FED2F2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7389261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3AD660-9249-4EB1-BEA9-6B6A654CDD92}" type="datetimeFigureOut">
              <a:rPr lang="ru-RU"/>
              <a:pPr>
                <a:defRPr/>
              </a:pPr>
              <a:t>19.03.2020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792A39-B451-4317-8ABA-E4C7F00FF12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5589779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66E44E-C40D-4370-A97F-A02AA84376CA}" type="datetimeFigureOut">
              <a:rPr lang="ru-RU"/>
              <a:pPr>
                <a:defRPr/>
              </a:pPr>
              <a:t>19.03.2020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D60CA1-30F8-46C4-97E3-C1907B82EEC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8985394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7E6788-F61E-44D7-AE26-DEA0E0652A64}" type="datetimeFigureOut">
              <a:rPr lang="ru-RU"/>
              <a:pPr>
                <a:defRPr/>
              </a:pPr>
              <a:t>19.03.2020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2D21A0-FB70-48D9-81F4-8C5D6DEE881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3550011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85B111-EC2A-48BD-A6DE-EA71B9CCDFB4}" type="datetimeFigureOut">
              <a:rPr lang="ru-RU"/>
              <a:pPr>
                <a:defRPr/>
              </a:pPr>
              <a:t>19.03.2020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12D7C3-1806-44CC-BC0C-E1766E464D4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5673175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E62B3C-24A7-4906-BF7E-9B8FC3F4D801}" type="datetimeFigureOut">
              <a:rPr lang="ru-RU"/>
              <a:pPr>
                <a:defRPr/>
              </a:pPr>
              <a:t>19.03.2020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29C511-9508-4190-A5CB-7C40646E342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7234924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BF98BA-22FE-4C5D-A9FD-4A3D3A50E5A5}" type="datetimeFigureOut">
              <a:rPr lang="ru-RU"/>
              <a:pPr>
                <a:defRPr/>
              </a:pPr>
              <a:t>19.03.2020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FB7B82-4DB2-4493-9FB4-4B047C10D00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7703465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769A8D-9A70-4F33-8571-BE19775B4891}" type="datetimeFigureOut">
              <a:rPr lang="ru-RU"/>
              <a:pPr>
                <a:defRPr/>
              </a:pPr>
              <a:t>19.03.2020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A7778E-F388-4C97-99DE-824865C7771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1901369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3C010BE9-580D-4A5F-AACB-A57A30605153}" type="datetimeFigureOut">
              <a:rPr lang="ru-RU"/>
              <a:pPr>
                <a:defRPr/>
              </a:pPr>
              <a:t>19.03.2020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20D43094-06FC-4819-BC25-B46334A992C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85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Заголовок 1"/>
          <p:cNvSpPr>
            <a:spLocks noGrp="1"/>
          </p:cNvSpPr>
          <p:nvPr>
            <p:ph type="ctrTitle"/>
          </p:nvPr>
        </p:nvSpPr>
        <p:spPr>
          <a:xfrm>
            <a:off x="857224" y="785794"/>
            <a:ext cx="7772400" cy="1470025"/>
          </a:xfrm>
        </p:spPr>
        <p:txBody>
          <a:bodyPr/>
          <a:lstStyle/>
          <a:p>
            <a:r>
              <a:rPr lang="ru-RU" b="1" dirty="0" smtClean="0">
                <a:solidFill>
                  <a:srgbClr val="00B050"/>
                </a:solidFill>
              </a:rPr>
              <a:t>Математика 5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00298" y="2143116"/>
            <a:ext cx="4464496" cy="864096"/>
          </a:xfrm>
        </p:spPr>
        <p:txBody>
          <a:bodyPr rtlCol="0">
            <a:normAutofit/>
          </a:bodyPr>
          <a:lstStyle/>
          <a:p>
            <a:pPr>
              <a:defRPr/>
            </a:pPr>
            <a:r>
              <a:rPr lang="ru-RU" b="1" dirty="0" smtClean="0">
                <a:solidFill>
                  <a:srgbClr val="006600"/>
                </a:solidFill>
              </a:rPr>
              <a:t>Задачи на «части»</a:t>
            </a:r>
            <a:endParaRPr lang="ru-RU" b="1" dirty="0">
              <a:solidFill>
                <a:srgbClr val="006600"/>
              </a:solidFill>
            </a:endParaRP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 smtClean="0"/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285728"/>
            <a:ext cx="8501122" cy="6357982"/>
          </a:xfrm>
        </p:spPr>
        <p:txBody>
          <a:bodyPr/>
          <a:lstStyle/>
          <a:p>
            <a:pPr marL="0" indent="0" algn="ctr">
              <a:spcBef>
                <a:spcPts val="0"/>
              </a:spcBef>
              <a:buNone/>
            </a:pPr>
            <a:r>
              <a:rPr lang="ru-RU" sz="2800" b="1" i="1" dirty="0" smtClean="0"/>
              <a:t>№ 226 (а)</a:t>
            </a:r>
            <a:endParaRPr lang="ru-RU" sz="2800" dirty="0" smtClean="0"/>
          </a:p>
          <a:p>
            <a:pPr marL="0" indent="0">
              <a:spcBef>
                <a:spcPts val="0"/>
              </a:spcBef>
              <a:buNone/>
            </a:pPr>
            <a:r>
              <a:rPr lang="ru-RU" sz="2800" dirty="0" smtClean="0"/>
              <a:t>1) 1 + 4 = 5 (частей) – всего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2800" dirty="0" smtClean="0"/>
              <a:t>2) 200 : 5 = 40 (</a:t>
            </a:r>
            <a:r>
              <a:rPr lang="ru-RU" sz="2800" dirty="0" err="1" smtClean="0"/>
              <a:t>руб</a:t>
            </a:r>
            <a:r>
              <a:rPr lang="ru-RU" sz="2800" dirty="0" smtClean="0"/>
              <a:t>) – приходится на 1 часть, стоит галстук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2800" dirty="0" smtClean="0"/>
              <a:t>Ответ: 40 рублей</a:t>
            </a:r>
          </a:p>
          <a:p>
            <a:pPr marL="0" indent="0" algn="ctr">
              <a:spcBef>
                <a:spcPts val="0"/>
              </a:spcBef>
              <a:buNone/>
            </a:pPr>
            <a:r>
              <a:rPr lang="ru-RU" sz="2800" b="1" i="1" dirty="0" smtClean="0"/>
              <a:t>№ 227 (а)</a:t>
            </a:r>
            <a:endParaRPr lang="ru-RU" sz="2800" dirty="0" smtClean="0"/>
          </a:p>
          <a:p>
            <a:pPr marL="0" indent="0">
              <a:spcBef>
                <a:spcPts val="0"/>
              </a:spcBef>
              <a:buNone/>
            </a:pPr>
            <a:r>
              <a:rPr lang="ru-RU" sz="2800" dirty="0" smtClean="0"/>
              <a:t>1) 2 + 1 = 3 (частей) – всего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2800" dirty="0" smtClean="0"/>
              <a:t>2) 36 : 3 = 12 (</a:t>
            </a:r>
            <a:r>
              <a:rPr lang="ru-RU" sz="2800" dirty="0" err="1" smtClean="0"/>
              <a:t>руб</a:t>
            </a:r>
            <a:r>
              <a:rPr lang="ru-RU" sz="2800" dirty="0" smtClean="0"/>
              <a:t>) – приходится на 1 часть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2800" dirty="0" smtClean="0"/>
              <a:t>3) 12 · 2 = 24 (</a:t>
            </a:r>
            <a:r>
              <a:rPr lang="ru-RU" sz="2800" dirty="0" err="1" smtClean="0"/>
              <a:t>руб</a:t>
            </a:r>
            <a:r>
              <a:rPr lang="ru-RU" sz="2800" dirty="0" smtClean="0"/>
              <a:t>) – календарь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2800" dirty="0" smtClean="0"/>
              <a:t>Ответ: 24 рубля </a:t>
            </a:r>
          </a:p>
          <a:p>
            <a:pPr marL="0" indent="0" algn="ctr">
              <a:spcBef>
                <a:spcPts val="0"/>
              </a:spcBef>
              <a:buNone/>
            </a:pPr>
            <a:r>
              <a:rPr lang="ru-RU" sz="2800" b="1" i="1" dirty="0" smtClean="0"/>
              <a:t>№ 227 (в)</a:t>
            </a:r>
            <a:endParaRPr lang="ru-RU" sz="2800" dirty="0" smtClean="0"/>
          </a:p>
          <a:p>
            <a:pPr marL="0" indent="0">
              <a:spcBef>
                <a:spcPts val="0"/>
              </a:spcBef>
              <a:buNone/>
            </a:pPr>
            <a:r>
              <a:rPr lang="ru-RU" sz="2800" dirty="0" smtClean="0"/>
              <a:t>1) 1 + 3 = 4 (частей) – всего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2800" dirty="0" smtClean="0"/>
              <a:t>2) 176 : 4 = 44 (</a:t>
            </a:r>
            <a:r>
              <a:rPr lang="ru-RU" sz="2800" dirty="0" err="1" smtClean="0"/>
              <a:t>стр</a:t>
            </a:r>
            <a:r>
              <a:rPr lang="ru-RU" sz="2800" dirty="0" smtClean="0"/>
              <a:t>) – приходится на 1 часть, прочитала девочка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2800" dirty="0" smtClean="0"/>
              <a:t>Ответ: 44 страницы </a:t>
            </a:r>
          </a:p>
          <a:p>
            <a:pPr marL="0" indent="0">
              <a:spcBef>
                <a:spcPts val="0"/>
              </a:spcBef>
              <a:buNone/>
            </a:pPr>
            <a:endParaRPr lang="ru-RU" sz="3000" dirty="0"/>
          </a:p>
        </p:txBody>
      </p:sp>
      <p:pic>
        <p:nvPicPr>
          <p:cNvPr id="4" name="Рисунок 3" descr="thinking-boy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858016" y="1857364"/>
            <a:ext cx="1995799" cy="2143140"/>
          </a:xfrm>
          <a:prstGeom prst="rect">
            <a:avLst/>
          </a:prstGeom>
        </p:spPr>
      </p:pic>
    </p:spTree>
  </p:cSld>
  <p:clrMapOvr>
    <a:masterClrMapping/>
  </p:clrMapOvr>
  <p:transition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5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5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5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5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5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5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5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5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5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45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45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45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006600"/>
                </a:solidFill>
              </a:rPr>
              <a:t>Оцените свою работу</a:t>
            </a:r>
            <a:endParaRPr lang="ru-RU" dirty="0">
              <a:solidFill>
                <a:srgbClr val="00660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28596" y="3143248"/>
            <a:ext cx="2071702" cy="500066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Я все понял</a:t>
            </a:r>
            <a:endParaRPr lang="ru-RU" sz="2400" b="1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3071802" y="3786190"/>
            <a:ext cx="2714644" cy="71438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У меня возникли затруднения</a:t>
            </a:r>
            <a:endParaRPr lang="ru-RU" sz="2400" b="1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6000760" y="4500570"/>
            <a:ext cx="2071702" cy="71438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Я ничего не понял</a:t>
            </a:r>
            <a:endParaRPr lang="ru-RU" sz="2400" b="1" dirty="0"/>
          </a:p>
        </p:txBody>
      </p:sp>
      <p:pic>
        <p:nvPicPr>
          <p:cNvPr id="13" name="Рисунок 1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00034" y="1214422"/>
            <a:ext cx="1857388" cy="1785950"/>
          </a:xfrm>
          <a:prstGeom prst="rect">
            <a:avLst/>
          </a:prstGeom>
        </p:spPr>
      </p:pic>
      <p:pic>
        <p:nvPicPr>
          <p:cNvPr id="14" name="Рисунок 13"/>
          <p:cNvPicPr/>
          <p:nvPr/>
        </p:nvPicPr>
        <p:blipFill rotWithShape="1">
          <a:blip r:embed="rId3" cstate="print"/>
          <a:srcRect t="-1" b="-13105"/>
          <a:stretch/>
        </p:blipFill>
        <p:spPr bwMode="auto">
          <a:xfrm>
            <a:off x="3286116" y="1500174"/>
            <a:ext cx="2000264" cy="2428892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="" xmlns:wpc="http://schemas.microsoft.com/office/word/2010/wordprocessingCanvas" xmlns:mc="http://schemas.openxmlformats.org/markup-compatibility/2006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/>
            </a:ext>
          </a:extLst>
        </p:spPr>
      </p:pic>
      <p:pic>
        <p:nvPicPr>
          <p:cNvPr id="15" name="Рисунок 14"/>
          <p:cNvPicPr/>
          <p:nvPr/>
        </p:nvPicPr>
        <p:blipFill rotWithShape="1">
          <a:blip r:embed="rId4" cstate="print"/>
          <a:srcRect t="-4458" b="-12052"/>
          <a:stretch/>
        </p:blipFill>
        <p:spPr bwMode="auto">
          <a:xfrm>
            <a:off x="6286512" y="2285992"/>
            <a:ext cx="1785950" cy="214314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="" xmlns:wpc="http://schemas.microsoft.com/office/word/2010/wordprocessingCanvas" xmlns:mc="http://schemas.openxmlformats.org/markup-compatibility/2006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/>
            </a:ext>
          </a:extLst>
        </p:spPr>
      </p:pic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6600"/>
                </a:solidFill>
              </a:rPr>
              <a:t>Домашнее задание</a:t>
            </a:r>
            <a:endParaRPr lang="ru-RU" b="1" dirty="0">
              <a:solidFill>
                <a:srgbClr val="0066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п. 1. 14; № 223 (а); № 226 (б); № 227 (б) 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4" name="Рисунок 3" descr="998620789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14678" y="2714620"/>
            <a:ext cx="2819417" cy="2097371"/>
          </a:xfrm>
          <a:prstGeom prst="rect">
            <a:avLst/>
          </a:prstGeom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39718"/>
          </a:xfrm>
        </p:spPr>
        <p:txBody>
          <a:bodyPr/>
          <a:lstStyle/>
          <a:p>
            <a:r>
              <a:rPr lang="ru-RU" dirty="0" smtClean="0">
                <a:solidFill>
                  <a:srgbClr val="006600"/>
                </a:solidFill>
              </a:rPr>
              <a:t>Проверь себя!</a:t>
            </a:r>
            <a:endParaRPr lang="ru-RU" dirty="0">
              <a:solidFill>
                <a:srgbClr val="0066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714356"/>
            <a:ext cx="8401080" cy="5929354"/>
          </a:xfrm>
        </p:spPr>
        <p:txBody>
          <a:bodyPr/>
          <a:lstStyle/>
          <a:p>
            <a:pPr marL="0" indent="0">
              <a:spcBef>
                <a:spcPts val="0"/>
              </a:spcBef>
              <a:buNone/>
            </a:pPr>
            <a:r>
              <a:rPr lang="ru-RU" sz="2400" b="1" i="1" dirty="0" smtClean="0"/>
              <a:t>№ 218 (а)</a:t>
            </a:r>
            <a:endParaRPr lang="ru-RU" sz="2400" dirty="0" smtClean="0"/>
          </a:p>
          <a:p>
            <a:pPr marL="0" indent="0">
              <a:spcBef>
                <a:spcPts val="0"/>
              </a:spcBef>
              <a:buNone/>
            </a:pPr>
            <a:r>
              <a:rPr lang="ru-RU" sz="2400" dirty="0" smtClean="0"/>
              <a:t>1) 2 кг 600 г = 2600 г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2400" dirty="0" smtClean="0"/>
              <a:t>2) 2600 : 2 = 1300 (г) – приходится на 1 часть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2400" dirty="0" smtClean="0"/>
              <a:t>3) 1300 · 3 = 3900 (г) – сахар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2400" dirty="0" smtClean="0"/>
              <a:t>Ответ: 3900 г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2400" b="1" i="1" dirty="0" smtClean="0"/>
              <a:t>№ 219 (а)</a:t>
            </a:r>
            <a:endParaRPr lang="ru-RU" sz="2400" dirty="0" smtClean="0"/>
          </a:p>
          <a:p>
            <a:pPr marL="0" indent="0">
              <a:spcBef>
                <a:spcPts val="0"/>
              </a:spcBef>
              <a:buNone/>
            </a:pPr>
            <a:r>
              <a:rPr lang="ru-RU" sz="2400" dirty="0" smtClean="0"/>
              <a:t>1) 2 + 5 = 7 (частей) - всего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2400" dirty="0" smtClean="0"/>
              <a:t>2) 350 : 7 = 50 (г) – приходится на 1 часть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2400" dirty="0" smtClean="0"/>
              <a:t>3) 50 · 2 = 100 (г) – свинец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2400" dirty="0" smtClean="0"/>
              <a:t>4) 50 · 5 = 250 (г) – олово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2400" dirty="0" smtClean="0"/>
              <a:t>Ответ: 100 г; 250 г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2400" b="1" dirty="0" smtClean="0"/>
              <a:t>№ 220</a:t>
            </a:r>
            <a:endParaRPr lang="ru-RU" sz="2400" dirty="0" smtClean="0"/>
          </a:p>
          <a:p>
            <a:pPr marL="0" indent="0">
              <a:spcBef>
                <a:spcPts val="0"/>
              </a:spcBef>
              <a:buNone/>
            </a:pPr>
            <a:r>
              <a:rPr lang="ru-RU" sz="2400" dirty="0" smtClean="0"/>
              <a:t>1) 36 : 2 = 18 (</a:t>
            </a:r>
            <a:r>
              <a:rPr lang="ru-RU" sz="2400" dirty="0" err="1" smtClean="0"/>
              <a:t>ц</a:t>
            </a:r>
            <a:r>
              <a:rPr lang="ru-RU" sz="2400" dirty="0" smtClean="0"/>
              <a:t>) – приходится на 1 часть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2400" dirty="0" smtClean="0"/>
              <a:t>2) 18 · 3 = 54 (</a:t>
            </a:r>
            <a:r>
              <a:rPr lang="ru-RU" sz="2400" dirty="0" err="1" smtClean="0"/>
              <a:t>ц</a:t>
            </a:r>
            <a:r>
              <a:rPr lang="ru-RU" sz="2400" dirty="0" smtClean="0"/>
              <a:t>) – мука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2400" dirty="0" smtClean="0"/>
              <a:t>3) </a:t>
            </a:r>
            <a:r>
              <a:rPr lang="ru-RU" sz="2400" dirty="0" smtClean="0"/>
              <a:t>54 + 18 = 72 (</a:t>
            </a:r>
            <a:r>
              <a:rPr lang="ru-RU" sz="2400" dirty="0" err="1" smtClean="0"/>
              <a:t>ц</a:t>
            </a:r>
            <a:r>
              <a:rPr lang="ru-RU" sz="2400" dirty="0" smtClean="0"/>
              <a:t>) – рож 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2400" dirty="0" smtClean="0"/>
              <a:t>Ответ: 72 </a:t>
            </a:r>
            <a:r>
              <a:rPr lang="ru-RU" sz="2400" dirty="0" err="1" smtClean="0"/>
              <a:t>ц</a:t>
            </a:r>
            <a:endParaRPr lang="ru-RU" sz="2400" dirty="0" smtClean="0"/>
          </a:p>
          <a:p>
            <a:pPr marL="0" indent="0">
              <a:spcBef>
                <a:spcPts val="0"/>
              </a:spcBef>
              <a:buNone/>
            </a:pPr>
            <a:endParaRPr lang="ru-RU" sz="3000" dirty="0" smtClean="0"/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ransition>
    <p:pull dir="l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82594"/>
          </a:xfrm>
        </p:spPr>
        <p:txBody>
          <a:bodyPr/>
          <a:lstStyle/>
          <a:p>
            <a:r>
              <a:rPr lang="ru-RU" dirty="0" smtClean="0">
                <a:solidFill>
                  <a:srgbClr val="006600"/>
                </a:solidFill>
              </a:rPr>
              <a:t>Устный счет</a:t>
            </a:r>
            <a:endParaRPr lang="ru-RU" dirty="0">
              <a:solidFill>
                <a:srgbClr val="0066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928670"/>
            <a:ext cx="8229600" cy="5197493"/>
          </a:xfrm>
        </p:spPr>
        <p:txBody>
          <a:bodyPr/>
          <a:lstStyle/>
          <a:p>
            <a:pPr marL="0" indent="0">
              <a:spcBef>
                <a:spcPts val="0"/>
              </a:spcBef>
              <a:buNone/>
            </a:pPr>
            <a:r>
              <a:rPr lang="ru-RU" sz="3000" dirty="0" smtClean="0"/>
              <a:t>5 · 4 = </a:t>
            </a:r>
            <a:r>
              <a:rPr lang="ru-RU" sz="3000" dirty="0" smtClean="0"/>
              <a:t> </a:t>
            </a:r>
            <a:endParaRPr lang="ru-RU" sz="3000" dirty="0" smtClean="0"/>
          </a:p>
          <a:p>
            <a:pPr marL="0" indent="0">
              <a:spcBef>
                <a:spcPts val="0"/>
              </a:spcBef>
              <a:buNone/>
            </a:pPr>
            <a:r>
              <a:rPr lang="ru-RU" sz="3000" dirty="0" smtClean="0"/>
              <a:t>   7 </a:t>
            </a:r>
            <a:r>
              <a:rPr lang="ru-RU" sz="3000" dirty="0" smtClean="0"/>
              <a:t>· 9 = 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3000" dirty="0" smtClean="0"/>
              <a:t>       3 </a:t>
            </a:r>
            <a:r>
              <a:rPr lang="ru-RU" sz="3000" dirty="0" smtClean="0"/>
              <a:t>· 5 = 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3000" dirty="0" smtClean="0"/>
              <a:t>         27 </a:t>
            </a:r>
            <a:r>
              <a:rPr lang="ru-RU" sz="3000" dirty="0" smtClean="0"/>
              <a:t>: 3 = 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3000" dirty="0" smtClean="0"/>
              <a:t>            64 </a:t>
            </a:r>
            <a:r>
              <a:rPr lang="ru-RU" sz="3000" dirty="0" smtClean="0"/>
              <a:t>: 8 = 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3000" dirty="0" smtClean="0"/>
              <a:t>               14 </a:t>
            </a:r>
            <a:r>
              <a:rPr lang="ru-RU" sz="3000" dirty="0" smtClean="0"/>
              <a:t>: 7 = 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3000" dirty="0" smtClean="0"/>
              <a:t>                  2</a:t>
            </a:r>
            <a:r>
              <a:rPr lang="ru-RU" sz="3000" baseline="30000" dirty="0" smtClean="0"/>
              <a:t>2</a:t>
            </a:r>
            <a:r>
              <a:rPr lang="ru-RU" sz="3000" dirty="0" smtClean="0"/>
              <a:t> </a:t>
            </a:r>
            <a:r>
              <a:rPr lang="ru-RU" sz="3000" dirty="0" smtClean="0"/>
              <a:t>= 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3000" dirty="0" smtClean="0"/>
              <a:t>                     3</a:t>
            </a:r>
            <a:r>
              <a:rPr lang="ru-RU" sz="3000" baseline="30000" dirty="0" smtClean="0"/>
              <a:t>2</a:t>
            </a:r>
            <a:r>
              <a:rPr lang="ru-RU" sz="3000" dirty="0" smtClean="0"/>
              <a:t> </a:t>
            </a:r>
            <a:r>
              <a:rPr lang="ru-RU" sz="3000" dirty="0" smtClean="0"/>
              <a:t>= 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3000" dirty="0" smtClean="0"/>
              <a:t>                        10</a:t>
            </a:r>
            <a:r>
              <a:rPr lang="ru-RU" sz="3000" baseline="30000" dirty="0" smtClean="0"/>
              <a:t>2</a:t>
            </a:r>
            <a:r>
              <a:rPr lang="ru-RU" sz="3000" dirty="0" smtClean="0"/>
              <a:t> </a:t>
            </a:r>
            <a:r>
              <a:rPr lang="ru-RU" sz="3000" dirty="0" smtClean="0"/>
              <a:t>= 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3000" dirty="0" smtClean="0"/>
              <a:t>                           9</a:t>
            </a:r>
            <a:r>
              <a:rPr lang="ru-RU" sz="3000" baseline="30000" dirty="0" smtClean="0"/>
              <a:t>2</a:t>
            </a:r>
            <a:r>
              <a:rPr lang="ru-RU" sz="3000" dirty="0" smtClean="0"/>
              <a:t> </a:t>
            </a:r>
            <a:r>
              <a:rPr lang="ru-RU" sz="3000" dirty="0" smtClean="0"/>
              <a:t>= 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3000" dirty="0" smtClean="0"/>
              <a:t>                               5</a:t>
            </a:r>
            <a:r>
              <a:rPr lang="ru-RU" sz="3000" baseline="30000" dirty="0" smtClean="0"/>
              <a:t>2</a:t>
            </a:r>
            <a:r>
              <a:rPr lang="ru-RU" sz="3000" dirty="0" smtClean="0"/>
              <a:t> </a:t>
            </a:r>
            <a:r>
              <a:rPr lang="ru-RU" sz="3000" dirty="0" smtClean="0"/>
              <a:t>= 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3000" dirty="0" smtClean="0"/>
              <a:t>                                   8</a:t>
            </a:r>
            <a:r>
              <a:rPr lang="ru-RU" sz="3000" baseline="30000" dirty="0" smtClean="0"/>
              <a:t>2</a:t>
            </a:r>
            <a:r>
              <a:rPr lang="ru-RU" sz="3000" dirty="0" smtClean="0"/>
              <a:t> </a:t>
            </a:r>
            <a:r>
              <a:rPr lang="ru-RU" sz="3000" dirty="0" smtClean="0"/>
              <a:t>= </a:t>
            </a:r>
          </a:p>
          <a:p>
            <a:pPr marL="0" indent="0">
              <a:spcBef>
                <a:spcPts val="0"/>
              </a:spcBef>
              <a:buNone/>
            </a:pPr>
            <a:endParaRPr lang="ru-RU" sz="3000" dirty="0"/>
          </a:p>
        </p:txBody>
      </p:sp>
    </p:spTree>
  </p:cSld>
  <p:clrMapOvr>
    <a:masterClrMapping/>
  </p:clrMapOvr>
  <p:transition>
    <p:pull dir="r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11156"/>
          </a:xfrm>
        </p:spPr>
        <p:txBody>
          <a:bodyPr/>
          <a:lstStyle/>
          <a:p>
            <a:r>
              <a:rPr lang="ru-RU" b="1" i="1" dirty="0" smtClean="0"/>
              <a:t>Р/т № 142</a:t>
            </a:r>
            <a:endParaRPr lang="ru-RU" dirty="0" smtClean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857232"/>
            <a:ext cx="8229600" cy="5715040"/>
          </a:xfrm>
        </p:spPr>
        <p:txBody>
          <a:bodyPr/>
          <a:lstStyle/>
          <a:p>
            <a:pPr>
              <a:buNone/>
            </a:pPr>
            <a:r>
              <a:rPr lang="ru-RU" sz="2800" dirty="0" smtClean="0"/>
              <a:t>     Тетрадей </a:t>
            </a:r>
            <a:r>
              <a:rPr lang="ru-RU" sz="2800" dirty="0" smtClean="0"/>
              <a:t>в клетку купили на 60 больше, чем тетрадей в линейку. Тетрадей в клетку было в 3 раза больше, чем тетрадей в линейку. Сколько купили тетрадей в линейку?</a:t>
            </a:r>
          </a:p>
          <a:p>
            <a:pPr algn="ctr">
              <a:buNone/>
            </a:pPr>
            <a:r>
              <a:rPr lang="ru-RU" sz="2800" dirty="0" smtClean="0"/>
              <a:t>Решение</a:t>
            </a:r>
          </a:p>
          <a:p>
            <a:pPr>
              <a:buNone/>
            </a:pPr>
            <a:r>
              <a:rPr lang="ru-RU" sz="2800" dirty="0" smtClean="0"/>
              <a:t>1) 60 : 2 = 30 (тут) – приходится на 1 часть, тетрадей в линию</a:t>
            </a:r>
          </a:p>
          <a:p>
            <a:pPr>
              <a:buNone/>
            </a:pPr>
            <a:r>
              <a:rPr lang="ru-RU" sz="2800" dirty="0" smtClean="0"/>
              <a:t>Ответ: 30 тетрадей</a:t>
            </a:r>
          </a:p>
          <a:p>
            <a:pPr>
              <a:buNone/>
            </a:pPr>
            <a:endParaRPr lang="ru-RU" sz="2800" dirty="0" smtClean="0">
              <a:latin typeface="Times New Roman"/>
              <a:ea typeface="Calibri"/>
              <a:cs typeface="Times New Roman"/>
            </a:endParaRPr>
          </a:p>
          <a:p>
            <a:pPr>
              <a:buNone/>
            </a:pPr>
            <a:endParaRPr lang="ru-RU" sz="2800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/>
          </a:p>
        </p:txBody>
      </p:sp>
      <p:pic>
        <p:nvPicPr>
          <p:cNvPr id="9" name="Рисунок 8" descr="u_7a1910b1241573761d9153b3081056bb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214942" y="4429132"/>
            <a:ext cx="1903018" cy="1976428"/>
          </a:xfrm>
          <a:prstGeom prst="rect">
            <a:avLst/>
          </a:prstGeom>
        </p:spPr>
      </p:pic>
    </p:spTree>
  </p:cSld>
  <p:clrMapOvr>
    <a:masterClrMapping/>
  </p:clrMapOvr>
  <p:transition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b="1" i="1" dirty="0" smtClean="0">
                <a:solidFill>
                  <a:srgbClr val="006600"/>
                </a:solidFill>
              </a:rPr>
              <a:t>Р/т № 143</a:t>
            </a:r>
            <a:endParaRPr lang="ru-RU" sz="3600" dirty="0" smtClean="0">
              <a:solidFill>
                <a:srgbClr val="006600"/>
              </a:solidFill>
            </a:endParaRPr>
          </a:p>
        </p:txBody>
      </p:sp>
      <p:pic>
        <p:nvPicPr>
          <p:cNvPr id="5" name="Рисунок 4" descr="u_7a1910b1241573761d9153b3081056bb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878907" y="4500570"/>
            <a:ext cx="1903018" cy="1976428"/>
          </a:xfrm>
          <a:prstGeom prst="rect">
            <a:avLst/>
          </a:prstGeom>
        </p:spPr>
      </p:pic>
      <p:sp>
        <p:nvSpPr>
          <p:cNvPr id="8" name="Содержимое 7"/>
          <p:cNvSpPr>
            <a:spLocks noGrp="1"/>
          </p:cNvSpPr>
          <p:nvPr>
            <p:ph idx="1"/>
          </p:nvPr>
        </p:nvSpPr>
        <p:spPr>
          <a:xfrm>
            <a:off x="457200" y="1071546"/>
            <a:ext cx="8115328" cy="5357849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   В </a:t>
            </a:r>
            <a:r>
              <a:rPr lang="ru-RU" dirty="0" smtClean="0"/>
              <a:t>спортивной секции мальчиков занимается в 4 раза больше, чем девочек. Мальчиков на 30 больше, чем девочек. Сколько мальчиков занимается в секции? </a:t>
            </a:r>
          </a:p>
          <a:p>
            <a:pPr algn="ctr">
              <a:buNone/>
            </a:pPr>
            <a:r>
              <a:rPr lang="ru-RU" dirty="0" smtClean="0"/>
              <a:t>Решение</a:t>
            </a:r>
          </a:p>
          <a:p>
            <a:pPr>
              <a:buNone/>
            </a:pPr>
            <a:r>
              <a:rPr lang="ru-RU" dirty="0" smtClean="0"/>
              <a:t>1) 4 – 1 = 3 (частей) – 30 человек</a:t>
            </a:r>
          </a:p>
          <a:p>
            <a:pPr>
              <a:buNone/>
            </a:pPr>
            <a:r>
              <a:rPr lang="ru-RU" dirty="0" smtClean="0"/>
              <a:t>2) 30 :  = 10 (чел) – приходится на 1 часть</a:t>
            </a:r>
          </a:p>
          <a:p>
            <a:pPr>
              <a:buNone/>
            </a:pPr>
            <a:r>
              <a:rPr lang="ru-RU" dirty="0" smtClean="0"/>
              <a:t>3) 4 · 10 = 40 (чел) – мальчики</a:t>
            </a:r>
          </a:p>
          <a:p>
            <a:pPr>
              <a:buNone/>
            </a:pPr>
            <a:r>
              <a:rPr lang="ru-RU" dirty="0" smtClean="0"/>
              <a:t>Ответ: 40 мальчиков</a:t>
            </a:r>
          </a:p>
          <a:p>
            <a:endParaRPr lang="ru-RU" dirty="0"/>
          </a:p>
        </p:txBody>
      </p:sp>
    </p:spTree>
  </p:cSld>
  <p:clrMapOvr>
    <a:masterClrMapping/>
  </p:clrMapOvr>
  <p:transition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0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3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6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9" dur="5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46"/>
          </a:xfrm>
        </p:spPr>
        <p:txBody>
          <a:bodyPr/>
          <a:lstStyle/>
          <a:p>
            <a:r>
              <a:rPr lang="ru-RU" b="1" i="1" dirty="0" smtClean="0">
                <a:solidFill>
                  <a:srgbClr val="006600"/>
                </a:solidFill>
              </a:rPr>
              <a:t>Р/т № 144</a:t>
            </a:r>
            <a:endParaRPr lang="ru-RU" dirty="0">
              <a:solidFill>
                <a:srgbClr val="0066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071546"/>
            <a:ext cx="8229600" cy="5500726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   Турист </a:t>
            </a:r>
            <a:r>
              <a:rPr lang="ru-RU" dirty="0" smtClean="0"/>
              <a:t>прошел пешком расстояние в 5 раз меньшее, чем проехал на автобусе. На автобусе он проехал на 120 км больше, чем прошел пешком. Какое расстояние он проехал на автобусе?</a:t>
            </a:r>
          </a:p>
          <a:p>
            <a:pPr algn="ctr">
              <a:buNone/>
            </a:pPr>
            <a:r>
              <a:rPr lang="ru-RU" dirty="0" smtClean="0"/>
              <a:t>Решение</a:t>
            </a:r>
          </a:p>
          <a:p>
            <a:pPr>
              <a:buNone/>
            </a:pPr>
            <a:r>
              <a:rPr lang="ru-RU" dirty="0" smtClean="0"/>
              <a:t>1) 5 – 1 = 4 (части) – 120 км</a:t>
            </a:r>
          </a:p>
          <a:p>
            <a:pPr>
              <a:buNone/>
            </a:pPr>
            <a:r>
              <a:rPr lang="ru-RU" dirty="0" smtClean="0"/>
              <a:t>2) 120 : 4 = 30 (км) – приходится на 1 часть</a:t>
            </a:r>
          </a:p>
          <a:p>
            <a:pPr>
              <a:buNone/>
            </a:pPr>
            <a:r>
              <a:rPr lang="ru-RU" dirty="0" smtClean="0"/>
              <a:t>3) 30 · 5 = 150 (км) – проехал на автобусе</a:t>
            </a:r>
          </a:p>
          <a:p>
            <a:pPr>
              <a:buNone/>
            </a:pPr>
            <a:r>
              <a:rPr lang="ru-RU" dirty="0" smtClean="0"/>
              <a:t>Ответ: 150 км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ransition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46"/>
          </a:xfrm>
        </p:spPr>
        <p:txBody>
          <a:bodyPr/>
          <a:lstStyle/>
          <a:p>
            <a:r>
              <a:rPr lang="ru-RU" dirty="0" err="1" smtClean="0">
                <a:solidFill>
                  <a:srgbClr val="006600"/>
                </a:solidFill>
              </a:rPr>
              <a:t>Физминутка</a:t>
            </a:r>
            <a:endParaRPr lang="ru-RU" dirty="0">
              <a:solidFill>
                <a:srgbClr val="0066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14422"/>
            <a:ext cx="8229600" cy="4911741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.</a:t>
            </a:r>
            <a:endParaRPr lang="ru-RU" dirty="0" smtClean="0"/>
          </a:p>
          <a:p>
            <a:pPr>
              <a:buNone/>
            </a:pPr>
            <a:endParaRPr lang="ru-RU" dirty="0"/>
          </a:p>
        </p:txBody>
      </p:sp>
      <p:pic>
        <p:nvPicPr>
          <p:cNvPr id="5" name="Рисунок 4" descr="animashki-muzika-99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14348" y="2214554"/>
            <a:ext cx="7662550" cy="2000264"/>
          </a:xfrm>
          <a:prstGeom prst="rect">
            <a:avLst/>
          </a:prstGeom>
        </p:spPr>
      </p:pic>
    </p:spTree>
  </p:cSld>
  <p:clrMapOvr>
    <a:masterClrMapping/>
  </p:clrMapOvr>
  <p:transition>
    <p:strips dir="r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/>
              <a:t/>
            </a:r>
            <a:br>
              <a:rPr lang="ru-RU" b="1" i="1" dirty="0" smtClean="0"/>
            </a:br>
            <a:r>
              <a:rPr lang="ru-RU" b="1" i="1" dirty="0" smtClean="0">
                <a:solidFill>
                  <a:srgbClr val="006600"/>
                </a:solidFill>
              </a:rPr>
              <a:t>№ </a:t>
            </a:r>
            <a:r>
              <a:rPr lang="ru-RU" b="1" i="1" dirty="0" smtClean="0">
                <a:solidFill>
                  <a:srgbClr val="006600"/>
                </a:solidFill>
              </a:rPr>
              <a:t>222</a:t>
            </a:r>
            <a:r>
              <a:rPr lang="ru-RU" dirty="0" smtClean="0">
                <a:solidFill>
                  <a:srgbClr val="006600"/>
                </a:solidFill>
              </a:rPr>
              <a:t/>
            </a:r>
            <a:br>
              <a:rPr lang="ru-RU" dirty="0" smtClean="0">
                <a:solidFill>
                  <a:srgbClr val="006600"/>
                </a:solidFill>
              </a:rPr>
            </a:br>
            <a:endParaRPr lang="ru-RU" dirty="0">
              <a:solidFill>
                <a:srgbClr val="0066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1</a:t>
            </a:r>
            <a:r>
              <a:rPr lang="ru-RU" dirty="0" smtClean="0"/>
              <a:t>) 5 + 3 = 8 (частей) – приходится на груши и сливы</a:t>
            </a:r>
          </a:p>
          <a:p>
            <a:pPr>
              <a:buNone/>
            </a:pPr>
            <a:r>
              <a:rPr lang="ru-RU" dirty="0" smtClean="0"/>
              <a:t>2) 2 кг 400 г = 2400 г</a:t>
            </a:r>
          </a:p>
          <a:p>
            <a:pPr>
              <a:buNone/>
            </a:pPr>
            <a:r>
              <a:rPr lang="ru-RU" dirty="0" smtClean="0"/>
              <a:t>3) 2400 : 8 = 300 (г) – приходится на 1 часть</a:t>
            </a:r>
          </a:p>
          <a:p>
            <a:pPr>
              <a:buNone/>
            </a:pPr>
            <a:r>
              <a:rPr lang="ru-RU" dirty="0" smtClean="0"/>
              <a:t>4) 6 · 300 = 1800 (г) – яблоки</a:t>
            </a:r>
          </a:p>
          <a:p>
            <a:pPr>
              <a:buNone/>
            </a:pPr>
            <a:r>
              <a:rPr lang="ru-RU" dirty="0" smtClean="0"/>
              <a:t>5) 6 + 5 + 3 = 14 (частей) – всего</a:t>
            </a:r>
          </a:p>
          <a:p>
            <a:pPr>
              <a:buNone/>
            </a:pPr>
            <a:r>
              <a:rPr lang="ru-RU" dirty="0" smtClean="0"/>
              <a:t>6) 14 · 300 = 4200 (г) – все фрукты</a:t>
            </a:r>
          </a:p>
          <a:p>
            <a:pPr>
              <a:buNone/>
            </a:pPr>
            <a:r>
              <a:rPr lang="ru-RU" dirty="0" smtClean="0"/>
              <a:t>Ответ: 1800 г; 4200 г 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4" name="Рисунок 3" descr="thinking-boy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786578" y="4336598"/>
            <a:ext cx="2148476" cy="2307088"/>
          </a:xfrm>
          <a:prstGeom prst="rect">
            <a:avLst/>
          </a:prstGeom>
        </p:spPr>
      </p:pic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/>
              <a:t/>
            </a:r>
            <a:br>
              <a:rPr lang="ru-RU" b="1" i="1" dirty="0" smtClean="0"/>
            </a:br>
            <a:r>
              <a:rPr lang="ru-RU" b="1" i="1" dirty="0" smtClean="0">
                <a:solidFill>
                  <a:srgbClr val="006600"/>
                </a:solidFill>
              </a:rPr>
              <a:t>№ </a:t>
            </a:r>
            <a:r>
              <a:rPr lang="ru-RU" b="1" i="1" dirty="0" smtClean="0">
                <a:solidFill>
                  <a:srgbClr val="006600"/>
                </a:solidFill>
              </a:rPr>
              <a:t>223 (б)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1</a:t>
            </a:r>
            <a:r>
              <a:rPr lang="ru-RU" dirty="0" smtClean="0"/>
              <a:t>) 7 + 6 = 13 (частей) – кофе и цикорий</a:t>
            </a:r>
          </a:p>
          <a:p>
            <a:pPr>
              <a:buNone/>
            </a:pPr>
            <a:r>
              <a:rPr lang="ru-RU" dirty="0" smtClean="0"/>
              <a:t>2) 26 : 13 = 2 (кг) – приходится на 1 часть</a:t>
            </a:r>
          </a:p>
          <a:p>
            <a:pPr>
              <a:buNone/>
            </a:pPr>
            <a:r>
              <a:rPr lang="ru-RU" dirty="0" smtClean="0"/>
              <a:t>3) 7 + 6 + 5 + 2 = 20 (частей) – всего</a:t>
            </a:r>
          </a:p>
          <a:p>
            <a:pPr>
              <a:buNone/>
            </a:pPr>
            <a:r>
              <a:rPr lang="ru-RU" dirty="0" smtClean="0"/>
              <a:t>4) 20 · 2 = 40 (кг) – всего</a:t>
            </a:r>
          </a:p>
          <a:p>
            <a:pPr>
              <a:buNone/>
            </a:pPr>
            <a:r>
              <a:rPr lang="ru-RU" dirty="0" smtClean="0"/>
              <a:t>5</a:t>
            </a:r>
            <a:r>
              <a:rPr lang="ru-RU" dirty="0" smtClean="0"/>
              <a:t>) 40 кг = 40000 г</a:t>
            </a:r>
          </a:p>
          <a:p>
            <a:pPr>
              <a:buNone/>
            </a:pPr>
            <a:r>
              <a:rPr lang="ru-RU" dirty="0" smtClean="0"/>
              <a:t>6) 40000 : 200 = 400 : 2 = 200 (</a:t>
            </a:r>
            <a:r>
              <a:rPr lang="ru-RU" dirty="0" err="1" smtClean="0"/>
              <a:t>пач</a:t>
            </a:r>
            <a:r>
              <a:rPr lang="ru-RU" dirty="0" smtClean="0"/>
              <a:t>) </a:t>
            </a:r>
            <a:r>
              <a:rPr lang="ru-RU" dirty="0" smtClean="0"/>
              <a:t>–</a:t>
            </a:r>
          </a:p>
          <a:p>
            <a:pPr>
              <a:buNone/>
            </a:pPr>
            <a:r>
              <a:rPr lang="ru-RU" dirty="0" smtClean="0"/>
              <a:t> </a:t>
            </a:r>
            <a:r>
              <a:rPr lang="ru-RU" dirty="0" smtClean="0"/>
              <a:t>всего</a:t>
            </a:r>
          </a:p>
          <a:p>
            <a:pPr>
              <a:buNone/>
            </a:pPr>
            <a:r>
              <a:rPr lang="ru-RU" dirty="0" smtClean="0"/>
              <a:t>Ответ: 200 пачек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4" name="Рисунок 3" descr="thinking-boy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929454" y="4500570"/>
            <a:ext cx="1978811" cy="2124898"/>
          </a:xfrm>
          <a:prstGeom prst="rect">
            <a:avLst/>
          </a:prstGeom>
        </p:spPr>
      </p:pic>
    </p:spTree>
  </p:cSld>
  <p:clrMapOvr>
    <a:masterClrMapping/>
  </p:clrMapOvr>
  <p:transition>
    <p:strips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a83a1b692d88cf15b151893e2f43bd68e62573b7"/>
</p:tagLst>
</file>

<file path=ppt/theme/theme1.xml><?xml version="1.0" encoding="utf-8"?>
<a:theme xmlns:a="http://schemas.openxmlformats.org/drawingml/2006/main" name="математика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математика</Template>
  <TotalTime>76</TotalTime>
  <Words>769</Words>
  <Application>Microsoft Office PowerPoint</Application>
  <PresentationFormat>Экран (4:3)</PresentationFormat>
  <Paragraphs>91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математика</vt:lpstr>
      <vt:lpstr>Математика 5</vt:lpstr>
      <vt:lpstr>Проверь себя!</vt:lpstr>
      <vt:lpstr>Устный счет</vt:lpstr>
      <vt:lpstr>Р/т № 142</vt:lpstr>
      <vt:lpstr>Р/т № 143</vt:lpstr>
      <vt:lpstr>Р/т № 144</vt:lpstr>
      <vt:lpstr>Физминутка</vt:lpstr>
      <vt:lpstr> № 222 </vt:lpstr>
      <vt:lpstr> № 223 (б) </vt:lpstr>
      <vt:lpstr>Слайд 10</vt:lpstr>
      <vt:lpstr>Оцените свою работу</vt:lpstr>
      <vt:lpstr>Домашнее задание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Математика 5</dc:title>
  <dc:creator>Ольга Михайловна</dc:creator>
  <cp:lastModifiedBy>МАРИНА МАРИНА</cp:lastModifiedBy>
  <cp:revision>23</cp:revision>
  <dcterms:created xsi:type="dcterms:W3CDTF">2014-11-14T20:11:12Z</dcterms:created>
  <dcterms:modified xsi:type="dcterms:W3CDTF">2020-03-19T20:22:45Z</dcterms:modified>
</cp:coreProperties>
</file>