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58" r:id="rId7"/>
    <p:sldId id="259" r:id="rId8"/>
    <p:sldId id="268" r:id="rId9"/>
    <p:sldId id="269" r:id="rId10"/>
    <p:sldId id="260" r:id="rId11"/>
    <p:sldId id="261" r:id="rId12"/>
    <p:sldId id="262" r:id="rId13"/>
    <p:sldId id="257" r:id="rId14"/>
  </p:sldIdLst>
  <p:sldSz cx="9144000" cy="6858000" type="screen4x3"/>
  <p:notesSz cx="6858000" cy="9144000"/>
  <p:custDataLst>
    <p:tags r:id="rId15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2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714348" y="857232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Математика 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2000240"/>
            <a:ext cx="4464496" cy="864096"/>
          </a:xfrm>
        </p:spPr>
        <p:txBody>
          <a:bodyPr rtlCol="0">
            <a:normAutofit fontScale="77500" lnSpcReduction="20000"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8000"/>
                </a:solidFill>
              </a:rPr>
              <a:t>Задачи на нахождение двух чисел по их сумме и разности</a:t>
            </a:r>
            <a:endParaRPr lang="ru-RU" b="1" dirty="0">
              <a:solidFill>
                <a:srgbClr val="008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472518" cy="5768997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i="1" dirty="0" smtClean="0"/>
              <a:t>№ 283 (а)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25 – 7 = 18 (</a:t>
            </a:r>
            <a:r>
              <a:rPr lang="ru-RU" dirty="0" err="1" smtClean="0"/>
              <a:t>гр</a:t>
            </a:r>
            <a:r>
              <a:rPr lang="ru-RU" dirty="0" smtClean="0"/>
              <a:t>) – если бы собрали поровну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18 : 2 = 9 (</a:t>
            </a:r>
            <a:r>
              <a:rPr lang="ru-RU" dirty="0" err="1" smtClean="0"/>
              <a:t>гр</a:t>
            </a:r>
            <a:r>
              <a:rPr lang="ru-RU" dirty="0" smtClean="0"/>
              <a:t>) – нашла сестра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9 + 7 = 16 (</a:t>
            </a:r>
            <a:r>
              <a:rPr lang="ru-RU" dirty="0" err="1" smtClean="0"/>
              <a:t>гр</a:t>
            </a:r>
            <a:r>
              <a:rPr lang="ru-RU" dirty="0" smtClean="0"/>
              <a:t>) – нашел брат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9 грибов, 16 грибов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i="1" dirty="0" smtClean="0"/>
              <a:t>№ 284 (а)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230 – 20 = 210 – если бы были одинаковыми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210 : 2 = 105 – второе число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105 + 20 = 125 – первое число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125; 105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ello_html_762be42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15074" y="1500174"/>
            <a:ext cx="1643074" cy="1823299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/>
              <a:t>№ 285 (а)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432 – 18 = 414 – если бы были равны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414 : 2 = 207 – второе число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207 + 18 = 225 – первое число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225; 207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i="1" dirty="0" smtClean="0"/>
              <a:t>№ 285 (б)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537 – 131 = 406 – если бы были равны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406 : 2 = 203 – первое число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203 + 131 = 334 – второе число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203; 334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</p:txBody>
      </p:sp>
      <p:pic>
        <p:nvPicPr>
          <p:cNvPr id="4" name="Рисунок 3" descr="hello_html_762be42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12" y="1500174"/>
            <a:ext cx="1643074" cy="1823299"/>
          </a:xfrm>
          <a:prstGeom prst="rect">
            <a:avLst/>
          </a:prstGeo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Оцените свою работу</a:t>
            </a:r>
            <a:endParaRPr lang="ru-RU" b="1" dirty="0">
              <a:solidFill>
                <a:srgbClr val="008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214422"/>
            <a:ext cx="2428892" cy="2214578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71802" y="2143116"/>
            <a:ext cx="2357454" cy="178595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 rotWithShape="1">
          <a:blip r:embed="rId4" cstate="print"/>
          <a:srcRect l="5371" r="8405"/>
          <a:stretch/>
        </p:blipFill>
        <p:spPr bwMode="auto">
          <a:xfrm>
            <a:off x="5643570" y="3000372"/>
            <a:ext cx="2071702" cy="21431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42910" y="3286124"/>
            <a:ext cx="207170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все понял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57488" y="4000504"/>
            <a:ext cx="271464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меня возникли затруднения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5008" y="5000636"/>
            <a:ext cx="207170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ничего не понял</a:t>
            </a:r>
            <a:endParaRPr lang="ru-RU" sz="2400" b="1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Домашнее задание</a:t>
            </a:r>
            <a:endParaRPr lang="ru-RU" b="1" dirty="0" smtClean="0">
              <a:solidFill>
                <a:srgbClr val="008000"/>
              </a:solidFill>
            </a:endParaRPr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п. 1. 16; № 282 (б); № 283 (б); № 284 (б)</a:t>
            </a:r>
          </a:p>
          <a:p>
            <a:endParaRPr lang="ru-RU" sz="1600" dirty="0" smtClean="0"/>
          </a:p>
          <a:p>
            <a:endParaRPr lang="ru-RU" dirty="0" smtClean="0"/>
          </a:p>
        </p:txBody>
      </p:sp>
      <p:pic>
        <p:nvPicPr>
          <p:cNvPr id="4" name="Рисунок 3" descr="0_a3d5a_1d099b9f_orig.jpg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8" y="2786058"/>
            <a:ext cx="3333750" cy="3333750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Проверь себя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3686172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/>
              <a:t>№ 265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а</a:t>
            </a:r>
            <a:r>
              <a:rPr lang="ru-RU" sz="2400" dirty="0" smtClean="0"/>
              <a:t>) 320 – (64 : 8 + 16)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1) 64 </a:t>
            </a:r>
            <a:r>
              <a:rPr lang="ru-RU" sz="2400" dirty="0" smtClean="0"/>
              <a:t>: </a:t>
            </a:r>
            <a:r>
              <a:rPr lang="ru-RU" sz="2400" dirty="0" smtClean="0"/>
              <a:t>8 = 8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2) 8 + 16 = 24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3) 320 – 24 = 296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Ответ: 296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б) 45 +  24 · 5 – (59 – 9)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1) 59 – 9 = 50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2) 24 · 5 = 120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3) 45 + 120 = 165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4) 165 – 50 = 115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Ответ: 115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endParaRPr lang="ru-RU" sz="24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500562" y="857232"/>
            <a:ext cx="3686172" cy="534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в) 98 – 72 : 9 – (35 + 55) : 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1) 35 + 55 = 90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 72 : 9 = 8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3) 90 : 3 = 30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4) 98 – 8 = 90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5) 90 – 30 = 60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60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г) 270 : (303 : 3 – 11) + 48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1) 303 : 3 = 101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2) 101 – 11 = 90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3) 270 : 90 = 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4) 48 + 3 = 51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Ответ: 51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Проверь себя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92935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b="1" i="1" dirty="0" smtClean="0"/>
              <a:t>№ </a:t>
            </a:r>
            <a:r>
              <a:rPr lang="ru-RU" sz="3000" b="1" i="1" dirty="0" smtClean="0"/>
              <a:t>273</a:t>
            </a:r>
            <a:endParaRPr lang="ru-RU" sz="30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а) ( 5 + 2)</a:t>
            </a:r>
            <a:r>
              <a:rPr lang="ru-RU" sz="3000" baseline="30000" dirty="0" smtClean="0"/>
              <a:t>2</a:t>
            </a:r>
            <a:r>
              <a:rPr lang="ru-RU" sz="3000" dirty="0" smtClean="0"/>
              <a:t> = 7</a:t>
            </a:r>
            <a:r>
              <a:rPr lang="ru-RU" sz="3000" baseline="30000" dirty="0" smtClean="0"/>
              <a:t>2</a:t>
            </a:r>
            <a:r>
              <a:rPr lang="ru-RU" sz="3000" dirty="0" smtClean="0"/>
              <a:t> = 49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Ответ: 49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б) (9 – 8)</a:t>
            </a:r>
            <a:r>
              <a:rPr lang="ru-RU" sz="3000" baseline="30000" dirty="0" smtClean="0"/>
              <a:t>3</a:t>
            </a:r>
            <a:r>
              <a:rPr lang="ru-RU" sz="3000" dirty="0" smtClean="0"/>
              <a:t> = 1</a:t>
            </a:r>
            <a:r>
              <a:rPr lang="ru-RU" sz="3000" baseline="30000" dirty="0" smtClean="0"/>
              <a:t>3</a:t>
            </a:r>
            <a:r>
              <a:rPr lang="ru-RU" sz="3000" dirty="0" smtClean="0"/>
              <a:t> = 1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Ответ: 1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в) 5 + 2</a:t>
            </a:r>
            <a:r>
              <a:rPr lang="ru-RU" sz="3000" baseline="30000" dirty="0" smtClean="0"/>
              <a:t>2</a:t>
            </a:r>
            <a:r>
              <a:rPr lang="ru-RU" sz="3000" dirty="0" smtClean="0"/>
              <a:t> = 5 + 4 = 9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Ответ: 9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г) 5</a:t>
            </a:r>
            <a:r>
              <a:rPr lang="ru-RU" sz="3000" baseline="30000" dirty="0" smtClean="0"/>
              <a:t>2</a:t>
            </a:r>
            <a:r>
              <a:rPr lang="ru-RU" sz="3000" dirty="0" smtClean="0"/>
              <a:t> + 2</a:t>
            </a:r>
            <a:r>
              <a:rPr lang="ru-RU" sz="3000" baseline="30000" dirty="0" smtClean="0"/>
              <a:t>2</a:t>
            </a:r>
            <a:r>
              <a:rPr lang="ru-RU" sz="3000" dirty="0" smtClean="0"/>
              <a:t> = 25 + 4 = 29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Ответ: 29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err="1" smtClean="0"/>
              <a:t>д</a:t>
            </a:r>
            <a:r>
              <a:rPr lang="ru-RU" sz="3000" dirty="0" smtClean="0"/>
              <a:t>) 9</a:t>
            </a:r>
            <a:r>
              <a:rPr lang="ru-RU" sz="3000" baseline="30000" dirty="0" smtClean="0"/>
              <a:t>2</a:t>
            </a:r>
            <a:r>
              <a:rPr lang="ru-RU" sz="3000" dirty="0" smtClean="0"/>
              <a:t> – 8 = 81 – 8 = 73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Ответ: 73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е) 9</a:t>
            </a:r>
            <a:r>
              <a:rPr lang="ru-RU" sz="3000" baseline="30000" dirty="0" smtClean="0"/>
              <a:t>2</a:t>
            </a:r>
            <a:r>
              <a:rPr lang="ru-RU" sz="3000" dirty="0" smtClean="0"/>
              <a:t> – 8</a:t>
            </a:r>
            <a:r>
              <a:rPr lang="ru-RU" sz="3000" baseline="30000" dirty="0" smtClean="0"/>
              <a:t>2</a:t>
            </a:r>
            <a:r>
              <a:rPr lang="ru-RU" sz="3000" dirty="0" smtClean="0"/>
              <a:t> = 81 – 64 = 17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Ответ: 17</a:t>
            </a:r>
          </a:p>
          <a:p>
            <a:pPr marL="0" indent="0">
              <a:spcBef>
                <a:spcPts val="0"/>
              </a:spcBef>
            </a:pPr>
            <a:endParaRPr lang="ru-RU" sz="30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Самостоятельная работа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b="1" i="1" dirty="0" smtClean="0"/>
              <a:t>Вариант 1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1. Выполните деление с остатком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а) 3919 : 23 </a:t>
            </a:r>
            <a:r>
              <a:rPr lang="ru-RU" dirty="0" smtClean="0"/>
              <a:t>       б</a:t>
            </a:r>
            <a:r>
              <a:rPr lang="ru-RU" dirty="0" smtClean="0"/>
              <a:t>) 2691 : 28 </a:t>
            </a:r>
            <a:r>
              <a:rPr lang="ru-RU" dirty="0" smtClean="0"/>
              <a:t>        в</a:t>
            </a:r>
            <a:r>
              <a:rPr lang="ru-RU" dirty="0" smtClean="0"/>
              <a:t>) 5803 : 55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2. а) найдите делимое: </a:t>
            </a:r>
            <a:r>
              <a:rPr lang="en-US" i="1" dirty="0" smtClean="0"/>
              <a:t>m</a:t>
            </a:r>
            <a:r>
              <a:rPr lang="ru-RU" dirty="0" smtClean="0"/>
              <a:t> : 15 = 3 (ост. 11)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б</a:t>
            </a:r>
            <a:r>
              <a:rPr lang="ru-RU" dirty="0" smtClean="0"/>
              <a:t>) найдите делитель 406 : </a:t>
            </a:r>
            <a:r>
              <a:rPr lang="en-US" i="1" dirty="0" smtClean="0"/>
              <a:t>n</a:t>
            </a:r>
            <a:r>
              <a:rPr lang="ru-RU" dirty="0" smtClean="0"/>
              <a:t> = 23 (ост. 15)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 smtClean="0"/>
              <a:t>Вариант 2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1. Выполните деление с остатком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а) 2552 : 36 </a:t>
            </a:r>
            <a:r>
              <a:rPr lang="ru-RU" dirty="0" smtClean="0"/>
              <a:t>      б</a:t>
            </a:r>
            <a:r>
              <a:rPr lang="ru-RU" dirty="0" smtClean="0"/>
              <a:t>) 962 : </a:t>
            </a:r>
            <a:r>
              <a:rPr lang="ru-RU" dirty="0" smtClean="0"/>
              <a:t>28      в</a:t>
            </a:r>
            <a:r>
              <a:rPr lang="ru-RU" dirty="0" smtClean="0"/>
              <a:t>) 1439 : 46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2. а) найдите делимое: </a:t>
            </a:r>
            <a:r>
              <a:rPr lang="en-US" i="1" dirty="0" smtClean="0"/>
              <a:t>m</a:t>
            </a:r>
            <a:r>
              <a:rPr lang="ru-RU" dirty="0" smtClean="0"/>
              <a:t> : 16 = 4 (ост. </a:t>
            </a:r>
            <a:r>
              <a:rPr lang="ru-RU" dirty="0" smtClean="0"/>
              <a:t>12)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б</a:t>
            </a:r>
            <a:r>
              <a:rPr lang="ru-RU" dirty="0" smtClean="0"/>
              <a:t>) найдите делитель: 391 : </a:t>
            </a:r>
            <a:r>
              <a:rPr lang="en-US" i="1" dirty="0" smtClean="0"/>
              <a:t>n</a:t>
            </a:r>
            <a:r>
              <a:rPr lang="ru-RU" dirty="0" smtClean="0"/>
              <a:t> = 21 (ост. 13)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8000"/>
                </a:solidFill>
              </a:rPr>
              <a:t/>
            </a:r>
            <a:br>
              <a:rPr lang="ru-RU" sz="3200" b="1" dirty="0" smtClean="0">
                <a:solidFill>
                  <a:srgbClr val="008000"/>
                </a:solidFill>
              </a:rPr>
            </a:br>
            <a:r>
              <a:rPr lang="ru-RU" sz="3200" b="1" dirty="0" smtClean="0">
                <a:solidFill>
                  <a:srgbClr val="008000"/>
                </a:solidFill>
              </a:rPr>
              <a:t>Алгоритм </a:t>
            </a:r>
            <a:r>
              <a:rPr lang="ru-RU" sz="3200" b="1" dirty="0" smtClean="0">
                <a:solidFill>
                  <a:srgbClr val="008000"/>
                </a:solidFill>
              </a:rPr>
              <a:t>нахождения числа по их сумме и разности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dirty="0" smtClean="0"/>
              <a:t>) Сделать рисунок</a:t>
            </a:r>
          </a:p>
          <a:p>
            <a:pPr>
              <a:buNone/>
            </a:pPr>
            <a:r>
              <a:rPr lang="ru-RU" dirty="0" smtClean="0"/>
              <a:t>2) Вычесть из суммы разность (разницу)</a:t>
            </a:r>
          </a:p>
          <a:p>
            <a:pPr>
              <a:buNone/>
            </a:pPr>
            <a:r>
              <a:rPr lang="ru-RU" dirty="0" smtClean="0"/>
              <a:t>3) Разделить полученное число поровну (1 число)</a:t>
            </a:r>
          </a:p>
          <a:p>
            <a:pPr>
              <a:buNone/>
            </a:pPr>
            <a:r>
              <a:rPr lang="ru-RU" dirty="0" smtClean="0"/>
              <a:t>4) Прибавить к полученному числу разность (2 число)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0010-013-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4429132"/>
            <a:ext cx="1562100" cy="1990725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20" y="357166"/>
            <a:ext cx="8572560" cy="5768997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/>
              <a:t>   Задача.</a:t>
            </a:r>
            <a:r>
              <a:rPr lang="ru-RU" dirty="0" smtClean="0"/>
              <a:t> В первой коробке на 6 карандашей больше, чем во второй, а в двух вместе 30 карандашей. Сколько карандашей в каждой коробке?</a:t>
            </a:r>
          </a:p>
          <a:p>
            <a:pPr algn="just">
              <a:buNone/>
            </a:pPr>
            <a:r>
              <a:rPr lang="ru-RU" b="1" dirty="0" smtClean="0"/>
              <a:t>    Решение.</a:t>
            </a:r>
            <a:r>
              <a:rPr lang="ru-RU" dirty="0" smtClean="0"/>
              <a:t> Выполним схематический рисунок: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marun\Desktop\Screenshot_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143248"/>
            <a:ext cx="692948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054049278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572560" cy="621510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3000" dirty="0" smtClean="0"/>
              <a:t>Если из цервой коробки вынуть 6 карандашей, в ней станет столько же карандашей, сколько и во второй, а в двух вместе – в 2 раза больше, чем во второй:</a:t>
            </a:r>
          </a:p>
          <a:p>
            <a:pPr>
              <a:buNone/>
            </a:pPr>
            <a:r>
              <a:rPr lang="ru-RU" sz="3000" dirty="0" smtClean="0"/>
              <a:t>    1) 30 – 6 = 24 (кар.).</a:t>
            </a:r>
          </a:p>
          <a:p>
            <a:pPr>
              <a:buNone/>
            </a:pPr>
            <a:r>
              <a:rPr lang="ru-RU" sz="3000" dirty="0" smtClean="0"/>
              <a:t>     Найдём число карандашей во второй коробке:</a:t>
            </a:r>
          </a:p>
          <a:p>
            <a:pPr>
              <a:buNone/>
            </a:pPr>
            <a:r>
              <a:rPr lang="ru-RU" sz="3000" dirty="0" smtClean="0"/>
              <a:t>     2) 24 : 2 = 12 (кар.).</a:t>
            </a:r>
          </a:p>
          <a:p>
            <a:pPr>
              <a:buNone/>
            </a:pPr>
            <a:r>
              <a:rPr lang="ru-RU" sz="3000" dirty="0" smtClean="0"/>
              <a:t>    Теперь вернём 6 карандашей в первую коробку, т. е. найдём число карандашей в первой коробке:</a:t>
            </a:r>
          </a:p>
          <a:p>
            <a:pPr>
              <a:buNone/>
            </a:pPr>
            <a:r>
              <a:rPr lang="ru-RU" sz="3000" dirty="0" smtClean="0"/>
              <a:t>     3) 12+ 6 = 18 (кар.).</a:t>
            </a:r>
          </a:p>
          <a:p>
            <a:pPr>
              <a:buNone/>
            </a:pPr>
            <a:r>
              <a:rPr lang="ru-RU" sz="3000" b="1" dirty="0" smtClean="0"/>
              <a:t>     Ответ:</a:t>
            </a:r>
            <a:r>
              <a:rPr lang="ru-RU" sz="3000" dirty="0" smtClean="0"/>
              <a:t> 18 и 12 карандашей.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282 (а)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dirty="0" smtClean="0"/>
              <a:t>) 64 – 4 = 60 (</a:t>
            </a:r>
            <a:r>
              <a:rPr lang="ru-RU" dirty="0" err="1" smtClean="0"/>
              <a:t>руб</a:t>
            </a:r>
            <a:r>
              <a:rPr lang="ru-RU" dirty="0" smtClean="0"/>
              <a:t>) - если бы было поровну</a:t>
            </a:r>
          </a:p>
          <a:p>
            <a:pPr>
              <a:buNone/>
            </a:pPr>
            <a:r>
              <a:rPr lang="ru-RU" dirty="0" smtClean="0"/>
              <a:t>2) 60 : 2 = 30 (</a:t>
            </a:r>
            <a:r>
              <a:rPr lang="ru-RU" dirty="0" err="1" smtClean="0"/>
              <a:t>руб</a:t>
            </a:r>
            <a:r>
              <a:rPr lang="ru-RU" dirty="0" smtClean="0"/>
              <a:t>) – дали мальчику</a:t>
            </a:r>
          </a:p>
          <a:p>
            <a:pPr>
              <a:buNone/>
            </a:pPr>
            <a:r>
              <a:rPr lang="ru-RU" dirty="0" smtClean="0"/>
              <a:t>3) 30 + 4 = 34 (</a:t>
            </a:r>
            <a:r>
              <a:rPr lang="ru-RU" dirty="0" err="1" smtClean="0"/>
              <a:t>руб</a:t>
            </a:r>
            <a:r>
              <a:rPr lang="ru-RU" dirty="0" smtClean="0"/>
              <a:t>) – дали девочке</a:t>
            </a:r>
          </a:p>
          <a:p>
            <a:pPr>
              <a:buNone/>
            </a:pPr>
            <a:r>
              <a:rPr lang="ru-RU" dirty="0" smtClean="0"/>
              <a:t>Ответ: 30 рублей; 34 рублей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ello_html_762be42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8" y="3143248"/>
            <a:ext cx="3154435" cy="3500438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/>
            </a:r>
            <a:br>
              <a:rPr lang="ru-RU" b="1" dirty="0" smtClean="0">
                <a:solidFill>
                  <a:srgbClr val="008000"/>
                </a:solidFill>
              </a:rPr>
            </a:br>
            <a:r>
              <a:rPr lang="ru-RU" b="1" dirty="0" smtClean="0">
                <a:solidFill>
                  <a:srgbClr val="008000"/>
                </a:solidFill>
              </a:rPr>
              <a:t>Физкультминутка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r>
              <a:rPr lang="ru-RU" dirty="0" smtClean="0"/>
              <a:t>закрыть глаза и представить по очереди цвета радуги как можно отчетливее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lvl="0"/>
            <a:r>
              <a:rPr lang="ru-RU" dirty="0" smtClean="0"/>
              <a:t>глазами “нарисовать” эти фигуры несколько раз в одном, а затем в другом направлении</a:t>
            </a:r>
          </a:p>
          <a:p>
            <a:endParaRPr lang="ru-RU" dirty="0"/>
          </a:p>
        </p:txBody>
      </p:sp>
      <p:pic>
        <p:nvPicPr>
          <p:cNvPr id="4" name="Рисунок 3" descr="Svetofor-deBHdr3F_7hyG_hymfhhdhd-dtnjajh-CВетофор-радуга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488" y="1785927"/>
            <a:ext cx="3729043" cy="1643074"/>
          </a:xfrm>
          <a:prstGeom prst="rect">
            <a:avLst/>
          </a:prstGeom>
        </p:spPr>
      </p:pic>
      <p:pic>
        <p:nvPicPr>
          <p:cNvPr id="5" name="Рисунок 4" descr="hello_html_m434f484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4214818"/>
            <a:ext cx="4857784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22</TotalTime>
  <Words>853</Words>
  <Application>Microsoft Office PowerPoint</Application>
  <PresentationFormat>Экран (4:3)</PresentationFormat>
  <Paragraphs>103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математика</vt:lpstr>
      <vt:lpstr>Математика 5</vt:lpstr>
      <vt:lpstr>Проверь себя</vt:lpstr>
      <vt:lpstr>Проверь себя</vt:lpstr>
      <vt:lpstr>Самостоятельная работа</vt:lpstr>
      <vt:lpstr> Алгоритм нахождения числа по их сумме и разности </vt:lpstr>
      <vt:lpstr>Слайд 6</vt:lpstr>
      <vt:lpstr>Слайд 7</vt:lpstr>
      <vt:lpstr> № 282 (а) </vt:lpstr>
      <vt:lpstr> Физкультминутка </vt:lpstr>
      <vt:lpstr>Слайд 10</vt:lpstr>
      <vt:lpstr>Слайд 11</vt:lpstr>
      <vt:lpstr>Оцените свою работу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МАРИНА МАРИНА</cp:lastModifiedBy>
  <cp:revision>15</cp:revision>
  <dcterms:created xsi:type="dcterms:W3CDTF">2014-11-14T20:11:12Z</dcterms:created>
  <dcterms:modified xsi:type="dcterms:W3CDTF">2020-03-21T17:13:58Z</dcterms:modified>
</cp:coreProperties>
</file>