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74" r:id="rId5"/>
    <p:sldId id="258" r:id="rId6"/>
    <p:sldId id="275" r:id="rId7"/>
    <p:sldId id="259" r:id="rId8"/>
    <p:sldId id="262" r:id="rId9"/>
    <p:sldId id="264" r:id="rId10"/>
    <p:sldId id="265" r:id="rId11"/>
    <p:sldId id="276" r:id="rId12"/>
    <p:sldId id="267" r:id="rId13"/>
    <p:sldId id="269" r:id="rId14"/>
    <p:sldId id="270" r:id="rId15"/>
    <p:sldId id="277" r:id="rId16"/>
    <p:sldId id="278" r:id="rId17"/>
    <p:sldId id="279" r:id="rId18"/>
    <p:sldId id="280" r:id="rId19"/>
    <p:sldId id="281" r:id="rId20"/>
    <p:sldId id="282" r:id="rId21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  <a:srgbClr val="89898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785786" y="85723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2071678"/>
            <a:ext cx="4786346" cy="1000132"/>
          </a:xfrm>
        </p:spPr>
        <p:txBody>
          <a:bodyPr rtlCol="0">
            <a:normAutofit fontScale="92500" lnSpcReduction="10000"/>
          </a:bodyPr>
          <a:lstStyle/>
          <a:p>
            <a:pPr>
              <a:defRPr/>
            </a:pPr>
            <a:r>
              <a:rPr lang="ru-RU" dirty="0" smtClean="0">
                <a:solidFill>
                  <a:srgbClr val="008000"/>
                </a:solidFill>
              </a:rPr>
              <a:t>Умножение. Законы умножения</a:t>
            </a:r>
            <a:endParaRPr lang="ru-RU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715436" cy="6286544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В произведении нескольких множителей можно менять местами множители и заключать их в скобки любым способом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3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4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5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6 = (3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4)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(5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6)</a:t>
            </a:r>
          </a:p>
          <a:p>
            <a:pPr>
              <a:buNone/>
            </a:pPr>
            <a:r>
              <a:rPr lang="ru-RU" b="1" dirty="0" smtClean="0"/>
              <a:t>    Если выражение в скобках содержит только действие умножения, то в таком выражении </a:t>
            </a:r>
            <a:r>
              <a:rPr lang="ru-RU" b="1" i="1" dirty="0" smtClean="0"/>
              <a:t>скобки </a:t>
            </a:r>
            <a:r>
              <a:rPr lang="ru-RU" b="1" dirty="0" smtClean="0"/>
              <a:t>можно </a:t>
            </a:r>
            <a:r>
              <a:rPr lang="ru-RU" b="1" i="1" dirty="0" smtClean="0"/>
              <a:t>опустить </a:t>
            </a:r>
            <a:r>
              <a:rPr lang="ru-RU" b="1" dirty="0" smtClean="0"/>
              <a:t>(не записывать).</a:t>
            </a:r>
            <a:r>
              <a:rPr lang="ru-RU" dirty="0" smtClean="0"/>
              <a:t>             </a:t>
            </a:r>
          </a:p>
          <a:p>
            <a:pPr>
              <a:buNone/>
            </a:pPr>
            <a:r>
              <a:rPr lang="ru-RU" dirty="0" smtClean="0"/>
              <a:t>3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4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5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6 = 6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5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4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3.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ikkat-gif-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1366" y="4286256"/>
            <a:ext cx="1476614" cy="1928826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435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Руки подняли и помахали</a:t>
            </a:r>
          </a:p>
          <a:p>
            <a:pPr>
              <a:buNone/>
            </a:pPr>
            <a:r>
              <a:rPr lang="ru-RU" dirty="0" smtClean="0"/>
              <a:t>Это деревья шумят.</a:t>
            </a:r>
          </a:p>
          <a:p>
            <a:pPr>
              <a:buNone/>
            </a:pPr>
            <a:r>
              <a:rPr lang="ru-RU" dirty="0" smtClean="0"/>
              <a:t>В стороны руки и помахали</a:t>
            </a:r>
          </a:p>
          <a:p>
            <a:pPr>
              <a:buNone/>
            </a:pPr>
            <a:r>
              <a:rPr lang="ru-RU" dirty="0" smtClean="0"/>
              <a:t>Это к нам птицы летят.</a:t>
            </a:r>
          </a:p>
          <a:p>
            <a:pPr>
              <a:buNone/>
            </a:pPr>
            <a:r>
              <a:rPr lang="ru-RU" dirty="0" smtClean="0"/>
              <a:t>Быстро присели, руки сложили</a:t>
            </a:r>
          </a:p>
          <a:p>
            <a:pPr>
              <a:buNone/>
            </a:pPr>
            <a:r>
              <a:rPr lang="ru-RU" dirty="0" smtClean="0"/>
              <a:t>В норке зверюшки сидят.</a:t>
            </a:r>
          </a:p>
          <a:p>
            <a:pPr>
              <a:buNone/>
            </a:pPr>
            <a:r>
              <a:rPr lang="ru-RU" dirty="0" smtClean="0"/>
              <a:t>Встали и тихо за парты все сели.</a:t>
            </a:r>
          </a:p>
          <a:p>
            <a:pPr>
              <a:buNone/>
            </a:pPr>
            <a:r>
              <a:rPr lang="ru-RU" dirty="0" smtClean="0"/>
              <a:t>Дети учиться хотят.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0012-005-Fizkultminutk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1450" y="1357298"/>
            <a:ext cx="1988655" cy="2428892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№ 87(1ст.). </a:t>
            </a:r>
            <a:r>
              <a:rPr lang="ru-RU" dirty="0" smtClean="0"/>
              <a:t>Замените сумму произведением:</a:t>
            </a:r>
          </a:p>
          <a:p>
            <a:pPr>
              <a:buNone/>
            </a:pPr>
            <a:r>
              <a:rPr lang="ru-RU" dirty="0" smtClean="0"/>
              <a:t>а) 75 + 75 = 2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75   (Образец рассмотрен в учебнике);</a:t>
            </a:r>
          </a:p>
          <a:p>
            <a:pPr>
              <a:buNone/>
            </a:pPr>
            <a:r>
              <a:rPr lang="ru-RU" dirty="0" smtClean="0"/>
              <a:t>б) 701 + 701 = 2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701;</a:t>
            </a:r>
          </a:p>
          <a:p>
            <a:pPr>
              <a:buNone/>
            </a:pPr>
            <a:r>
              <a:rPr lang="ru-RU" dirty="0" smtClean="0"/>
              <a:t>г) 603 + 603 + 603 = 3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603;</a:t>
            </a:r>
          </a:p>
          <a:p>
            <a:pPr>
              <a:buNone/>
            </a:pPr>
            <a:r>
              <a:rPr lang="ru-RU" dirty="0" smtClean="0"/>
              <a:t>е) 16 + 16 + 16 + 16 + 16 + 16 = 6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16;</a:t>
            </a:r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172 + 172 + 172 + 172 + 172 = 5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172.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№ 88(1ст.). </a:t>
            </a:r>
            <a:r>
              <a:rPr lang="ru-RU" dirty="0" smtClean="0"/>
              <a:t>Вычислите:</a:t>
            </a:r>
          </a:p>
          <a:p>
            <a:pPr>
              <a:buNone/>
            </a:pPr>
            <a:r>
              <a:rPr lang="ru-RU" dirty="0" smtClean="0"/>
              <a:t>а) 4 + 4 + 4 = 3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4 = 12   (Образец рассмотрен в учебнике);</a:t>
            </a:r>
          </a:p>
          <a:p>
            <a:pPr>
              <a:buNone/>
            </a:pPr>
            <a:r>
              <a:rPr lang="ru-RU" dirty="0" smtClean="0"/>
              <a:t>б) 7 + 7 + 7 = 3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7 = 21;</a:t>
            </a:r>
          </a:p>
          <a:p>
            <a:pPr>
              <a:buNone/>
            </a:pPr>
            <a:r>
              <a:rPr lang="ru-RU" dirty="0" smtClean="0"/>
              <a:t>г) 11 + 11 + 11 + 11 + 11 = 5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11 = 55;</a:t>
            </a:r>
          </a:p>
          <a:p>
            <a:pPr>
              <a:buNone/>
            </a:pPr>
            <a:r>
              <a:rPr lang="ru-RU" dirty="0" smtClean="0"/>
              <a:t>е) 46 + 46 + 46 + 46 + 46 + 46 = 6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46 = 276;</a:t>
            </a:r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128 + 128 + 128 + 128 + 128 = 5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128 = 640. 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№ 89(1ст.). </a:t>
            </a:r>
            <a:r>
              <a:rPr lang="ru-RU" dirty="0" smtClean="0"/>
              <a:t>Вычислите:</a:t>
            </a:r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dirty="0" err="1" smtClean="0"/>
              <a:t>а</a:t>
            </a:r>
            <a:r>
              <a:rPr lang="ru-RU" dirty="0" smtClean="0"/>
              <a:t> + </a:t>
            </a:r>
            <a:r>
              <a:rPr lang="ru-RU" dirty="0" err="1" smtClean="0"/>
              <a:t>а</a:t>
            </a:r>
            <a:r>
              <a:rPr lang="ru-RU" dirty="0" smtClean="0"/>
              <a:t> + </a:t>
            </a:r>
            <a:r>
              <a:rPr lang="ru-RU" dirty="0" err="1" smtClean="0"/>
              <a:t>а</a:t>
            </a:r>
            <a:r>
              <a:rPr lang="ru-RU" dirty="0" smtClean="0"/>
              <a:t> = 3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а    (Образец рассмотрен в учебнике);</a:t>
            </a:r>
          </a:p>
          <a:p>
            <a:pPr>
              <a:buNone/>
            </a:pPr>
            <a:r>
              <a:rPr lang="ru-RU" dirty="0" smtClean="0"/>
              <a:t>б) </a:t>
            </a:r>
            <a:r>
              <a:rPr lang="en-US" dirty="0" smtClean="0"/>
              <a:t>b</a:t>
            </a:r>
            <a:r>
              <a:rPr lang="ru-RU" dirty="0" smtClean="0"/>
              <a:t> + </a:t>
            </a:r>
            <a:r>
              <a:rPr lang="en-US" dirty="0" smtClean="0"/>
              <a:t>b</a:t>
            </a:r>
            <a:r>
              <a:rPr lang="ru-RU" dirty="0" smtClean="0"/>
              <a:t> + </a:t>
            </a:r>
            <a:r>
              <a:rPr lang="en-US" dirty="0" smtClean="0"/>
              <a:t>b</a:t>
            </a:r>
            <a:r>
              <a:rPr lang="ru-RU" dirty="0" smtClean="0"/>
              <a:t> + </a:t>
            </a:r>
            <a:r>
              <a:rPr lang="en-US" dirty="0" smtClean="0"/>
              <a:t>b</a:t>
            </a:r>
            <a:r>
              <a:rPr lang="ru-RU" dirty="0" smtClean="0"/>
              <a:t> = 4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а + </a:t>
            </a:r>
            <a:r>
              <a:rPr lang="ru-RU" dirty="0" err="1" smtClean="0"/>
              <a:t>а</a:t>
            </a:r>
            <a:r>
              <a:rPr lang="ru-RU" dirty="0" smtClean="0"/>
              <a:t> + </a:t>
            </a:r>
            <a:r>
              <a:rPr lang="ru-RU" dirty="0" err="1" smtClean="0"/>
              <a:t>а</a:t>
            </a:r>
            <a:r>
              <a:rPr lang="ru-RU" dirty="0" smtClean="0"/>
              <a:t> + </a:t>
            </a:r>
            <a:r>
              <a:rPr lang="en-US" dirty="0" smtClean="0"/>
              <a:t>a </a:t>
            </a:r>
            <a:r>
              <a:rPr lang="ru-RU" dirty="0" smtClean="0"/>
              <a:t>= 4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а;</a:t>
            </a:r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</a:t>
            </a:r>
            <a:r>
              <a:rPr lang="en-US" dirty="0" smtClean="0"/>
              <a:t>d</a:t>
            </a:r>
            <a:r>
              <a:rPr lang="ru-RU" dirty="0" smtClean="0"/>
              <a:t> + </a:t>
            </a:r>
            <a:r>
              <a:rPr lang="en-US" dirty="0" smtClean="0"/>
              <a:t>d</a:t>
            </a:r>
            <a:r>
              <a:rPr lang="ru-RU" dirty="0" smtClean="0"/>
              <a:t> + </a:t>
            </a:r>
            <a:r>
              <a:rPr lang="en-US" dirty="0" smtClean="0"/>
              <a:t>d</a:t>
            </a:r>
            <a:r>
              <a:rPr lang="ru-RU" dirty="0" smtClean="0"/>
              <a:t> + </a:t>
            </a:r>
            <a:r>
              <a:rPr lang="en-US" dirty="0" smtClean="0"/>
              <a:t>d</a:t>
            </a:r>
            <a:r>
              <a:rPr lang="ru-RU" dirty="0" smtClean="0"/>
              <a:t> + </a:t>
            </a:r>
            <a:r>
              <a:rPr lang="en-US" dirty="0" smtClean="0"/>
              <a:t>d</a:t>
            </a:r>
            <a:r>
              <a:rPr lang="ru-RU" dirty="0" smtClean="0"/>
              <a:t> = 5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en-US" dirty="0" smtClean="0"/>
              <a:t>d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i="1" dirty="0" smtClean="0"/>
              <a:t>№ 93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6000792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а</a:t>
            </a:r>
            <a:r>
              <a:rPr lang="ru-RU" sz="2800" dirty="0" smtClean="0"/>
              <a:t>) 1 = 1 ∙ 1</a:t>
            </a:r>
          </a:p>
          <a:p>
            <a:pPr>
              <a:buNone/>
            </a:pPr>
            <a:r>
              <a:rPr lang="ru-RU" sz="2800" dirty="0" smtClean="0"/>
              <a:t>Ответ: 1 ∙ 1</a:t>
            </a:r>
          </a:p>
          <a:p>
            <a:pPr>
              <a:buNone/>
            </a:pPr>
            <a:r>
              <a:rPr lang="ru-RU" sz="2800" dirty="0" smtClean="0"/>
              <a:t>б) 4 = 2 ∙ 2</a:t>
            </a:r>
          </a:p>
          <a:p>
            <a:pPr>
              <a:buNone/>
            </a:pPr>
            <a:r>
              <a:rPr lang="ru-RU" sz="2800" dirty="0" smtClean="0"/>
              <a:t>Ответ: 2 ∙ 2</a:t>
            </a:r>
          </a:p>
          <a:p>
            <a:pPr>
              <a:buNone/>
            </a:pPr>
            <a:r>
              <a:rPr lang="ru-RU" sz="2800" dirty="0" smtClean="0"/>
              <a:t>в) 0 = 0 ∙ 0</a:t>
            </a:r>
          </a:p>
          <a:p>
            <a:pPr>
              <a:buNone/>
            </a:pPr>
            <a:r>
              <a:rPr lang="ru-RU" sz="2800" dirty="0" smtClean="0"/>
              <a:t>Ответ: 0 ∙ 0</a:t>
            </a:r>
          </a:p>
          <a:p>
            <a:pPr>
              <a:buNone/>
            </a:pPr>
            <a:r>
              <a:rPr lang="ru-RU" sz="2800" dirty="0" smtClean="0"/>
              <a:t>г) 9 = 3 ∙ 3</a:t>
            </a:r>
          </a:p>
          <a:p>
            <a:pPr>
              <a:buNone/>
            </a:pPr>
            <a:r>
              <a:rPr lang="ru-RU" sz="2800" dirty="0" smtClean="0"/>
              <a:t>Ответ: 3 ∙ 3</a:t>
            </a:r>
          </a:p>
          <a:p>
            <a:pPr>
              <a:buNone/>
            </a:pPr>
            <a:r>
              <a:rPr lang="ru-RU" sz="2800" dirty="0" err="1" smtClean="0"/>
              <a:t>д</a:t>
            </a:r>
            <a:r>
              <a:rPr lang="ru-RU" sz="2800" dirty="0" smtClean="0"/>
              <a:t>) 16 = 4 ∙ 4</a:t>
            </a:r>
          </a:p>
          <a:p>
            <a:pPr>
              <a:buNone/>
            </a:pPr>
            <a:r>
              <a:rPr lang="ru-RU" sz="2800" dirty="0" smtClean="0"/>
              <a:t>Ответ: 4 ∙ 4</a:t>
            </a:r>
          </a:p>
          <a:p>
            <a:pPr>
              <a:buNone/>
            </a:pPr>
            <a:r>
              <a:rPr lang="ru-RU" sz="2800" dirty="0" smtClean="0"/>
              <a:t>е) 25 = 5 ∙ 5</a:t>
            </a:r>
          </a:p>
          <a:p>
            <a:pPr>
              <a:buNone/>
            </a:pPr>
            <a:r>
              <a:rPr lang="ru-RU" sz="2800" dirty="0" smtClean="0"/>
              <a:t>Ответ: 5 ∙ 5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№ </a:t>
            </a:r>
            <a:r>
              <a:rPr lang="ru-RU" b="1" i="1" dirty="0" smtClean="0"/>
              <a:t>91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20 ∙ 50 = (2 ∙ 10) ∙ (5 ∙ 10) = (2 ∙ 5) ∙ (10 ∙ 10) = 10 ∙ 100 = 1000</a:t>
            </a:r>
          </a:p>
          <a:p>
            <a:pPr>
              <a:buNone/>
            </a:pPr>
            <a:r>
              <a:rPr lang="ru-RU" dirty="0" smtClean="0"/>
              <a:t>б</a:t>
            </a:r>
            <a:r>
              <a:rPr lang="ru-RU" dirty="0" smtClean="0"/>
              <a:t>) 80 ∙ 40 = (8 ∙ 10) ∙ (4 ∙ 10) = (8 ∙ 4) ∙ (10 ∙ 10) = 32 ∙ 100 = 3200</a:t>
            </a:r>
          </a:p>
          <a:p>
            <a:pPr>
              <a:buNone/>
            </a:pPr>
            <a:r>
              <a:rPr lang="ru-RU" dirty="0" smtClean="0"/>
              <a:t>в</a:t>
            </a:r>
            <a:r>
              <a:rPr lang="ru-RU" dirty="0" smtClean="0"/>
              <a:t>) 200 ∙ 40 = (2 ∙ 100) ∙ (4 ∙ 10) = (2 ∙ 4) ∙ (100 ∙ 10) = 8 ∙ 1000 = 8000</a:t>
            </a:r>
          </a:p>
          <a:p>
            <a:pPr>
              <a:buNone/>
            </a:pPr>
            <a:r>
              <a:rPr lang="ru-RU" dirty="0" smtClean="0"/>
              <a:t>г</a:t>
            </a:r>
            <a:r>
              <a:rPr lang="ru-RU" dirty="0" smtClean="0"/>
              <a:t>) 50 ∙ 400 = (5 ∙ 10) ∙ (4 ∙ 100) = (5 ∙ 4) ∙ (10 ∙ 100) = 20 ∙ 1000 = 20000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200 ∙ 100 = (2 ∙ 100) ∙ 100 = 2 ∙ (100 ∙ 100) = 2 ∙ 10000 = 20000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№ 91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е) 90 ∙ 2000 = (9 ∙ 10) ∙ (2 ∙ 1000) = (9 ∙ 2) ∙ (10 ∙ 1000) = 18 ∙ 10000 = 180000</a:t>
            </a:r>
          </a:p>
          <a:p>
            <a:pPr>
              <a:buNone/>
            </a:pPr>
            <a:r>
              <a:rPr lang="ru-RU" dirty="0" smtClean="0"/>
              <a:t>ж) 2000 ∙ 130 = (2 ∙ 1000) ∙ (13 ∙ 10) = (2 ∙ 13) ∙ (1000 ∙ 10) = 26 ∙ 10000 = 260000</a:t>
            </a:r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700 ∙ 8000 = (7 ∙ 100) ∙ (8 ∙ 1000) = (7 ∙ 8) ∙ (100 ∙ 1000) = 56 ∙ 100000 = 5600000</a:t>
            </a:r>
          </a:p>
          <a:p>
            <a:pPr>
              <a:buNone/>
            </a:pPr>
            <a:r>
              <a:rPr lang="ru-RU" dirty="0" smtClean="0"/>
              <a:t>и) 120 ∙ 6000 = (12 ∙ 10) ∙ (6 ∙ 1000) = (12 ∙ 6) ∙ (10 ∙ 1000) = 72 ∙ 10000 = 720000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Контрольные вопросы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ru-RU" dirty="0" smtClean="0"/>
              <a:t>Что значит умножить одно натуральное число на другое?</a:t>
            </a:r>
          </a:p>
          <a:p>
            <a:r>
              <a:rPr lang="ru-RU" dirty="0" smtClean="0"/>
              <a:t>Как называются числа, которые перемножают?</a:t>
            </a:r>
          </a:p>
          <a:p>
            <a:r>
              <a:rPr lang="ru-RU" dirty="0" smtClean="0"/>
              <a:t>Как называют результат умножения?</a:t>
            </a:r>
          </a:p>
          <a:p>
            <a:r>
              <a:rPr lang="ru-RU" dirty="0" smtClean="0"/>
              <a:t>Сформулируйте переместительное свойство умножения. Запишите его с помощью букв.</a:t>
            </a:r>
          </a:p>
          <a:p>
            <a:r>
              <a:rPr lang="ru-RU" dirty="0" smtClean="0"/>
              <a:t>Чему равно произведение </a:t>
            </a:r>
            <a:r>
              <a:rPr lang="ru-RU" i="1" dirty="0" err="1" smtClean="0"/>
              <a:t>m</a:t>
            </a:r>
            <a:r>
              <a:rPr lang="ru-RU" dirty="0" smtClean="0"/>
              <a:t> ∙ 1?</a:t>
            </a:r>
          </a:p>
          <a:p>
            <a:r>
              <a:rPr lang="ru-RU" dirty="0" smtClean="0"/>
              <a:t>Чему равно произведение </a:t>
            </a:r>
            <a:r>
              <a:rPr lang="ru-RU" i="1" dirty="0" err="1" smtClean="0"/>
              <a:t>n</a:t>
            </a:r>
            <a:r>
              <a:rPr lang="ru-RU" dirty="0" smtClean="0"/>
              <a:t> ∙ 0?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s12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929322" y="1643050"/>
            <a:ext cx="2857520" cy="227927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Оцените свою работу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428736"/>
            <a:ext cx="1857388" cy="164307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57554" y="2285992"/>
            <a:ext cx="1785950" cy="1714512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l="3247" r="4026"/>
          <a:stretch/>
        </p:blipFill>
        <p:spPr bwMode="auto">
          <a:xfrm>
            <a:off x="5786446" y="3286124"/>
            <a:ext cx="2000264" cy="17859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14348" y="3286124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4143380"/>
            <a:ext cx="3000396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5286388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3714776" cy="5357850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46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а) 60 + 24 = 84</a:t>
            </a:r>
          </a:p>
          <a:p>
            <a:pPr>
              <a:buNone/>
            </a:pPr>
            <a:r>
              <a:rPr lang="ru-RU" dirty="0" smtClean="0"/>
              <a:t>б</a:t>
            </a:r>
            <a:r>
              <a:rPr lang="ru-RU" dirty="0" smtClean="0"/>
              <a:t>) 35 + 12 = 47</a:t>
            </a:r>
          </a:p>
          <a:p>
            <a:pPr>
              <a:buNone/>
            </a:pPr>
            <a:r>
              <a:rPr lang="ru-RU" dirty="0" smtClean="0"/>
              <a:t>в</a:t>
            </a:r>
            <a:r>
              <a:rPr lang="ru-RU" dirty="0" smtClean="0"/>
              <a:t>) 57 + 13 = 70</a:t>
            </a:r>
          </a:p>
          <a:p>
            <a:pPr>
              <a:buNone/>
            </a:pPr>
            <a:r>
              <a:rPr lang="ru-RU" dirty="0" smtClean="0"/>
              <a:t>г</a:t>
            </a:r>
            <a:r>
              <a:rPr lang="ru-RU" dirty="0" smtClean="0"/>
              <a:t>) 45 + 55 = 100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302 + 200 = 502</a:t>
            </a:r>
          </a:p>
          <a:p>
            <a:pPr>
              <a:buNone/>
            </a:pPr>
            <a:r>
              <a:rPr lang="ru-RU" dirty="0" smtClean="0"/>
              <a:t>е</a:t>
            </a:r>
            <a:r>
              <a:rPr lang="ru-RU" dirty="0" smtClean="0"/>
              <a:t>) 134 + 400 = </a:t>
            </a:r>
            <a:r>
              <a:rPr lang="ru-RU" dirty="0" smtClean="0"/>
              <a:t>534</a:t>
            </a:r>
            <a:endParaRPr lang="ru-RU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3786182" y="1214422"/>
            <a:ext cx="4500594" cy="53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ж) 200 + 687 = 887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132 + 450 = 582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и) 649 + 101 = 750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к) 606 + 160 = 766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л) 3070 + 105 = 3175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м) 6009 + 1001 = 7010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п. 1.7 – читать, учить; № 88 (2 столбик); № 89 (е – к); № 93 (ж – м)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46030a814994cdd19a9d8780d1af59d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3071810"/>
            <a:ext cx="2657475" cy="29718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329642" cy="5429288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71 (а)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 24 – 3 = 21 (км) – второй день</a:t>
            </a:r>
          </a:p>
          <a:p>
            <a:pPr>
              <a:buNone/>
            </a:pPr>
            <a:r>
              <a:rPr lang="ru-RU" dirty="0" smtClean="0"/>
              <a:t>2) 65 – 24 – 21 = 20 (км) – третий день</a:t>
            </a:r>
          </a:p>
          <a:p>
            <a:pPr>
              <a:buNone/>
            </a:pPr>
            <a:r>
              <a:rPr lang="ru-RU" dirty="0" smtClean="0"/>
              <a:t>Ответ: 20 км</a:t>
            </a:r>
          </a:p>
          <a:p>
            <a:pPr>
              <a:buNone/>
            </a:pPr>
            <a:r>
              <a:rPr lang="ru-RU" b="1" i="1" dirty="0" smtClean="0"/>
              <a:t>№ 74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 52 – 9 = 43 (</a:t>
            </a:r>
            <a:r>
              <a:rPr lang="ru-RU" dirty="0" err="1" smtClean="0"/>
              <a:t>шт</a:t>
            </a:r>
            <a:r>
              <a:rPr lang="ru-RU" dirty="0" smtClean="0"/>
              <a:t>) – вторая бригада</a:t>
            </a:r>
          </a:p>
          <a:p>
            <a:pPr>
              <a:buNone/>
            </a:pPr>
            <a:r>
              <a:rPr lang="ru-RU" dirty="0" smtClean="0"/>
              <a:t>2) 43 + 12 = 55 (</a:t>
            </a:r>
            <a:r>
              <a:rPr lang="ru-RU" dirty="0" err="1" smtClean="0"/>
              <a:t>шт</a:t>
            </a:r>
            <a:r>
              <a:rPr lang="ru-RU" dirty="0" smtClean="0"/>
              <a:t>) – третья бригада</a:t>
            </a:r>
          </a:p>
          <a:p>
            <a:pPr>
              <a:buNone/>
            </a:pPr>
            <a:r>
              <a:rPr lang="ru-RU" dirty="0" smtClean="0"/>
              <a:t>3) 52 + 43 + 55 = 150 (</a:t>
            </a:r>
            <a:r>
              <a:rPr lang="ru-RU" dirty="0" err="1" smtClean="0"/>
              <a:t>шт</a:t>
            </a:r>
            <a:r>
              <a:rPr lang="ru-RU" dirty="0" smtClean="0"/>
              <a:t>) – всего</a:t>
            </a:r>
          </a:p>
          <a:p>
            <a:pPr>
              <a:buNone/>
            </a:pPr>
            <a:r>
              <a:rPr lang="ru-RU" dirty="0" smtClean="0"/>
              <a:t>Ответ: 150 приборов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r>
              <a:rPr lang="ru-RU" dirty="0" smtClean="0"/>
              <a:t>    :          =         </a:t>
            </a:r>
            <a:r>
              <a:rPr lang="ru-RU" dirty="0" smtClean="0">
                <a:sym typeface="Symbol"/>
              </a:rPr>
              <a:t>         =         +         =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</a:t>
            </a:r>
            <a:r>
              <a:rPr lang="ru-RU" dirty="0" smtClean="0">
                <a:sym typeface="Symbol"/>
              </a:rPr>
              <a:t>         =          :          =         -          =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-          =         :          =         </a:t>
            </a:r>
            <a:r>
              <a:rPr lang="ru-RU" dirty="0" smtClean="0">
                <a:sym typeface="Symbol"/>
              </a:rPr>
              <a:t>          =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+         =          :          =         +          =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240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30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80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00562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72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72132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28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643702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100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60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786578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128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00166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70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00298" y="2357430"/>
            <a:ext cx="714380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4200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43306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30</a:t>
            </a:r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643438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140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15008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12</a:t>
            </a:r>
            <a:endParaRPr lang="ru-RU" sz="2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786578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54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15008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714876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6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643306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60</a:t>
            </a:r>
            <a:endParaRPr lang="ru-RU" sz="2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571736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360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571604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40</a:t>
            </a:r>
            <a:endParaRPr lang="ru-RU" sz="20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00034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400</a:t>
            </a:r>
            <a:endParaRPr lang="ru-RU" sz="20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858016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45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85788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38</a:t>
            </a:r>
            <a:endParaRPr lang="ru-RU" sz="20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78631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7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71474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50</a:t>
            </a:r>
            <a:endParaRPr lang="ru-RU" sz="20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64317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350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57160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60</a:t>
            </a:r>
            <a:endParaRPr lang="ru-RU" sz="20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0003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290</a:t>
            </a:r>
            <a:endParaRPr lang="ru-RU" sz="20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285728"/>
            <a:ext cx="8429684" cy="58404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/>
              <a:t>Умножить натуральное число 3 на натуральное число 4 – значит найти сумму трёх слагаемых, каждое из которых 4. Получится число 12, называемое произведением чисел 3 и 4. Таким образом,</a:t>
            </a:r>
          </a:p>
          <a:p>
            <a:pPr>
              <a:buNone/>
            </a:pPr>
            <a:r>
              <a:rPr lang="ru-RU" sz="2800" dirty="0" smtClean="0"/>
              <a:t>               3 </a:t>
            </a:r>
            <a:r>
              <a:rPr lang="ru-RU" sz="2800" dirty="0" smtClean="0">
                <a:sym typeface="Symbol"/>
              </a:rPr>
              <a:t></a:t>
            </a:r>
            <a:r>
              <a:rPr lang="ru-RU" sz="2800" dirty="0" smtClean="0"/>
              <a:t> 4 = 4 + 4 + 4 = 12.</a:t>
            </a:r>
          </a:p>
          <a:p>
            <a:pPr>
              <a:buNone/>
            </a:pPr>
            <a:r>
              <a:rPr lang="ru-RU" sz="2800" dirty="0" smtClean="0"/>
              <a:t> Числа 3 и 4 называют </a:t>
            </a:r>
            <a:r>
              <a:rPr lang="ru-RU" sz="2800" b="1" dirty="0" smtClean="0"/>
              <a:t>множителями</a:t>
            </a:r>
            <a:r>
              <a:rPr lang="ru-RU" sz="2800" dirty="0" smtClean="0"/>
              <a:t>, 12 – </a:t>
            </a:r>
            <a:r>
              <a:rPr lang="ru-RU" sz="2800" b="1" dirty="0" smtClean="0"/>
              <a:t>произведение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   </a:t>
            </a:r>
            <a:r>
              <a:rPr lang="ru-RU" sz="2800" b="1" dirty="0" smtClean="0"/>
              <a:t>Примеры</a:t>
            </a:r>
            <a:r>
              <a:rPr lang="ru-RU" sz="2800" dirty="0" smtClean="0"/>
              <a:t>: 5 </a:t>
            </a:r>
            <a:r>
              <a:rPr lang="ru-RU" sz="2800" dirty="0" smtClean="0">
                <a:sym typeface="Symbol"/>
              </a:rPr>
              <a:t></a:t>
            </a:r>
            <a:r>
              <a:rPr lang="ru-RU" sz="2800" dirty="0" smtClean="0"/>
              <a:t> 3 = 3 + 3 + 3 + 3 + 3 = 15,</a:t>
            </a:r>
          </a:p>
          <a:p>
            <a:pPr>
              <a:buNone/>
            </a:pPr>
            <a:r>
              <a:rPr lang="ru-RU" sz="2800" dirty="0" smtClean="0"/>
              <a:t>                       3 </a:t>
            </a:r>
            <a:r>
              <a:rPr lang="ru-RU" sz="2800" dirty="0" smtClean="0">
                <a:sym typeface="Symbol"/>
              </a:rPr>
              <a:t></a:t>
            </a:r>
            <a:r>
              <a:rPr lang="ru-RU" sz="2800" dirty="0" smtClean="0"/>
              <a:t> 5 = 5 + 5 + 5 = 15,</a:t>
            </a:r>
          </a:p>
          <a:p>
            <a:pPr>
              <a:buNone/>
            </a:pPr>
            <a:r>
              <a:rPr lang="ru-RU" sz="2800" dirty="0" smtClean="0"/>
              <a:t>                       3 </a:t>
            </a:r>
            <a:r>
              <a:rPr lang="ru-RU" sz="2800" dirty="0" smtClean="0">
                <a:sym typeface="Symbol"/>
              </a:rPr>
              <a:t></a:t>
            </a:r>
            <a:r>
              <a:rPr lang="ru-RU" sz="2800" dirty="0" smtClean="0"/>
              <a:t> 1 = 1 + 1 + 1 = 3,</a:t>
            </a:r>
          </a:p>
          <a:p>
            <a:pPr>
              <a:buNone/>
            </a:pPr>
            <a:r>
              <a:rPr lang="ru-RU" sz="2800" dirty="0" smtClean="0"/>
              <a:t>                       1 </a:t>
            </a:r>
            <a:r>
              <a:rPr lang="ru-RU" sz="2800" dirty="0" smtClean="0">
                <a:sym typeface="Symbol"/>
              </a:rPr>
              <a:t></a:t>
            </a:r>
            <a:r>
              <a:rPr lang="ru-RU" sz="2800" dirty="0" smtClean="0"/>
              <a:t> 7 = 7.</a:t>
            </a:r>
            <a:endParaRPr lang="ru-RU" sz="2800" dirty="0"/>
          </a:p>
        </p:txBody>
      </p:sp>
      <p:pic>
        <p:nvPicPr>
          <p:cNvPr id="4" name="Рисунок 3" descr="dikkat-gif-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2357430"/>
            <a:ext cx="1804749" cy="23574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4049278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401080" cy="5483245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Если </a:t>
            </a:r>
            <a:r>
              <a:rPr lang="ru-RU" b="1" i="1" dirty="0" smtClean="0"/>
              <a:t>один из множителей равен 1, </a:t>
            </a:r>
            <a:r>
              <a:rPr lang="ru-RU" b="1" i="1" dirty="0" smtClean="0"/>
              <a:t>то произведение </a:t>
            </a:r>
            <a:r>
              <a:rPr lang="ru-RU" b="1" i="1" dirty="0" smtClean="0"/>
              <a:t>равно </a:t>
            </a:r>
            <a:r>
              <a:rPr lang="ru-RU" b="1" i="1" dirty="0" smtClean="0"/>
              <a:t>второму множителю</a:t>
            </a:r>
            <a:endParaRPr lang="ru-RU" dirty="0" smtClean="0"/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</a:rPr>
              <a:t>а</a:t>
            </a:r>
            <a:r>
              <a:rPr lang="ru-RU" i="1" dirty="0" smtClean="0">
                <a:solidFill>
                  <a:srgbClr val="FF0000"/>
                </a:solidFill>
              </a:rPr>
              <a:t> </a:t>
            </a:r>
            <a:r>
              <a:rPr lang="ru-RU" dirty="0" smtClean="0">
                <a:solidFill>
                  <a:srgbClr val="FF0000"/>
                </a:solidFill>
                <a:sym typeface="Symbol"/>
              </a:rPr>
              <a:t></a:t>
            </a:r>
            <a:r>
              <a:rPr lang="ru-RU" i="1" dirty="0" smtClean="0">
                <a:solidFill>
                  <a:srgbClr val="FF0000"/>
                </a:solidFill>
              </a:rPr>
              <a:t> </a:t>
            </a:r>
            <a:r>
              <a:rPr lang="ru-RU" dirty="0" smtClean="0">
                <a:solidFill>
                  <a:srgbClr val="FF0000"/>
                </a:solidFill>
              </a:rPr>
              <a:t>1 </a:t>
            </a:r>
            <a:r>
              <a:rPr lang="ru-RU" i="1" dirty="0" smtClean="0">
                <a:solidFill>
                  <a:srgbClr val="FF0000"/>
                </a:solidFill>
              </a:rPr>
              <a:t>= а, </a:t>
            </a:r>
            <a:r>
              <a:rPr lang="ru-RU" dirty="0" smtClean="0">
                <a:solidFill>
                  <a:srgbClr val="FF0000"/>
                </a:solidFill>
              </a:rPr>
              <a:t>1 </a:t>
            </a:r>
            <a:r>
              <a:rPr lang="ru-RU" dirty="0" smtClean="0">
                <a:solidFill>
                  <a:srgbClr val="FF0000"/>
                </a:solidFill>
                <a:sym typeface="Symbol"/>
              </a:rPr>
              <a:t>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i="1" dirty="0" smtClean="0">
                <a:solidFill>
                  <a:srgbClr val="FF0000"/>
                </a:solidFill>
              </a:rPr>
              <a:t>а = </a:t>
            </a:r>
            <a:r>
              <a:rPr lang="ru-RU" i="1" dirty="0" err="1" smtClean="0">
                <a:solidFill>
                  <a:srgbClr val="FF0000"/>
                </a:solidFill>
              </a:rPr>
              <a:t>а</a:t>
            </a:r>
            <a:r>
              <a:rPr lang="ru-RU" i="1" dirty="0" smtClean="0">
                <a:solidFill>
                  <a:srgbClr val="FF0000"/>
                </a:solidFill>
              </a:rPr>
              <a:t>.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i="1" dirty="0" smtClean="0"/>
              <a:t>Если </a:t>
            </a:r>
            <a:r>
              <a:rPr lang="ru-RU" b="1" i="1" dirty="0" smtClean="0"/>
              <a:t>один из множителей равен 0, то произведение равно 0</a:t>
            </a:r>
            <a:endParaRPr lang="ru-RU" dirty="0" smtClean="0"/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</a:rPr>
              <a:t>а </a:t>
            </a:r>
            <a:r>
              <a:rPr lang="ru-RU" dirty="0" smtClean="0">
                <a:solidFill>
                  <a:srgbClr val="FF0000"/>
                </a:solidFill>
                <a:sym typeface="Symbol"/>
              </a:rPr>
              <a:t></a:t>
            </a:r>
            <a:r>
              <a:rPr lang="ru-RU" i="1" dirty="0" smtClean="0">
                <a:solidFill>
                  <a:srgbClr val="FF0000"/>
                </a:solidFill>
              </a:rPr>
              <a:t> </a:t>
            </a:r>
            <a:r>
              <a:rPr lang="ru-RU" dirty="0" smtClean="0">
                <a:solidFill>
                  <a:srgbClr val="FF0000"/>
                </a:solidFill>
              </a:rPr>
              <a:t>0 = 0, 0 </a:t>
            </a:r>
            <a:r>
              <a:rPr lang="ru-RU" dirty="0" smtClean="0">
                <a:solidFill>
                  <a:srgbClr val="FF0000"/>
                </a:solidFill>
                <a:sym typeface="Symbol"/>
              </a:rPr>
              <a:t>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i="1" dirty="0" smtClean="0">
                <a:solidFill>
                  <a:srgbClr val="FF0000"/>
                </a:solidFill>
              </a:rPr>
              <a:t>а = </a:t>
            </a:r>
            <a:r>
              <a:rPr lang="ru-RU" dirty="0" smtClean="0">
                <a:solidFill>
                  <a:srgbClr val="FF0000"/>
                </a:solidFill>
              </a:rPr>
              <a:t>0.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ikkat-gif-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3714752"/>
            <a:ext cx="1804749" cy="2357454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401080" cy="576899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Для любых натуральных чисел </a:t>
            </a:r>
            <a:r>
              <a:rPr lang="ru-RU" i="1" dirty="0" smtClean="0"/>
              <a:t>а</a:t>
            </a:r>
            <a:r>
              <a:rPr lang="ru-RU" dirty="0" smtClean="0"/>
              <a:t> и </a:t>
            </a:r>
            <a:r>
              <a:rPr lang="en-US" i="1" dirty="0" smtClean="0"/>
              <a:t>b</a:t>
            </a:r>
            <a:r>
              <a:rPr lang="ru-RU" dirty="0" smtClean="0"/>
              <a:t> верно равенство:</a:t>
            </a:r>
          </a:p>
          <a:p>
            <a:pPr>
              <a:buNone/>
            </a:pPr>
            <a:r>
              <a:rPr lang="ru-RU" i="1" dirty="0" smtClean="0"/>
              <a:t>                                </a:t>
            </a:r>
            <a:r>
              <a:rPr lang="en-US" i="1" dirty="0" smtClean="0"/>
              <a:t>a</a:t>
            </a:r>
            <a:r>
              <a:rPr lang="en-US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en-US" i="1" dirty="0" smtClean="0"/>
              <a:t>b</a:t>
            </a:r>
            <a:r>
              <a:rPr lang="ru-RU" dirty="0" smtClean="0"/>
              <a:t> = 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en-US" dirty="0" smtClean="0">
                <a:sym typeface="Symbol"/>
              </a:rPr>
              <a:t></a:t>
            </a:r>
            <a:r>
              <a:rPr lang="en-US" dirty="0" smtClean="0"/>
              <a:t> </a:t>
            </a:r>
            <a:r>
              <a:rPr lang="ru-RU" i="1" dirty="0" smtClean="0"/>
              <a:t>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выражающее </a:t>
            </a:r>
            <a:r>
              <a:rPr lang="ru-RU" b="1" dirty="0" smtClean="0">
                <a:solidFill>
                  <a:srgbClr val="FF0000"/>
                </a:solidFill>
              </a:rPr>
              <a:t>переместительный закон умножения: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dirty="0" smtClean="0"/>
              <a:t>От перестановки множителей произведение не меняется.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b="1" dirty="0" smtClean="0"/>
              <a:t> </a:t>
            </a:r>
            <a:r>
              <a:rPr lang="ru-RU" dirty="0" smtClean="0"/>
              <a:t> </a:t>
            </a:r>
          </a:p>
        </p:txBody>
      </p:sp>
      <p:pic>
        <p:nvPicPr>
          <p:cNvPr id="5" name="Рисунок 4" descr="dikkat-gif-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3857628"/>
            <a:ext cx="1804749" cy="2357454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Для любых натуральных чисел </a:t>
            </a:r>
            <a:r>
              <a:rPr lang="ru-RU" i="1" dirty="0" smtClean="0"/>
              <a:t>а</a:t>
            </a:r>
            <a:r>
              <a:rPr lang="ru-RU" dirty="0" smtClean="0"/>
              <a:t>, </a:t>
            </a:r>
            <a:r>
              <a:rPr lang="en-US" i="1" dirty="0" smtClean="0"/>
              <a:t>b</a:t>
            </a:r>
            <a:r>
              <a:rPr lang="ru-RU" dirty="0" smtClean="0"/>
              <a:t> и </a:t>
            </a:r>
            <a:r>
              <a:rPr lang="ru-RU" i="1" dirty="0" smtClean="0"/>
              <a:t>с</a:t>
            </a:r>
            <a:r>
              <a:rPr lang="ru-RU" dirty="0" smtClean="0"/>
              <a:t> верно равенство:</a:t>
            </a:r>
          </a:p>
          <a:p>
            <a:pPr>
              <a:buNone/>
            </a:pPr>
            <a:r>
              <a:rPr lang="ru-RU" dirty="0" smtClean="0"/>
              <a:t>                          (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en-US" i="1" dirty="0" smtClean="0"/>
              <a:t>b</a:t>
            </a:r>
            <a:r>
              <a:rPr lang="ru-RU" dirty="0" smtClean="0"/>
              <a:t>)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ru-RU" i="1" dirty="0" smtClean="0"/>
              <a:t>с</a:t>
            </a:r>
            <a:r>
              <a:rPr lang="ru-RU" dirty="0" smtClean="0"/>
              <a:t> </a:t>
            </a:r>
            <a:r>
              <a:rPr lang="en-US" dirty="0" smtClean="0"/>
              <a:t>=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(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en-US" dirty="0" smtClean="0">
                <a:sym typeface="Symbol"/>
              </a:rPr>
              <a:t></a:t>
            </a:r>
            <a:r>
              <a:rPr lang="en-US" dirty="0" smtClean="0"/>
              <a:t> </a:t>
            </a:r>
            <a:r>
              <a:rPr lang="ru-RU" i="1" dirty="0" smtClean="0"/>
              <a:t>с</a:t>
            </a:r>
            <a:r>
              <a:rPr lang="ru-RU" dirty="0" smtClean="0"/>
              <a:t>),</a:t>
            </a:r>
          </a:p>
          <a:p>
            <a:pPr>
              <a:buNone/>
            </a:pPr>
            <a:r>
              <a:rPr lang="ru-RU" dirty="0" smtClean="0"/>
              <a:t>    выражающее </a:t>
            </a:r>
            <a:r>
              <a:rPr lang="ru-RU" b="1" dirty="0" smtClean="0">
                <a:solidFill>
                  <a:srgbClr val="FF0000"/>
                </a:solidFill>
              </a:rPr>
              <a:t>сочетательный закон умножения.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dirty="0" smtClean="0"/>
              <a:t>   Чтобы произведение двух чисел умножить на третье число, можно первое число умножить на произведение второго и третьего чисел.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ikkat-gif-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1071546"/>
            <a:ext cx="1357322" cy="1773002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8401080" cy="5697559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Пример.</a:t>
            </a:r>
            <a:r>
              <a:rPr lang="ru-RU" dirty="0" smtClean="0"/>
              <a:t> Вычислим произведение (5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48)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2.</a:t>
            </a:r>
          </a:p>
          <a:p>
            <a:pPr>
              <a:buNone/>
            </a:pPr>
            <a:r>
              <a:rPr lang="ru-RU" dirty="0" smtClean="0"/>
              <a:t>Для вычисления этого произведения надо умножить 5 на 48, а полученный результат умножить на 2. Для упрощения вычислений применим переместительный и сочетательный законы умножения:</a:t>
            </a:r>
          </a:p>
          <a:p>
            <a:pPr>
              <a:buNone/>
            </a:pPr>
            <a:r>
              <a:rPr lang="ru-RU" dirty="0" smtClean="0"/>
              <a:t>(5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48)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2= (48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5)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2 = 48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(5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2)= 48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10 = 480.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78</TotalTime>
  <Words>1271</Words>
  <Application>Microsoft Office PowerPoint</Application>
  <PresentationFormat>Экран (4:3)</PresentationFormat>
  <Paragraphs>154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математика</vt:lpstr>
      <vt:lpstr>Математика 5</vt:lpstr>
      <vt:lpstr>Проверь себя!</vt:lpstr>
      <vt:lpstr>Проверь себя!</vt:lpstr>
      <vt:lpstr>Устный счет</vt:lpstr>
      <vt:lpstr>Слайд 5</vt:lpstr>
      <vt:lpstr>Слайд 6</vt:lpstr>
      <vt:lpstr>Слайд 7</vt:lpstr>
      <vt:lpstr>Слайд 8</vt:lpstr>
      <vt:lpstr>Слайд 9</vt:lpstr>
      <vt:lpstr>Слайд 10</vt:lpstr>
      <vt:lpstr>Физкультминутка</vt:lpstr>
      <vt:lpstr>Слайд 12</vt:lpstr>
      <vt:lpstr>Слайд 13</vt:lpstr>
      <vt:lpstr>Слайд 14</vt:lpstr>
      <vt:lpstr>№ 93</vt:lpstr>
      <vt:lpstr> № 91 </vt:lpstr>
      <vt:lpstr>№ 91</vt:lpstr>
      <vt:lpstr>Контрольные вопросы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20</cp:revision>
  <dcterms:created xsi:type="dcterms:W3CDTF">2014-11-14T20:11:12Z</dcterms:created>
  <dcterms:modified xsi:type="dcterms:W3CDTF">2020-03-10T19:11:40Z</dcterms:modified>
</cp:coreProperties>
</file>