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75" r:id="rId5"/>
    <p:sldId id="277" r:id="rId6"/>
    <p:sldId id="276" r:id="rId7"/>
    <p:sldId id="278" r:id="rId8"/>
    <p:sldId id="258" r:id="rId9"/>
    <p:sldId id="260" r:id="rId10"/>
    <p:sldId id="261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6" r:id="rId19"/>
  </p:sldIdLst>
  <p:sldSz cx="9144000" cy="6858000" type="screen4x3"/>
  <p:notesSz cx="6858000" cy="9144000"/>
  <p:custDataLst>
    <p:tags r:id="rId20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426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94" y="5157192"/>
            <a:ext cx="1862137" cy="18621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DD44B-6850-414F-88CD-EF0D34AE8D3D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9FCDD-7B86-4720-BBDF-3B99B13D2F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6552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D8503-F3BE-414A-A947-0DB6355A521B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EC5CF-C41E-4AC7-AB8B-51D8DC1FD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97186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DC14B-8FED-42D2-BE9B-455653C8F752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F7472-9013-4D43-89E0-9CD239544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5013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pattFill prst="pct6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88640"/>
            <a:ext cx="8784976" cy="648838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4437063"/>
            <a:ext cx="1570037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41B85-232E-4A7B-9252-1D97C2FA5581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421F2-D47A-4AED-A314-18735FED2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3892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AD660-9249-4EB1-BEA9-6B6A654CDD92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92A39-B451-4317-8ABA-E4C7F00FF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8977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6E44E-C40D-4370-A97F-A02AA84376CA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60CA1-30F8-46C4-97E3-C1907B82EE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8539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E6788-F61E-44D7-AE26-DEA0E0652A64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D21A0-FB70-48D9-81F4-8C5D6DEE88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5001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B111-EC2A-48BD-A6DE-EA71B9CCDFB4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2D7C3-1806-44CC-BC0C-E1766E464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67317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62B3C-24A7-4906-BF7E-9B8FC3F4D801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9C511-9508-4190-A5CB-7C40646E3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3492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F98BA-22FE-4C5D-A9FD-4A3D3A50E5A5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B7B82-4DB2-4493-9FB4-4B047C10D0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0346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69A8D-9A70-4F33-8571-BE19775B4891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7778E-F388-4C97-99DE-824865C77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0136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010BE9-580D-4A5F-AACB-A57A30605153}" type="datetimeFigureOut">
              <a:rPr lang="ru-RU"/>
              <a:pPr>
                <a:defRPr/>
              </a:pPr>
              <a:t>14.03.2020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D43094-06FC-4819-BC25-B46334A99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714348" y="928670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Математика 5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71670" y="2071678"/>
            <a:ext cx="5072098" cy="864096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8000"/>
                </a:solidFill>
              </a:rPr>
              <a:t>Распределительный закон</a:t>
            </a:r>
            <a:endParaRPr lang="ru-RU" b="1" dirty="0">
              <a:solidFill>
                <a:srgbClr val="00800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Переход от произведений </a:t>
            </a:r>
            <a:r>
              <a:rPr lang="ru-RU" i="1" dirty="0" smtClean="0"/>
              <a:t>а</a:t>
            </a:r>
            <a:r>
              <a:rPr lang="ru-RU" dirty="0" smtClean="0"/>
              <a:t>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(</a:t>
            </a:r>
            <a:r>
              <a:rPr lang="en-US" i="1" dirty="0" smtClean="0"/>
              <a:t>b</a:t>
            </a:r>
            <a:r>
              <a:rPr lang="ru-RU" dirty="0" smtClean="0"/>
              <a:t> + </a:t>
            </a:r>
            <a:r>
              <a:rPr lang="ru-RU" i="1" dirty="0" smtClean="0"/>
              <a:t>с</a:t>
            </a:r>
            <a:r>
              <a:rPr lang="ru-RU" dirty="0" smtClean="0"/>
              <a:t>) и </a:t>
            </a:r>
          </a:p>
          <a:p>
            <a:pPr>
              <a:buNone/>
            </a:pPr>
            <a:r>
              <a:rPr lang="ru-RU" i="1" dirty="0" smtClean="0"/>
              <a:t>    а</a:t>
            </a:r>
            <a:r>
              <a:rPr lang="ru-RU" dirty="0" smtClean="0"/>
              <a:t>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(</a:t>
            </a:r>
            <a:r>
              <a:rPr lang="en-US" i="1" dirty="0" smtClean="0"/>
              <a:t>b</a:t>
            </a:r>
            <a:r>
              <a:rPr lang="en-US" dirty="0" smtClean="0"/>
              <a:t> </a:t>
            </a:r>
            <a:r>
              <a:rPr lang="ru-RU" dirty="0" smtClean="0"/>
              <a:t>– </a:t>
            </a:r>
            <a:r>
              <a:rPr lang="ru-RU" i="1" dirty="0" smtClean="0"/>
              <a:t>с</a:t>
            </a:r>
            <a:r>
              <a:rPr lang="ru-RU" dirty="0" smtClean="0"/>
              <a:t>) соответственно к сумме </a:t>
            </a:r>
            <a:r>
              <a:rPr lang="ru-RU" i="1" dirty="0" smtClean="0"/>
              <a:t>а</a:t>
            </a:r>
            <a:r>
              <a:rPr lang="ru-RU" dirty="0" smtClean="0"/>
              <a:t>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</a:t>
            </a:r>
            <a:r>
              <a:rPr lang="en-US" i="1" dirty="0" smtClean="0"/>
              <a:t>b </a:t>
            </a:r>
            <a:r>
              <a:rPr lang="ru-RU" dirty="0" smtClean="0"/>
              <a:t>+ </a:t>
            </a:r>
            <a:r>
              <a:rPr lang="ru-RU" i="1" dirty="0" smtClean="0"/>
              <a:t>а</a:t>
            </a:r>
            <a:r>
              <a:rPr lang="ru-RU" dirty="0" smtClean="0"/>
              <a:t>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</a:t>
            </a:r>
            <a:r>
              <a:rPr lang="ru-RU" i="1" dirty="0" smtClean="0"/>
              <a:t>с</a:t>
            </a:r>
            <a:r>
              <a:rPr lang="ru-RU" dirty="0" smtClean="0"/>
              <a:t> и разности </a:t>
            </a:r>
            <a:r>
              <a:rPr lang="ru-RU" i="1" dirty="0" smtClean="0"/>
              <a:t>а</a:t>
            </a:r>
            <a:r>
              <a:rPr lang="ru-RU" dirty="0" smtClean="0"/>
              <a:t>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</a:t>
            </a:r>
            <a:r>
              <a:rPr lang="en-US" i="1" dirty="0" smtClean="0"/>
              <a:t>b</a:t>
            </a:r>
            <a:r>
              <a:rPr lang="en-US" dirty="0" smtClean="0"/>
              <a:t> </a:t>
            </a:r>
            <a:r>
              <a:rPr lang="ru-RU" dirty="0" smtClean="0"/>
              <a:t>– </a:t>
            </a:r>
            <a:r>
              <a:rPr lang="ru-RU" i="1" dirty="0" smtClean="0"/>
              <a:t>а</a:t>
            </a:r>
            <a:r>
              <a:rPr lang="ru-RU" dirty="0" smtClean="0"/>
              <a:t>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</a:t>
            </a:r>
            <a:r>
              <a:rPr lang="ru-RU" i="1" dirty="0" smtClean="0"/>
              <a:t>с</a:t>
            </a:r>
            <a:r>
              <a:rPr lang="ru-RU" dirty="0" smtClean="0"/>
              <a:t> называют </a:t>
            </a:r>
            <a:r>
              <a:rPr lang="ru-RU" b="1" dirty="0" smtClean="0">
                <a:solidFill>
                  <a:srgbClr val="FF0000"/>
                </a:solidFill>
              </a:rPr>
              <a:t>раскрытием скобок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</a:p>
          <a:p>
            <a:pPr>
              <a:buNone/>
            </a:pPr>
            <a:r>
              <a:rPr lang="ru-RU" dirty="0" smtClean="0"/>
              <a:t>    Переход от суммы </a:t>
            </a:r>
            <a:r>
              <a:rPr lang="ru-RU" i="1" dirty="0" smtClean="0"/>
              <a:t>а</a:t>
            </a:r>
            <a:r>
              <a:rPr lang="ru-RU" dirty="0" smtClean="0"/>
              <a:t>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</a:t>
            </a:r>
            <a:r>
              <a:rPr lang="en-US" i="1" dirty="0" smtClean="0"/>
              <a:t>b</a:t>
            </a:r>
            <a:r>
              <a:rPr lang="ru-RU" dirty="0" smtClean="0"/>
              <a:t> + </a:t>
            </a:r>
            <a:r>
              <a:rPr lang="ru-RU" i="1" dirty="0" smtClean="0"/>
              <a:t>а</a:t>
            </a:r>
            <a:r>
              <a:rPr lang="ru-RU" dirty="0" smtClean="0"/>
              <a:t>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</a:t>
            </a:r>
            <a:r>
              <a:rPr lang="ru-RU" i="1" dirty="0" smtClean="0"/>
              <a:t>с</a:t>
            </a:r>
            <a:r>
              <a:rPr lang="ru-RU" dirty="0" smtClean="0"/>
              <a:t> к произведению </a:t>
            </a:r>
            <a:r>
              <a:rPr lang="ru-RU" i="1" dirty="0" smtClean="0"/>
              <a:t>а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(</a:t>
            </a:r>
            <a:r>
              <a:rPr lang="en-US" i="1" dirty="0" smtClean="0"/>
              <a:t>b</a:t>
            </a:r>
            <a:r>
              <a:rPr lang="ru-RU" dirty="0" smtClean="0"/>
              <a:t> + </a:t>
            </a:r>
            <a:r>
              <a:rPr lang="ru-RU" i="1" dirty="0" smtClean="0"/>
              <a:t>с</a:t>
            </a:r>
            <a:r>
              <a:rPr lang="ru-RU" dirty="0" smtClean="0"/>
              <a:t>) и от разности </a:t>
            </a:r>
          </a:p>
          <a:p>
            <a:pPr>
              <a:buNone/>
            </a:pPr>
            <a:r>
              <a:rPr lang="ru-RU" i="1" dirty="0" smtClean="0"/>
              <a:t>    а</a:t>
            </a:r>
            <a:r>
              <a:rPr lang="ru-RU" dirty="0" smtClean="0"/>
              <a:t>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</a:t>
            </a:r>
            <a:r>
              <a:rPr lang="en-US" i="1" dirty="0" smtClean="0"/>
              <a:t>b</a:t>
            </a:r>
            <a:r>
              <a:rPr lang="en-US" dirty="0" smtClean="0"/>
              <a:t> </a:t>
            </a:r>
            <a:r>
              <a:rPr lang="ru-RU" dirty="0" smtClean="0"/>
              <a:t>– </a:t>
            </a:r>
            <a:r>
              <a:rPr lang="ru-RU" i="1" dirty="0" smtClean="0"/>
              <a:t>а</a:t>
            </a:r>
            <a:r>
              <a:rPr lang="ru-RU" dirty="0" smtClean="0"/>
              <a:t>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</a:t>
            </a:r>
            <a:r>
              <a:rPr lang="ru-RU" i="1" dirty="0" smtClean="0"/>
              <a:t>с</a:t>
            </a:r>
            <a:r>
              <a:rPr lang="ru-RU" dirty="0" smtClean="0"/>
              <a:t> к произведению </a:t>
            </a:r>
            <a:r>
              <a:rPr lang="ru-RU" i="1" dirty="0" smtClean="0"/>
              <a:t>а</a:t>
            </a:r>
            <a:r>
              <a:rPr lang="ru-RU" dirty="0" smtClean="0"/>
              <a:t>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(</a:t>
            </a:r>
            <a:r>
              <a:rPr lang="en-US" i="1" dirty="0" smtClean="0"/>
              <a:t>b</a:t>
            </a:r>
            <a:r>
              <a:rPr lang="en-US" dirty="0" smtClean="0"/>
              <a:t> </a:t>
            </a:r>
            <a:r>
              <a:rPr lang="ru-RU" dirty="0" smtClean="0"/>
              <a:t>– </a:t>
            </a:r>
            <a:r>
              <a:rPr lang="ru-RU" i="1" dirty="0" smtClean="0"/>
              <a:t>с</a:t>
            </a:r>
            <a:r>
              <a:rPr lang="ru-RU" dirty="0" smtClean="0"/>
              <a:t>) называют </a:t>
            </a:r>
            <a:r>
              <a:rPr lang="ru-RU" b="1" dirty="0" smtClean="0">
                <a:solidFill>
                  <a:srgbClr val="FF0000"/>
                </a:solidFill>
              </a:rPr>
              <a:t>вынесением общего множителя за скобки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dirty="0" smtClean="0">
                <a:solidFill>
                  <a:srgbClr val="008000"/>
                </a:solidFill>
              </a:rPr>
              <a:t>Физкультминутка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85794"/>
            <a:ext cx="8401080" cy="5857916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Нарисуйте глазами треугольник.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Теперь его переверните вершиной вниз.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И вновь глазами по периметру ведите.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Рисуйте восьмерку вертикально.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Головою не крути,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А лишь глазами осторожно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Вдоль по линиям води.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И на бочок ее клади.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Теперь следи горизонтально,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И в центре ты остановись.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Зажмурьтесь крепко, не ленись.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Глаза открываем мы, наконец.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Зарядка окончилась. Молодцы!</a:t>
            </a:r>
          </a:p>
          <a:p>
            <a:pPr marL="0" indent="0">
              <a:spcBef>
                <a:spcPts val="0"/>
              </a:spcBef>
              <a:buNone/>
            </a:pPr>
            <a:endParaRPr lang="ru-RU" sz="2600" dirty="0"/>
          </a:p>
        </p:txBody>
      </p:sp>
      <p:pic>
        <p:nvPicPr>
          <p:cNvPr id="4" name="Рисунок 3" descr="9X2R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1571612"/>
            <a:ext cx="2928958" cy="2928958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sz="4000" b="1" i="1" dirty="0" smtClean="0">
                <a:solidFill>
                  <a:srgbClr val="008000"/>
                </a:solidFill>
              </a:rPr>
              <a:t>№ </a:t>
            </a:r>
            <a:r>
              <a:rPr lang="ru-RU" sz="4000" b="1" i="1" dirty="0" smtClean="0">
                <a:solidFill>
                  <a:srgbClr val="008000"/>
                </a:solidFill>
              </a:rPr>
              <a:t>108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а</a:t>
            </a:r>
            <a:r>
              <a:rPr lang="ru-RU" dirty="0" smtClean="0"/>
              <a:t>) 10 ∙ (12 + 3) = 10 ∙ 12 + 10 ∙ 3</a:t>
            </a:r>
          </a:p>
          <a:p>
            <a:pPr>
              <a:buNone/>
            </a:pPr>
            <a:r>
              <a:rPr lang="ru-RU" dirty="0" smtClean="0"/>
              <a:t>б</a:t>
            </a:r>
            <a:r>
              <a:rPr lang="ru-RU" dirty="0" smtClean="0"/>
              <a:t>) (12 + 31) ∙ 15 = 12 ∙ 15 + 31 ∙ 15</a:t>
            </a:r>
          </a:p>
          <a:p>
            <a:pPr>
              <a:buNone/>
            </a:pPr>
            <a:r>
              <a:rPr lang="ru-RU" dirty="0" smtClean="0"/>
              <a:t>в</a:t>
            </a:r>
            <a:r>
              <a:rPr lang="ru-RU" dirty="0" smtClean="0"/>
              <a:t>) (17 + 43) ∙ 8 = 17 ∙ 8 + 43 ∙ 8</a:t>
            </a:r>
          </a:p>
          <a:p>
            <a:pPr>
              <a:buNone/>
            </a:pPr>
            <a:r>
              <a:rPr lang="ru-RU" dirty="0" smtClean="0"/>
              <a:t>г</a:t>
            </a:r>
            <a:r>
              <a:rPr lang="ru-RU" dirty="0" smtClean="0"/>
              <a:t>) (93 + 28) ∙ 16 = 93 ∙ 16 + 28 ∙ 16</a:t>
            </a:r>
          </a:p>
          <a:p>
            <a:pPr>
              <a:buNone/>
            </a:pPr>
            <a:r>
              <a:rPr lang="ru-RU" dirty="0" err="1" smtClean="0"/>
              <a:t>д</a:t>
            </a:r>
            <a:r>
              <a:rPr lang="ru-RU" dirty="0" smtClean="0"/>
              <a:t>) 5 ∙ (8 + </a:t>
            </a:r>
            <a:r>
              <a:rPr lang="ru-RU" i="1" dirty="0" smtClean="0"/>
              <a:t>а</a:t>
            </a:r>
            <a:r>
              <a:rPr lang="ru-RU" dirty="0" smtClean="0"/>
              <a:t>) = 5 ∙ 8 + 5 ∙ </a:t>
            </a:r>
            <a:r>
              <a:rPr lang="ru-RU" i="1" dirty="0" smtClean="0"/>
              <a:t>а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е</a:t>
            </a:r>
            <a:r>
              <a:rPr lang="ru-RU" dirty="0" smtClean="0"/>
              <a:t>) 7 ∙ (</a:t>
            </a:r>
            <a:r>
              <a:rPr lang="ru-RU" i="1" dirty="0" err="1" smtClean="0"/>
              <a:t>х</a:t>
            </a:r>
            <a:r>
              <a:rPr lang="ru-RU" dirty="0" smtClean="0"/>
              <a:t> + 9) = 7 ∙ </a:t>
            </a:r>
            <a:r>
              <a:rPr lang="ru-RU" i="1" dirty="0" err="1" smtClean="0"/>
              <a:t>х</a:t>
            </a:r>
            <a:r>
              <a:rPr lang="ru-RU" dirty="0" smtClean="0"/>
              <a:t> + 7 ∙ 9</a:t>
            </a:r>
          </a:p>
          <a:p>
            <a:pPr>
              <a:buNone/>
            </a:pPr>
            <a:r>
              <a:rPr lang="ru-RU" dirty="0" smtClean="0"/>
              <a:t>ж</a:t>
            </a:r>
            <a:r>
              <a:rPr lang="ru-RU" dirty="0" smtClean="0"/>
              <a:t>) 12 ∙ (а + </a:t>
            </a:r>
            <a:r>
              <a:rPr lang="en-US" i="1" dirty="0" smtClean="0"/>
              <a:t>b</a:t>
            </a:r>
            <a:r>
              <a:rPr lang="ru-RU" dirty="0" smtClean="0"/>
              <a:t>) = 12 ∙ </a:t>
            </a:r>
            <a:r>
              <a:rPr lang="en-US" i="1" dirty="0" smtClean="0"/>
              <a:t>a</a:t>
            </a:r>
            <a:r>
              <a:rPr lang="ru-RU" dirty="0" smtClean="0"/>
              <a:t> + 12 ∙ </a:t>
            </a:r>
            <a:r>
              <a:rPr lang="en-US" i="1" dirty="0" smtClean="0"/>
              <a:t>b</a:t>
            </a:r>
            <a:endParaRPr lang="ru-RU" dirty="0" smtClean="0"/>
          </a:p>
          <a:p>
            <a:pPr>
              <a:buNone/>
            </a:pPr>
            <a:r>
              <a:rPr lang="ru-RU" dirty="0" err="1" smtClean="0"/>
              <a:t>з</a:t>
            </a:r>
            <a:r>
              <a:rPr lang="ru-RU" dirty="0" smtClean="0"/>
              <a:t>) (</a:t>
            </a:r>
            <a:r>
              <a:rPr lang="ru-RU" i="1" dirty="0" err="1" smtClean="0"/>
              <a:t>х</a:t>
            </a:r>
            <a:r>
              <a:rPr lang="ru-RU" dirty="0" smtClean="0"/>
              <a:t> + </a:t>
            </a:r>
            <a:r>
              <a:rPr lang="ru-RU" i="1" dirty="0" smtClean="0"/>
              <a:t>у</a:t>
            </a:r>
            <a:r>
              <a:rPr lang="ru-RU" dirty="0" smtClean="0"/>
              <a:t>) ∙ 15 = </a:t>
            </a:r>
            <a:r>
              <a:rPr lang="ru-RU" i="1" dirty="0" err="1" smtClean="0"/>
              <a:t>х</a:t>
            </a:r>
            <a:r>
              <a:rPr lang="ru-RU" dirty="0" smtClean="0"/>
              <a:t> ∙ 15 +</a:t>
            </a:r>
            <a:r>
              <a:rPr lang="ru-RU" i="1" dirty="0" smtClean="0"/>
              <a:t> у</a:t>
            </a:r>
            <a:r>
              <a:rPr lang="ru-RU" dirty="0" smtClean="0"/>
              <a:t> ∙ 15</a:t>
            </a:r>
          </a:p>
          <a:p>
            <a:pPr>
              <a:buNone/>
            </a:pPr>
            <a:r>
              <a:rPr lang="ru-RU" dirty="0" smtClean="0"/>
              <a:t>и</a:t>
            </a:r>
            <a:r>
              <a:rPr lang="ru-RU" dirty="0" smtClean="0"/>
              <a:t>) </a:t>
            </a:r>
            <a:r>
              <a:rPr lang="ru-RU" i="1" dirty="0" smtClean="0"/>
              <a:t>а</a:t>
            </a:r>
            <a:r>
              <a:rPr lang="ru-RU" dirty="0" smtClean="0"/>
              <a:t> ∙ (</a:t>
            </a:r>
            <a:r>
              <a:rPr lang="ru-RU" i="1" dirty="0" err="1" smtClean="0"/>
              <a:t>х</a:t>
            </a:r>
            <a:r>
              <a:rPr lang="ru-RU" dirty="0" smtClean="0"/>
              <a:t> + </a:t>
            </a:r>
            <a:r>
              <a:rPr lang="ru-RU" i="1" dirty="0" smtClean="0"/>
              <a:t>у</a:t>
            </a:r>
            <a:r>
              <a:rPr lang="ru-RU" dirty="0" smtClean="0"/>
              <a:t>) = </a:t>
            </a:r>
            <a:r>
              <a:rPr lang="ru-RU" i="1" dirty="0" smtClean="0"/>
              <a:t>а ∙ </a:t>
            </a:r>
            <a:r>
              <a:rPr lang="ru-RU" i="1" dirty="0" err="1" smtClean="0"/>
              <a:t>х</a:t>
            </a:r>
            <a:r>
              <a:rPr lang="ru-RU" dirty="0" smtClean="0"/>
              <a:t> + </a:t>
            </a:r>
            <a:r>
              <a:rPr lang="ru-RU" i="1" dirty="0" err="1" smtClean="0"/>
              <a:t>а</a:t>
            </a:r>
            <a:r>
              <a:rPr lang="ru-RU" i="1" dirty="0" smtClean="0"/>
              <a:t> ∙ у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112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а</a:t>
            </a:r>
            <a:r>
              <a:rPr lang="ru-RU" dirty="0" smtClean="0"/>
              <a:t>) 7 ∙ 13 – 7 ∙ 2 = 7 ∙ (13 – 2)</a:t>
            </a:r>
          </a:p>
          <a:p>
            <a:pPr>
              <a:buNone/>
            </a:pPr>
            <a:r>
              <a:rPr lang="ru-RU" dirty="0" smtClean="0"/>
              <a:t>б</a:t>
            </a:r>
            <a:r>
              <a:rPr lang="ru-RU" dirty="0" smtClean="0"/>
              <a:t>) 5 ∙ 23 – 5 ∙ 8 = 5 ∙ (23 – 8)</a:t>
            </a:r>
          </a:p>
          <a:p>
            <a:pPr>
              <a:buNone/>
            </a:pPr>
            <a:r>
              <a:rPr lang="ru-RU" dirty="0" smtClean="0"/>
              <a:t>в</a:t>
            </a:r>
            <a:r>
              <a:rPr lang="ru-RU" dirty="0" smtClean="0"/>
              <a:t>) 18 ∙ 9 – 18 ∙ 7 = 18 ∙ (9 – 7)</a:t>
            </a:r>
          </a:p>
          <a:p>
            <a:pPr>
              <a:buNone/>
            </a:pPr>
            <a:r>
              <a:rPr lang="ru-RU" dirty="0" smtClean="0"/>
              <a:t>г</a:t>
            </a:r>
            <a:r>
              <a:rPr lang="ru-RU" dirty="0" smtClean="0"/>
              <a:t>) 25 ∙ 13 – 25 ∙ 10 = 25 ∙ (13 – 10)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116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а</a:t>
            </a:r>
            <a:r>
              <a:rPr lang="ru-RU" dirty="0" smtClean="0"/>
              <a:t>) 20 ∙ 47 + 20 ∙ 23 = 20 ∙ (47 + 23)</a:t>
            </a:r>
          </a:p>
          <a:p>
            <a:pPr>
              <a:buNone/>
            </a:pPr>
            <a:r>
              <a:rPr lang="ru-RU" dirty="0" smtClean="0"/>
              <a:t>б</a:t>
            </a:r>
            <a:r>
              <a:rPr lang="ru-RU" dirty="0" smtClean="0"/>
              <a:t>) 57 ∙ 81 – 39 ∙ 81 = 81 ∙ (57 – 39)</a:t>
            </a:r>
          </a:p>
          <a:p>
            <a:pPr>
              <a:buNone/>
            </a:pPr>
            <a:r>
              <a:rPr lang="ru-RU" dirty="0" smtClean="0"/>
              <a:t>в</a:t>
            </a:r>
            <a:r>
              <a:rPr lang="ru-RU" dirty="0" smtClean="0"/>
              <a:t>) 51 ∙ 43 + 12 ∙ 43 = 43 ∙ (51 + 12)</a:t>
            </a:r>
          </a:p>
          <a:p>
            <a:pPr>
              <a:buNone/>
            </a:pPr>
            <a:r>
              <a:rPr lang="ru-RU" dirty="0" smtClean="0"/>
              <a:t>г</a:t>
            </a:r>
            <a:r>
              <a:rPr lang="ru-RU" dirty="0" smtClean="0"/>
              <a:t>) 38 ∙ 39 – 38 ∙ 20 = 38 ∙ (39 – 20)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sz="4000" b="1" i="1" dirty="0" smtClean="0">
                <a:solidFill>
                  <a:srgbClr val="008000"/>
                </a:solidFill>
              </a:rPr>
              <a:t>№ </a:t>
            </a:r>
            <a:r>
              <a:rPr lang="ru-RU" sz="4000" b="1" i="1" dirty="0" smtClean="0">
                <a:solidFill>
                  <a:srgbClr val="008000"/>
                </a:solidFill>
              </a:rPr>
              <a:t>114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85794"/>
            <a:ext cx="8572560" cy="534036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а</a:t>
            </a:r>
            <a:r>
              <a:rPr lang="ru-RU" dirty="0" smtClean="0"/>
              <a:t>) 37 ∙ 12 + 37 ∙ 88 = 37 ∙ (12 + 88) = 37 ∙ 100 = 3700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б</a:t>
            </a:r>
            <a:r>
              <a:rPr lang="ru-RU" dirty="0" smtClean="0"/>
              <a:t>) 7 ∙ 12 + 8 ∙ 7 = 7 ∙ (12 + 8 ) = 7 ∙ 20 = 140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</a:t>
            </a:r>
            <a:r>
              <a:rPr lang="ru-RU" dirty="0" smtClean="0"/>
              <a:t>) 37 ∙ 12 – 37 ∙ 2 = 37 ∙ (12 – 2) = 37 ∙ 10 = 370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г</a:t>
            </a:r>
            <a:r>
              <a:rPr lang="ru-RU" dirty="0" smtClean="0"/>
              <a:t>) 7 ∙ 102 – 2 ∙ 7 = 7 ∙ (102 – 2) = 7 ∙ 100 = 700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err="1" smtClean="0"/>
              <a:t>д</a:t>
            </a:r>
            <a:r>
              <a:rPr lang="ru-RU" dirty="0" smtClean="0"/>
              <a:t>) 28 ∙ 9 + 22 ∙ 9 = 9 ∙ (28 + 22) = 9 ∙ 50 = 450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е</a:t>
            </a:r>
            <a:r>
              <a:rPr lang="ru-RU" dirty="0" smtClean="0"/>
              <a:t>) 25 ∙ 11 – 25 ∙ 1 = 25 ∙ (11 – 1) = 25 ∙ 10 = 250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ж</a:t>
            </a:r>
            <a:r>
              <a:rPr lang="ru-RU" dirty="0" smtClean="0"/>
              <a:t>) 18 ∙ 9 + 18 ∙ 1 = 18 ∙ (9 + 1) = 18 ∙ 10 = 180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err="1" smtClean="0"/>
              <a:t>з</a:t>
            </a:r>
            <a:r>
              <a:rPr lang="ru-RU" dirty="0" smtClean="0"/>
              <a:t>) 25 ∙ 99 + 25 = 25 ∙ (99 + 1) = 25 ∙ 100 = 2500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и</a:t>
            </a:r>
            <a:r>
              <a:rPr lang="ru-RU" dirty="0" smtClean="0"/>
              <a:t>) 101 ∙ 17 – 17 = 17 ∙ (101 – 1) = 17 ∙ 100 = 1700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к</a:t>
            </a:r>
            <a:r>
              <a:rPr lang="ru-RU" dirty="0" smtClean="0"/>
              <a:t>) 41 ∙ 50 – 50 = 50 ∙ (41 – 1) = 50 ∙ 40 = 2000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118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а</a:t>
            </a:r>
            <a:r>
              <a:rPr lang="ru-RU" dirty="0" smtClean="0"/>
              <a:t>) 7 ∙ 55 + 7 ∙ 45 + 3 ∙ 45 + 3 ∙ 55 = 7 ∙ (55 + 45) + 3 ∙ (45 + 55) = 7 ∙ 100 + 3 ∙ 100 = </a:t>
            </a:r>
            <a:r>
              <a:rPr lang="ru-RU" dirty="0" smtClean="0"/>
              <a:t>700 </a:t>
            </a:r>
            <a:r>
              <a:rPr lang="ru-RU" dirty="0" smtClean="0"/>
              <a:t>+ 300 = 1000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б</a:t>
            </a:r>
            <a:r>
              <a:rPr lang="ru-RU" dirty="0" smtClean="0"/>
              <a:t>) 8 ∙ 2 + 2 ∙ 92 + 8 ∙ 98 + 2 ∙ 8 = 2 ∙ (8 + 92) + 8 ∙ (98 + 2) = 2 ∙ 100 + 8 ∙ 100 = 200 + </a:t>
            </a:r>
            <a:r>
              <a:rPr lang="ru-RU" dirty="0" smtClean="0"/>
              <a:t>800 </a:t>
            </a:r>
            <a:r>
              <a:rPr lang="ru-RU" dirty="0" smtClean="0"/>
              <a:t>= 1000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</a:t>
            </a:r>
            <a:r>
              <a:rPr lang="ru-RU" dirty="0" smtClean="0"/>
              <a:t>) 37 ∙ 59 + 37 ∙ 41 + 63 ∙ 59 + 41 ∙ 63 = 37 ∙ (59 + 41) + 63 ∙ (59 + 41) = 37 ∙ 100 + 63 ∙ </a:t>
            </a:r>
            <a:r>
              <a:rPr lang="ru-RU" dirty="0" smtClean="0"/>
              <a:t>100 </a:t>
            </a:r>
            <a:r>
              <a:rPr lang="ru-RU" dirty="0" smtClean="0"/>
              <a:t>= 3700 + 6300 = 10000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г</a:t>
            </a:r>
            <a:r>
              <a:rPr lang="ru-RU" dirty="0" smtClean="0"/>
              <a:t>) 356 ∙ 73 + 644 ∙ 27 + 73 ∙ 644 + 27 ∙ 356 = 356 ∙ (73 + 27) + 644 ∙ (27 + 73) = 356 ∙ </a:t>
            </a:r>
            <a:r>
              <a:rPr lang="ru-RU" dirty="0" smtClean="0"/>
              <a:t>100 </a:t>
            </a:r>
            <a:r>
              <a:rPr lang="ru-RU" dirty="0" smtClean="0"/>
              <a:t>+ 644 ∙ 100 = 35600 + 64400 = 100000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smtClean="0">
                <a:solidFill>
                  <a:srgbClr val="008000"/>
                </a:solidFill>
              </a:rPr>
              <a:t>Оцените свою работу</a:t>
            </a:r>
            <a:endParaRPr lang="ru-RU" dirty="0">
              <a:solidFill>
                <a:srgbClr val="008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142984"/>
            <a:ext cx="2163369" cy="2114552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 rotWithShape="1">
          <a:blip r:embed="rId3" cstate="print"/>
          <a:srcRect l="18972"/>
          <a:stretch/>
        </p:blipFill>
        <p:spPr bwMode="auto">
          <a:xfrm>
            <a:off x="3143240" y="2143116"/>
            <a:ext cx="2428892" cy="20002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786446" y="3214686"/>
            <a:ext cx="2143140" cy="200026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71472" y="3429000"/>
            <a:ext cx="2071702" cy="5000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все понял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86050" y="4429132"/>
            <a:ext cx="3000396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 меня возникли затруднения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643570" y="5286388"/>
            <a:ext cx="2071702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ничего не понял</a:t>
            </a:r>
            <a:endParaRPr lang="ru-RU" sz="2400" b="1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8000"/>
                </a:solidFill>
              </a:rPr>
              <a:t>Домашнее задание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п. 1.8 – читать, учить, № 111; № 113; № 117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624525d2f2639b230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8926" y="2928934"/>
            <a:ext cx="2781300" cy="333375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8000"/>
                </a:solidFill>
              </a:rPr>
              <a:t>Проверь себя!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008000"/>
                </a:solidFill>
              </a:rPr>
              <a:t>№ 88</a:t>
            </a:r>
            <a:endParaRPr lang="ru-RU" dirty="0" smtClean="0">
              <a:solidFill>
                <a:srgbClr val="008000"/>
              </a:solidFill>
            </a:endParaRPr>
          </a:p>
          <a:p>
            <a:pPr>
              <a:buNone/>
            </a:pPr>
            <a:r>
              <a:rPr lang="ru-RU" dirty="0" smtClean="0"/>
              <a:t>в) 8 + 8 + 8 + 8 + 8 = 5 ∙ 8 = 40</a:t>
            </a:r>
          </a:p>
          <a:p>
            <a:pPr>
              <a:buNone/>
            </a:pPr>
            <a:r>
              <a:rPr lang="ru-RU" dirty="0" err="1" smtClean="0"/>
              <a:t>д</a:t>
            </a:r>
            <a:r>
              <a:rPr lang="ru-RU" dirty="0" smtClean="0"/>
              <a:t>) 15 + 15 + 15 + 15 = 4 ∙ 15 = 60</a:t>
            </a:r>
          </a:p>
          <a:p>
            <a:pPr>
              <a:buNone/>
            </a:pPr>
            <a:r>
              <a:rPr lang="ru-RU" dirty="0" smtClean="0"/>
              <a:t>ж</a:t>
            </a:r>
            <a:r>
              <a:rPr lang="ru-RU" dirty="0" smtClean="0"/>
              <a:t>) 750 + 750 + 750 + 750 = 4 ∙ 750 = 3000</a:t>
            </a:r>
          </a:p>
          <a:p>
            <a:pPr>
              <a:buNone/>
            </a:pPr>
            <a:r>
              <a:rPr lang="ru-RU" dirty="0" smtClean="0"/>
              <a:t>и</a:t>
            </a:r>
            <a:r>
              <a:rPr lang="ru-RU" dirty="0" smtClean="0"/>
              <a:t>) 2011 + 2011 + 2011 = 3 ∙ 2011 = 6033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8000"/>
                </a:solidFill>
              </a:rPr>
              <a:t>Проверь себя!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8000"/>
                </a:solidFill>
              </a:rPr>
              <a:t>№ 89</a:t>
            </a:r>
          </a:p>
          <a:p>
            <a:pPr>
              <a:buNone/>
            </a:pPr>
            <a:r>
              <a:rPr lang="ru-RU" dirty="0" smtClean="0"/>
              <a:t>е) </a:t>
            </a:r>
            <a:r>
              <a:rPr lang="en-US" i="1" dirty="0" smtClean="0"/>
              <a:t>b</a:t>
            </a:r>
            <a:r>
              <a:rPr lang="ru-RU" i="1" dirty="0" smtClean="0"/>
              <a:t>+ </a:t>
            </a:r>
            <a:r>
              <a:rPr lang="en-US" i="1" dirty="0" smtClean="0"/>
              <a:t>b</a:t>
            </a:r>
            <a:r>
              <a:rPr lang="ru-RU" i="1" dirty="0" smtClean="0"/>
              <a:t> + </a:t>
            </a:r>
            <a:r>
              <a:rPr lang="en-US" i="1" dirty="0" smtClean="0"/>
              <a:t>b</a:t>
            </a:r>
            <a:r>
              <a:rPr lang="ru-RU" dirty="0" smtClean="0"/>
              <a:t> = 3</a:t>
            </a:r>
            <a:r>
              <a:rPr lang="en-US" i="1" dirty="0" smtClean="0"/>
              <a:t>b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ж</a:t>
            </a:r>
            <a:r>
              <a:rPr lang="ru-RU" dirty="0" smtClean="0"/>
              <a:t>) </a:t>
            </a:r>
            <a:r>
              <a:rPr lang="ru-RU" i="1" dirty="0" smtClean="0"/>
              <a:t>с + </a:t>
            </a:r>
            <a:r>
              <a:rPr lang="ru-RU" i="1" dirty="0" err="1" smtClean="0"/>
              <a:t>с</a:t>
            </a:r>
            <a:r>
              <a:rPr lang="ru-RU" i="1" dirty="0" smtClean="0"/>
              <a:t> + </a:t>
            </a:r>
            <a:r>
              <a:rPr lang="ru-RU" i="1" dirty="0" err="1" smtClean="0"/>
              <a:t>с</a:t>
            </a:r>
            <a:r>
              <a:rPr lang="ru-RU" i="1" dirty="0" smtClean="0"/>
              <a:t> + </a:t>
            </a:r>
            <a:r>
              <a:rPr lang="ru-RU" i="1" dirty="0" err="1" smtClean="0"/>
              <a:t>с</a:t>
            </a:r>
            <a:r>
              <a:rPr lang="ru-RU" i="1" dirty="0" smtClean="0"/>
              <a:t> </a:t>
            </a:r>
            <a:r>
              <a:rPr lang="ru-RU" dirty="0" smtClean="0"/>
              <a:t>= 4</a:t>
            </a:r>
            <a:r>
              <a:rPr lang="ru-RU" i="1" dirty="0" smtClean="0"/>
              <a:t>с</a:t>
            </a:r>
            <a:endParaRPr lang="ru-RU" dirty="0" smtClean="0"/>
          </a:p>
          <a:p>
            <a:pPr>
              <a:buNone/>
            </a:pPr>
            <a:r>
              <a:rPr lang="ru-RU" dirty="0" err="1" smtClean="0"/>
              <a:t>з</a:t>
            </a:r>
            <a:r>
              <a:rPr lang="ru-RU" dirty="0" smtClean="0"/>
              <a:t>) </a:t>
            </a:r>
            <a:r>
              <a:rPr lang="en-US" i="1" dirty="0" smtClean="0"/>
              <a:t>d</a:t>
            </a:r>
            <a:r>
              <a:rPr lang="ru-RU" i="1" dirty="0" smtClean="0"/>
              <a:t> + </a:t>
            </a:r>
            <a:r>
              <a:rPr lang="en-US" i="1" dirty="0" smtClean="0"/>
              <a:t>d</a:t>
            </a:r>
            <a:r>
              <a:rPr lang="ru-RU" i="1" dirty="0" smtClean="0"/>
              <a:t> + </a:t>
            </a:r>
            <a:r>
              <a:rPr lang="en-US" i="1" dirty="0" smtClean="0"/>
              <a:t>d</a:t>
            </a:r>
            <a:r>
              <a:rPr lang="ru-RU" i="1" dirty="0" smtClean="0"/>
              <a:t> + </a:t>
            </a:r>
            <a:r>
              <a:rPr lang="en-US" i="1" dirty="0" smtClean="0"/>
              <a:t>d</a:t>
            </a:r>
            <a:r>
              <a:rPr lang="ru-RU" i="1" dirty="0" smtClean="0"/>
              <a:t> + </a:t>
            </a:r>
            <a:r>
              <a:rPr lang="en-US" i="1" dirty="0" smtClean="0"/>
              <a:t>d</a:t>
            </a:r>
            <a:r>
              <a:rPr lang="ru-RU" dirty="0" smtClean="0"/>
              <a:t> = 5</a:t>
            </a:r>
            <a:r>
              <a:rPr lang="en-US" i="1" dirty="0" smtClean="0"/>
              <a:t>d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и</a:t>
            </a:r>
            <a:r>
              <a:rPr lang="ru-RU" dirty="0" smtClean="0"/>
              <a:t>) </a:t>
            </a:r>
            <a:r>
              <a:rPr lang="ru-RU" i="1" dirty="0" smtClean="0"/>
              <a:t>а + </a:t>
            </a:r>
            <a:r>
              <a:rPr lang="ru-RU" i="1" dirty="0" err="1" smtClean="0"/>
              <a:t>а</a:t>
            </a:r>
            <a:r>
              <a:rPr lang="ru-RU" i="1" dirty="0" smtClean="0"/>
              <a:t> + </a:t>
            </a:r>
            <a:r>
              <a:rPr lang="ru-RU" i="1" dirty="0" err="1" smtClean="0"/>
              <a:t>а</a:t>
            </a:r>
            <a:r>
              <a:rPr lang="ru-RU" i="1" dirty="0" smtClean="0"/>
              <a:t> + </a:t>
            </a:r>
            <a:r>
              <a:rPr lang="ru-RU" i="1" dirty="0" err="1" smtClean="0"/>
              <a:t>а</a:t>
            </a:r>
            <a:r>
              <a:rPr lang="ru-RU" i="1" dirty="0" smtClean="0"/>
              <a:t> + </a:t>
            </a:r>
            <a:r>
              <a:rPr lang="ru-RU" i="1" dirty="0" err="1" smtClean="0"/>
              <a:t>а</a:t>
            </a:r>
            <a:r>
              <a:rPr lang="ru-RU" i="1" dirty="0" smtClean="0"/>
              <a:t> + </a:t>
            </a:r>
            <a:r>
              <a:rPr lang="ru-RU" i="1" dirty="0" err="1" smtClean="0"/>
              <a:t>а</a:t>
            </a:r>
            <a:r>
              <a:rPr lang="ru-RU" dirty="0" smtClean="0"/>
              <a:t> = 6</a:t>
            </a:r>
            <a:r>
              <a:rPr lang="ru-RU" i="1" dirty="0" smtClean="0"/>
              <a:t>а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к</a:t>
            </a:r>
            <a:r>
              <a:rPr lang="ru-RU" dirty="0" smtClean="0"/>
              <a:t>) </a:t>
            </a:r>
            <a:r>
              <a:rPr lang="en-US" i="1" dirty="0" smtClean="0"/>
              <a:t>b + b</a:t>
            </a:r>
            <a:r>
              <a:rPr lang="en-US" dirty="0" smtClean="0"/>
              <a:t> = 2</a:t>
            </a:r>
            <a:r>
              <a:rPr lang="en-US" i="1" dirty="0" smtClean="0"/>
              <a:t>b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8000"/>
                </a:solidFill>
              </a:rPr>
              <a:t>Проверь себя!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008000"/>
                </a:solidFill>
              </a:rPr>
              <a:t>№ 93</a:t>
            </a:r>
            <a:endParaRPr lang="ru-RU" dirty="0" smtClean="0">
              <a:solidFill>
                <a:srgbClr val="008000"/>
              </a:solidFill>
            </a:endParaRPr>
          </a:p>
          <a:p>
            <a:pPr>
              <a:buNone/>
            </a:pPr>
            <a:r>
              <a:rPr lang="ru-RU" dirty="0" smtClean="0"/>
              <a:t>ж) 49 = 7 ∙ </a:t>
            </a:r>
            <a:r>
              <a:rPr lang="ru-RU" dirty="0" smtClean="0"/>
              <a:t>7</a:t>
            </a:r>
            <a:endParaRPr lang="ru-RU" dirty="0" smtClean="0"/>
          </a:p>
          <a:p>
            <a:pPr>
              <a:buNone/>
            </a:pPr>
            <a:r>
              <a:rPr lang="ru-RU" dirty="0" err="1" smtClean="0"/>
              <a:t>з</a:t>
            </a:r>
            <a:r>
              <a:rPr lang="ru-RU" dirty="0" smtClean="0"/>
              <a:t>) 64 = 8 ∙ 8</a:t>
            </a:r>
          </a:p>
          <a:p>
            <a:pPr>
              <a:buNone/>
            </a:pPr>
            <a:r>
              <a:rPr lang="ru-RU" dirty="0" smtClean="0"/>
              <a:t>и</a:t>
            </a:r>
            <a:r>
              <a:rPr lang="ru-RU" dirty="0" smtClean="0"/>
              <a:t>) 36 = 6 ∙ </a:t>
            </a:r>
            <a:r>
              <a:rPr lang="ru-RU" dirty="0" smtClean="0"/>
              <a:t>6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к) 81 = 9 ∙ 9</a:t>
            </a:r>
          </a:p>
          <a:p>
            <a:pPr>
              <a:buNone/>
            </a:pPr>
            <a:r>
              <a:rPr lang="ru-RU" dirty="0" smtClean="0"/>
              <a:t>л</a:t>
            </a:r>
            <a:r>
              <a:rPr lang="ru-RU" dirty="0" smtClean="0"/>
              <a:t>) 100 = 10 ∙ 10</a:t>
            </a:r>
          </a:p>
          <a:p>
            <a:pPr>
              <a:buNone/>
            </a:pPr>
            <a:r>
              <a:rPr lang="ru-RU" dirty="0" smtClean="0"/>
              <a:t>м</a:t>
            </a:r>
            <a:r>
              <a:rPr lang="ru-RU" dirty="0" smtClean="0"/>
              <a:t>) 121 = 11 ∙ 11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ru-RU" dirty="0" smtClean="0">
                <a:solidFill>
                  <a:srgbClr val="008000"/>
                </a:solidFill>
              </a:rPr>
              <a:t>Устный счет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ru-RU" sz="3400" dirty="0" smtClean="0"/>
              <a:t>а) 15 ∙ 2 + 14 = </a:t>
            </a:r>
          </a:p>
          <a:p>
            <a:pPr>
              <a:buNone/>
            </a:pPr>
            <a:r>
              <a:rPr lang="ru-RU" sz="3400" dirty="0" smtClean="0"/>
              <a:t>б) 8 + 8 ∙ 10 = </a:t>
            </a:r>
          </a:p>
          <a:p>
            <a:pPr>
              <a:buNone/>
            </a:pPr>
            <a:r>
              <a:rPr lang="ru-RU" sz="3400" dirty="0" smtClean="0"/>
              <a:t>в) 3 + 9 ∙ 7 = </a:t>
            </a:r>
          </a:p>
          <a:p>
            <a:pPr>
              <a:buNone/>
            </a:pPr>
            <a:r>
              <a:rPr lang="ru-RU" sz="3400" dirty="0" smtClean="0"/>
              <a:t>г) 9 + 39 : 3 = </a:t>
            </a:r>
          </a:p>
          <a:p>
            <a:pPr>
              <a:buNone/>
            </a:pPr>
            <a:r>
              <a:rPr lang="ru-RU" sz="3400" dirty="0" err="1" smtClean="0"/>
              <a:t>д</a:t>
            </a:r>
            <a:r>
              <a:rPr lang="ru-RU" sz="3400" dirty="0" smtClean="0"/>
              <a:t>) 17 ∙ 3 – 18 = </a:t>
            </a:r>
          </a:p>
          <a:p>
            <a:pPr>
              <a:buNone/>
            </a:pPr>
            <a:r>
              <a:rPr lang="ru-RU" sz="3400" dirty="0" smtClean="0"/>
              <a:t>е) 36 : 4 + 2 = </a:t>
            </a:r>
          </a:p>
          <a:p>
            <a:pPr>
              <a:buNone/>
            </a:pPr>
            <a:r>
              <a:rPr lang="ru-RU" sz="3400" dirty="0" smtClean="0"/>
              <a:t>ж) 51 + 12 ∙ 4 = </a:t>
            </a:r>
          </a:p>
          <a:p>
            <a:pPr>
              <a:buNone/>
            </a:pPr>
            <a:r>
              <a:rPr lang="ru-RU" sz="3400" dirty="0" err="1" smtClean="0"/>
              <a:t>з</a:t>
            </a:r>
            <a:r>
              <a:rPr lang="ru-RU" sz="3400" dirty="0" smtClean="0"/>
              <a:t>) 11 ∙ 9 – 44 =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43438" y="1071546"/>
            <a:ext cx="571504" cy="50006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44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643438" y="1643050"/>
            <a:ext cx="571504" cy="50006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88</a:t>
            </a: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643438" y="2214554"/>
            <a:ext cx="571504" cy="50006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66</a:t>
            </a:r>
            <a:endParaRPr lang="ru-RU" sz="2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643438" y="2857496"/>
            <a:ext cx="571504" cy="50006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22</a:t>
            </a:r>
            <a:endParaRPr lang="ru-RU" sz="2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643438" y="3429000"/>
            <a:ext cx="571504" cy="50006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33</a:t>
            </a:r>
            <a:endParaRPr lang="ru-RU" sz="24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643438" y="4071942"/>
            <a:ext cx="571504" cy="50006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11</a:t>
            </a:r>
            <a:endParaRPr lang="ru-RU" sz="24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643438" y="4714884"/>
            <a:ext cx="571504" cy="50006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99</a:t>
            </a:r>
            <a:endParaRPr lang="ru-RU" sz="24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643438" y="5429264"/>
            <a:ext cx="571504" cy="50006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55</a:t>
            </a:r>
            <a:endParaRPr lang="ru-RU" sz="2400" b="1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Задача </a:t>
            </a:r>
            <a:r>
              <a:rPr lang="ru-RU" b="1" i="1" dirty="0" smtClean="0">
                <a:solidFill>
                  <a:srgbClr val="008000"/>
                </a:solidFill>
              </a:rPr>
              <a:t>№1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71504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 </a:t>
            </a:r>
            <a:r>
              <a:rPr lang="ru-RU" dirty="0" smtClean="0"/>
              <a:t>саду посажены фруктовые деревья в 8 рядов. В каждом ряду посажено по 5 груш и по 7 яблонь. Сколько всего деревьев посажено в саду? </a:t>
            </a:r>
          </a:p>
          <a:p>
            <a:pPr algn="ctr">
              <a:buNone/>
            </a:pPr>
            <a:r>
              <a:rPr lang="ru-RU" dirty="0" smtClean="0"/>
              <a:t>Решение</a:t>
            </a:r>
          </a:p>
          <a:p>
            <a:pPr>
              <a:buNone/>
            </a:pPr>
            <a:r>
              <a:rPr lang="ru-RU" dirty="0" smtClean="0"/>
              <a:t>1 способ:</a:t>
            </a:r>
          </a:p>
          <a:p>
            <a:pPr>
              <a:buNone/>
            </a:pPr>
            <a:r>
              <a:rPr lang="ru-RU" dirty="0" smtClean="0"/>
              <a:t> (7 + 5) ∙ 8 = 96 (</a:t>
            </a:r>
            <a:r>
              <a:rPr lang="ru-RU" dirty="0" err="1" smtClean="0"/>
              <a:t>д</a:t>
            </a:r>
            <a:r>
              <a:rPr lang="ru-RU" dirty="0" smtClean="0"/>
              <a:t>) – всего </a:t>
            </a:r>
          </a:p>
          <a:p>
            <a:pPr>
              <a:buNone/>
            </a:pPr>
            <a:r>
              <a:rPr lang="ru-RU" dirty="0" smtClean="0"/>
              <a:t>2 способ</a:t>
            </a:r>
          </a:p>
          <a:p>
            <a:pPr>
              <a:buNone/>
            </a:pPr>
            <a:r>
              <a:rPr lang="ru-RU" dirty="0" smtClean="0"/>
              <a:t>7 ∙ 8 + 5 ∙ 8 = 96 (</a:t>
            </a:r>
            <a:r>
              <a:rPr lang="ru-RU" dirty="0" err="1" smtClean="0"/>
              <a:t>д</a:t>
            </a:r>
            <a:r>
              <a:rPr lang="ru-RU" dirty="0" smtClean="0"/>
              <a:t>) – всего </a:t>
            </a:r>
          </a:p>
          <a:p>
            <a:pPr>
              <a:buNone/>
            </a:pPr>
            <a:r>
              <a:rPr lang="ru-RU" dirty="0" smtClean="0"/>
              <a:t>Ответ: 96 деревьев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Задача </a:t>
            </a:r>
            <a:r>
              <a:rPr lang="ru-RU" b="1" i="1" dirty="0" smtClean="0">
                <a:solidFill>
                  <a:srgbClr val="008000"/>
                </a:solidFill>
              </a:rPr>
              <a:t>№2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857232"/>
            <a:ext cx="8429684" cy="5643602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Две </a:t>
            </a:r>
            <a:r>
              <a:rPr lang="ru-RU" sz="2800" dirty="0" smtClean="0"/>
              <a:t>автомашины одновременно выехали навстречу друг другу из двух пунктов. Скорость первой автомашины 80 км/ч, скорость второй автомашины 60 км/ч. Через 3 часа автомашины встретились.  Найдите расстояние между пунктами, из которых выехали автомашины.</a:t>
            </a:r>
          </a:p>
          <a:p>
            <a:pPr algn="ctr">
              <a:buNone/>
            </a:pPr>
            <a:r>
              <a:rPr lang="ru-RU" sz="2800" dirty="0" smtClean="0"/>
              <a:t>Решение</a:t>
            </a:r>
          </a:p>
          <a:p>
            <a:pPr>
              <a:buNone/>
            </a:pPr>
            <a:r>
              <a:rPr lang="ru-RU" sz="2800" dirty="0" smtClean="0"/>
              <a:t>1 </a:t>
            </a:r>
            <a:r>
              <a:rPr lang="ru-RU" sz="2800" dirty="0" smtClean="0"/>
              <a:t>способ</a:t>
            </a:r>
          </a:p>
          <a:p>
            <a:pPr>
              <a:buNone/>
            </a:pPr>
            <a:r>
              <a:rPr lang="ru-RU" sz="2800" dirty="0" smtClean="0"/>
              <a:t>(80 + 60) ∙ 3 = 420 (км) – расстояние </a:t>
            </a:r>
          </a:p>
          <a:p>
            <a:pPr>
              <a:buNone/>
            </a:pPr>
            <a:r>
              <a:rPr lang="ru-RU" sz="2800" dirty="0" smtClean="0"/>
              <a:t>2 способ</a:t>
            </a:r>
          </a:p>
          <a:p>
            <a:pPr>
              <a:buNone/>
            </a:pPr>
            <a:r>
              <a:rPr lang="ru-RU" sz="2800" dirty="0" smtClean="0"/>
              <a:t>80 ∙ 3 + 60 ∙ 3= 420 (км) – расстояние</a:t>
            </a:r>
          </a:p>
          <a:p>
            <a:pPr>
              <a:buNone/>
            </a:pPr>
            <a:r>
              <a:rPr lang="ru-RU" sz="2800" dirty="0" smtClean="0"/>
              <a:t>Ответ: 420 км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20" y="428604"/>
            <a:ext cx="8572560" cy="569755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Для любых натуральных чисел </a:t>
            </a:r>
            <a:r>
              <a:rPr lang="ru-RU" i="1" dirty="0" smtClean="0"/>
              <a:t>а</a:t>
            </a:r>
            <a:r>
              <a:rPr lang="ru-RU" dirty="0" smtClean="0"/>
              <a:t>, </a:t>
            </a:r>
            <a:r>
              <a:rPr lang="en-US" i="1" dirty="0" smtClean="0"/>
              <a:t>b</a:t>
            </a:r>
            <a:r>
              <a:rPr lang="ru-RU" dirty="0" smtClean="0"/>
              <a:t> и </a:t>
            </a:r>
            <a:r>
              <a:rPr lang="ru-RU" i="1" dirty="0" smtClean="0"/>
              <a:t>с</a:t>
            </a:r>
            <a:r>
              <a:rPr lang="ru-RU" dirty="0" smtClean="0"/>
              <a:t> верно равенство: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а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  <a:sym typeface="Symbol"/>
              </a:rPr>
              <a:t></a:t>
            </a:r>
            <a:r>
              <a:rPr lang="en-US" b="1" dirty="0" smtClean="0">
                <a:solidFill>
                  <a:srgbClr val="FF0000"/>
                </a:solidFill>
              </a:rPr>
              <a:t> (</a:t>
            </a:r>
            <a:r>
              <a:rPr lang="en-US" b="1" i="1" dirty="0" smtClean="0">
                <a:solidFill>
                  <a:srgbClr val="FF0000"/>
                </a:solidFill>
              </a:rPr>
              <a:t>b</a:t>
            </a:r>
            <a:r>
              <a:rPr lang="en-US" b="1" dirty="0" smtClean="0">
                <a:solidFill>
                  <a:srgbClr val="FF0000"/>
                </a:solidFill>
              </a:rPr>
              <a:t> + </a:t>
            </a:r>
            <a:r>
              <a:rPr lang="ru-RU" b="1" i="1" dirty="0" smtClean="0">
                <a:solidFill>
                  <a:srgbClr val="FF0000"/>
                </a:solidFill>
              </a:rPr>
              <a:t>с</a:t>
            </a:r>
            <a:r>
              <a:rPr lang="en-US" b="1" dirty="0" smtClean="0">
                <a:solidFill>
                  <a:srgbClr val="FF0000"/>
                </a:solidFill>
              </a:rPr>
              <a:t>) = </a:t>
            </a:r>
            <a:r>
              <a:rPr lang="ru-RU" b="1" i="1" dirty="0" smtClean="0">
                <a:solidFill>
                  <a:srgbClr val="FF0000"/>
                </a:solidFill>
              </a:rPr>
              <a:t>а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  <a:sym typeface="Symbol"/>
              </a:rPr>
              <a:t>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en-US" b="1" i="1" dirty="0" smtClean="0">
                <a:solidFill>
                  <a:srgbClr val="FF0000"/>
                </a:solidFill>
              </a:rPr>
              <a:t>b</a:t>
            </a:r>
            <a:r>
              <a:rPr lang="en-US" b="1" dirty="0" smtClean="0">
                <a:solidFill>
                  <a:srgbClr val="FF0000"/>
                </a:solidFill>
              </a:rPr>
              <a:t> + </a:t>
            </a:r>
            <a:r>
              <a:rPr lang="en-US" b="1" i="1" dirty="0" smtClean="0">
                <a:solidFill>
                  <a:srgbClr val="FF0000"/>
                </a:solidFill>
              </a:rPr>
              <a:t>a </a:t>
            </a:r>
            <a:r>
              <a:rPr lang="en-US" b="1" dirty="0" smtClean="0">
                <a:solidFill>
                  <a:srgbClr val="FF0000"/>
                </a:solidFill>
                <a:sym typeface="Symbol"/>
              </a:rPr>
              <a:t>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ru-RU" b="1" i="1" dirty="0" smtClean="0">
                <a:solidFill>
                  <a:srgbClr val="FF0000"/>
                </a:solidFill>
              </a:rPr>
              <a:t>с</a:t>
            </a:r>
            <a:r>
              <a:rPr lang="ru-RU" b="1" dirty="0" smtClean="0">
                <a:solidFill>
                  <a:srgbClr val="FF0000"/>
                </a:solidFill>
              </a:rPr>
              <a:t>,</a:t>
            </a:r>
            <a:endParaRPr lang="ru-RU" b="1" dirty="0" smtClean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выражающее </a:t>
            </a:r>
            <a:r>
              <a:rPr lang="ru-RU" b="1" dirty="0" smtClean="0">
                <a:solidFill>
                  <a:srgbClr val="FF0000"/>
                </a:solidFill>
              </a:rPr>
              <a:t>распределительный закон</a:t>
            </a:r>
            <a:r>
              <a:rPr lang="ru-RU" dirty="0" smtClean="0"/>
              <a:t>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dirty="0" smtClean="0"/>
              <a:t>    Чтобы число умножить на сумму двух чисел, можно это число умножить на каждое слагаемое и полученные произведения сложить.</a:t>
            </a: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1054049278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   Отметим, что распределительный закон верен не только для двух, но и для любого числа слагаемых. Например, верно равенство: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    9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(3 + 4 + 5 + 6) = 9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3 + 9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4 + 9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5 + 9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6.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Кроме того, если </a:t>
            </a:r>
            <a:r>
              <a:rPr lang="en-US" i="1" dirty="0" smtClean="0"/>
              <a:t>b</a:t>
            </a:r>
            <a:r>
              <a:rPr lang="ru-RU" dirty="0" smtClean="0"/>
              <a:t> больше или равно </a:t>
            </a:r>
            <a:r>
              <a:rPr lang="ru-RU" i="1" dirty="0" smtClean="0"/>
              <a:t>с</a:t>
            </a:r>
            <a:r>
              <a:rPr lang="ru-RU" dirty="0" smtClean="0"/>
              <a:t> (</a:t>
            </a:r>
            <a:r>
              <a:rPr lang="en-US" i="1" dirty="0" smtClean="0"/>
              <a:t>b</a:t>
            </a:r>
            <a:r>
              <a:rPr lang="en-US" dirty="0" smtClean="0"/>
              <a:t> </a:t>
            </a:r>
            <a:r>
              <a:rPr lang="ru-RU" dirty="0" smtClean="0"/>
              <a:t>≥ </a:t>
            </a:r>
            <a:r>
              <a:rPr lang="ru-RU" i="1" dirty="0" smtClean="0"/>
              <a:t>с</a:t>
            </a:r>
            <a:r>
              <a:rPr lang="ru-RU" dirty="0" smtClean="0"/>
              <a:t>), то верно равенство: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/>
              <a:t>       </a:t>
            </a:r>
            <a:r>
              <a:rPr lang="ru-RU" b="1" i="1" dirty="0" smtClean="0">
                <a:solidFill>
                  <a:srgbClr val="FF0000"/>
                </a:solidFill>
              </a:rPr>
              <a:t>а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  <a:sym typeface="Symbol"/>
              </a:rPr>
              <a:t></a:t>
            </a:r>
            <a:r>
              <a:rPr lang="ru-RU" b="1" dirty="0" smtClean="0">
                <a:solidFill>
                  <a:srgbClr val="FF0000"/>
                </a:solidFill>
              </a:rPr>
              <a:t> (</a:t>
            </a:r>
            <a:r>
              <a:rPr lang="en-US" b="1" i="1" dirty="0" smtClean="0">
                <a:solidFill>
                  <a:srgbClr val="FF0000"/>
                </a:solidFill>
              </a:rPr>
              <a:t>b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– </a:t>
            </a:r>
            <a:r>
              <a:rPr lang="ru-RU" b="1" i="1" dirty="0" smtClean="0">
                <a:solidFill>
                  <a:srgbClr val="FF0000"/>
                </a:solidFill>
              </a:rPr>
              <a:t>с</a:t>
            </a:r>
            <a:r>
              <a:rPr lang="ru-RU" b="1" dirty="0" smtClean="0">
                <a:solidFill>
                  <a:srgbClr val="FF0000"/>
                </a:solidFill>
              </a:rPr>
              <a:t>) = </a:t>
            </a:r>
            <a:r>
              <a:rPr lang="ru-RU" b="1" i="1" dirty="0" smtClean="0">
                <a:solidFill>
                  <a:srgbClr val="FF0000"/>
                </a:solidFill>
              </a:rPr>
              <a:t>а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  <a:sym typeface="Symbol"/>
              </a:rPr>
              <a:t>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en-US" b="1" i="1" dirty="0" smtClean="0">
                <a:solidFill>
                  <a:srgbClr val="FF0000"/>
                </a:solidFill>
              </a:rPr>
              <a:t>b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– </a:t>
            </a:r>
            <a:r>
              <a:rPr lang="ru-RU" b="1" i="1" dirty="0" smtClean="0">
                <a:solidFill>
                  <a:srgbClr val="FF0000"/>
                </a:solidFill>
              </a:rPr>
              <a:t>а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  <a:sym typeface="Symbol"/>
              </a:rPr>
              <a:t>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i="1" dirty="0" smtClean="0">
                <a:solidFill>
                  <a:srgbClr val="FF0000"/>
                </a:solidFill>
              </a:rPr>
              <a:t>с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Например: 7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(5 – 3) = 7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5 – 7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3.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83a1b692d88cf15b151893e2f43bd68e62573b7"/>
</p:tagLst>
</file>

<file path=ppt/theme/theme1.xml><?xml version="1.0" encoding="utf-8"?>
<a:theme xmlns:a="http://schemas.openxmlformats.org/drawingml/2006/main" name="математи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</Template>
  <TotalTime>117</TotalTime>
  <Words>1443</Words>
  <Application>Microsoft Office PowerPoint</Application>
  <PresentationFormat>Экран (4:3)</PresentationFormat>
  <Paragraphs>125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математика</vt:lpstr>
      <vt:lpstr>Математика 5</vt:lpstr>
      <vt:lpstr>Проверь себя!</vt:lpstr>
      <vt:lpstr>Проверь себя!</vt:lpstr>
      <vt:lpstr>Проверь себя!</vt:lpstr>
      <vt:lpstr>Устный счет</vt:lpstr>
      <vt:lpstr> Задача №1 </vt:lpstr>
      <vt:lpstr> Задача №2 </vt:lpstr>
      <vt:lpstr>Слайд 8</vt:lpstr>
      <vt:lpstr>Слайд 9</vt:lpstr>
      <vt:lpstr>Слайд 10</vt:lpstr>
      <vt:lpstr>Физкультминутка</vt:lpstr>
      <vt:lpstr> № 108 </vt:lpstr>
      <vt:lpstr> № 112 </vt:lpstr>
      <vt:lpstr> № 116 </vt:lpstr>
      <vt:lpstr> № 114 </vt:lpstr>
      <vt:lpstr> № 118 </vt:lpstr>
      <vt:lpstr>Оцените свою работу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5</dc:title>
  <dc:creator>Ольга Михайловна</dc:creator>
  <cp:lastModifiedBy>МАРИНА МАРИНА</cp:lastModifiedBy>
  <cp:revision>18</cp:revision>
  <dcterms:created xsi:type="dcterms:W3CDTF">2014-11-14T20:11:12Z</dcterms:created>
  <dcterms:modified xsi:type="dcterms:W3CDTF">2020-03-14T15:59:41Z</dcterms:modified>
</cp:coreProperties>
</file>