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1" r:id="rId3"/>
    <p:sldId id="260" r:id="rId4"/>
    <p:sldId id="261" r:id="rId5"/>
    <p:sldId id="262" r:id="rId6"/>
    <p:sldId id="263" r:id="rId7"/>
    <p:sldId id="272" r:id="rId8"/>
    <p:sldId id="273" r:id="rId9"/>
    <p:sldId id="274" r:id="rId10"/>
    <p:sldId id="275" r:id="rId11"/>
    <p:sldId id="276" r:id="rId12"/>
    <p:sldId id="277" r:id="rId13"/>
    <p:sldId id="278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E42AB-8CAB-4604-9BE1-615A5A17FB45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7612A-38EE-4CCB-9F2C-A22D9AE404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7612A-38EE-4CCB-9F2C-A22D9AE404AB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1928802"/>
            <a:ext cx="4464496" cy="864096"/>
          </a:xfrm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Сложение и вычитание  чисел столбиком</a:t>
            </a:r>
            <a:endParaRPr lang="ru-RU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8000"/>
                </a:solidFill>
              </a:rPr>
              <a:t/>
            </a:r>
            <a:br>
              <a:rPr lang="ru-RU" sz="3600" b="1" i="1" dirty="0" smtClean="0">
                <a:solidFill>
                  <a:srgbClr val="008000"/>
                </a:solidFill>
              </a:rPr>
            </a:br>
            <a:r>
              <a:rPr lang="ru-RU" sz="3600" b="1" i="1" dirty="0" smtClean="0">
                <a:solidFill>
                  <a:srgbClr val="008000"/>
                </a:solidFill>
              </a:rPr>
              <a:t>Р/т № </a:t>
            </a:r>
            <a:r>
              <a:rPr lang="ru-RU" sz="3600" b="1" i="1" dirty="0" smtClean="0">
                <a:solidFill>
                  <a:srgbClr val="008000"/>
                </a:solidFill>
              </a:rPr>
              <a:t>78</a:t>
            </a:r>
            <a:r>
              <a:rPr lang="ru-RU" sz="3600" dirty="0" smtClean="0">
                <a:solidFill>
                  <a:srgbClr val="008000"/>
                </a:solidFill>
              </a:rPr>
              <a:t/>
            </a:r>
            <a:br>
              <a:rPr lang="ru-RU" sz="3600" dirty="0" smtClean="0">
                <a:solidFill>
                  <a:srgbClr val="008000"/>
                </a:solidFill>
              </a:rPr>
            </a:b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3929090" cy="600079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Вычислите</a:t>
            </a:r>
            <a:r>
              <a:rPr lang="ru-RU" dirty="0" smtClean="0"/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85 – 24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756 – 301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</a:t>
            </a:r>
            <a:r>
              <a:rPr lang="ru-RU" dirty="0" smtClean="0"/>
              <a:t>) 1873 – 221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</a:t>
            </a:r>
            <a:r>
              <a:rPr lang="ru-RU" dirty="0" smtClean="0"/>
              <a:t>) 98765 – 12345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45 – 9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</a:t>
            </a:r>
            <a:r>
              <a:rPr lang="ru-RU" dirty="0" smtClean="0"/>
              <a:t>) 179 – 82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ж</a:t>
            </a:r>
            <a:r>
              <a:rPr lang="ru-RU" dirty="0" smtClean="0"/>
              <a:t>) 3875 – 2817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з</a:t>
            </a:r>
            <a:r>
              <a:rPr lang="ru-RU" dirty="0" smtClean="0"/>
              <a:t>) 507633 – 62102 = 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429124" y="642918"/>
            <a:ext cx="3929090" cy="60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61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455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1652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86420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97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1058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445531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Р/т № 78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4000528" cy="571504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и) 164 – 57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к</a:t>
            </a:r>
            <a:r>
              <a:rPr lang="ru-RU" sz="2800" dirty="0" smtClean="0"/>
              <a:t>) 850 – 39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л</a:t>
            </a:r>
            <a:r>
              <a:rPr lang="ru-RU" sz="2800" dirty="0" smtClean="0"/>
              <a:t>) 9543 – 1705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м) 34567 – 27395 =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err="1" smtClean="0"/>
              <a:t>н</a:t>
            </a:r>
            <a:r>
              <a:rPr lang="ru-RU" sz="2800" dirty="0" smtClean="0"/>
              <a:t>) 270 – 89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</a:t>
            </a:r>
            <a:r>
              <a:rPr lang="ru-RU" sz="2800" dirty="0" smtClean="0"/>
              <a:t>) 2344 – 1268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err="1" smtClean="0"/>
              <a:t>п</a:t>
            </a:r>
            <a:r>
              <a:rPr lang="ru-RU" sz="2800" dirty="0" smtClean="0"/>
              <a:t>) 53701 – 48892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err="1" smtClean="0"/>
              <a:t>р</a:t>
            </a:r>
            <a:r>
              <a:rPr lang="ru-RU" sz="2800" dirty="0" smtClean="0"/>
              <a:t>) 53535 – 45678 = </a:t>
            </a:r>
            <a:r>
              <a:rPr lang="ru-RU" sz="2800" dirty="0" smtClean="0"/>
              <a:t>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143504" y="857232"/>
            <a:ext cx="3429024" cy="57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107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7838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7172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181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1076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4809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7857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7692" t="9809" r="-23077" b="-18790"/>
          <a:stretch/>
        </p:blipFill>
        <p:spPr bwMode="auto">
          <a:xfrm>
            <a:off x="357158" y="1285860"/>
            <a:ext cx="2786082" cy="22860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14678" y="2214554"/>
            <a:ext cx="2143140" cy="200026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86446" y="3357562"/>
            <a:ext cx="2000264" cy="18573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3214686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214818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286388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Домашнее задание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9; № 129; № 136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Рисунок 3" descr="jivotniea-243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500306"/>
            <a:ext cx="2709879" cy="3515519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8000"/>
                </a:solidFill>
              </a:rPr>
              <a:t>Самостоятельная </a:t>
            </a:r>
            <a:r>
              <a:rPr lang="ru-RU" b="1" dirty="0" smtClean="0">
                <a:solidFill>
                  <a:srgbClr val="008000"/>
                </a:solidFill>
              </a:rPr>
              <a:t>работа</a:t>
            </a:r>
            <a:br>
              <a:rPr lang="ru-RU" b="1" dirty="0" smtClean="0">
                <a:solidFill>
                  <a:srgbClr val="008000"/>
                </a:solidFill>
              </a:rPr>
            </a:b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401080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</a:t>
            </a:r>
            <a:r>
              <a:rPr lang="ru-RU" b="1" i="1" dirty="0" smtClean="0"/>
              <a:t>1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Вычислите рациональным способом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45 + 89 + 55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17 ∙ 81 + 17 ∙ 19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в) 25 ∙ 37 ∙ 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18 ∙ 99 – 18 ∙ 89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Вычислите рациональным способом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75 + 87 + 25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13 ∙ 96 + 13 ∙ 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в) 4 ∙ 99 ∙ 25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16 ∙ 98 – 16 ∙ 88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7"/>
            <a:ext cx="8643998" cy="3357586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Обычно сложение и вычитание выполняют столбиком, записывая числа друг под другом так, чтобы цифры одинаковых разрядов стояли друг под другом, и начинают вычисления с разряда единиц.</a:t>
            </a:r>
          </a:p>
          <a:p>
            <a:pPr algn="just">
              <a:buNone/>
            </a:pPr>
            <a:r>
              <a:rPr lang="ru-RU" dirty="0" smtClean="0"/>
              <a:t>    Эти вычисления можно записать столбиком подробно </a:t>
            </a:r>
            <a:endParaRPr lang="ru-RU" dirty="0"/>
          </a:p>
        </p:txBody>
      </p:sp>
      <p:pic>
        <p:nvPicPr>
          <p:cNvPr id="6" name="Рисунок 5" descr="Screenshot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786190"/>
            <a:ext cx="4922368" cy="237191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Обычно вычисления записывают короче </a:t>
            </a:r>
            <a:endParaRPr lang="ru-RU" sz="3600" dirty="0"/>
          </a:p>
        </p:txBody>
      </p:sp>
      <p:pic>
        <p:nvPicPr>
          <p:cNvPr id="6" name="Рисунок 5" descr="Screenshot_1 — коп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7560906" cy="3643338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Если сложение в каком – либо разряде даст в результате число, большее или равное 10, то десять единиц этого разряда заменяют единицей следующего (справа налево) разряда, прибавляя эту единицу к цифре следующего разряда.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Screenshot_1 — копия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3357562"/>
            <a:ext cx="5643602" cy="274869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278608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Если при вычитании в каком – либо разряде цифра уменьшаемого меньше цифры вычитаемого, то нужно «занять» одну единицу в следующем (справа налево) разряде уменьшаемого. Это вычисление записывают, отмечая точкой разряд, в котором «занята» единица. </a:t>
            </a:r>
            <a:endParaRPr lang="ru-RU" dirty="0"/>
          </a:p>
        </p:txBody>
      </p:sp>
      <p:pic>
        <p:nvPicPr>
          <p:cNvPr id="5" name="Рисунок 4" descr="Screenshot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3" y="3969530"/>
            <a:ext cx="4643470" cy="2545659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Физкультминутка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572560" cy="535785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Поднимает руки класс – это раз,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Повернулась </a:t>
            </a:r>
            <a:r>
              <a:rPr lang="ru-RU" dirty="0" smtClean="0"/>
              <a:t>голова – это два,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Руки </a:t>
            </a:r>
            <a:r>
              <a:rPr lang="ru-RU" dirty="0" smtClean="0"/>
              <a:t>прямо, вперед смотри – это три,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Руки </a:t>
            </a:r>
            <a:r>
              <a:rPr lang="ru-RU" dirty="0" smtClean="0"/>
              <a:t>в стороны пошире,  развернулись на четыре.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 силой руки к плечам прижать – это пять.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Всем ребятам тихо сесть – это шесть.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43764726_1331003qy6gbvci6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4714884"/>
            <a:ext cx="4286280" cy="171980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3600" b="1" i="1" dirty="0" smtClean="0">
                <a:solidFill>
                  <a:srgbClr val="008000"/>
                </a:solidFill>
              </a:rPr>
              <a:t>Р/т </a:t>
            </a:r>
            <a:r>
              <a:rPr lang="ru-RU" sz="3600" b="1" i="1" dirty="0" smtClean="0">
                <a:solidFill>
                  <a:srgbClr val="008000"/>
                </a:solidFill>
              </a:rPr>
              <a:t>№ 77</a:t>
            </a:r>
            <a:r>
              <a:rPr lang="ru-RU" sz="3600" dirty="0" smtClean="0">
                <a:solidFill>
                  <a:srgbClr val="008000"/>
                </a:solidFill>
              </a:rPr>
              <a:t/>
            </a:r>
            <a:br>
              <a:rPr lang="ru-RU" sz="3600" dirty="0" smtClean="0">
                <a:solidFill>
                  <a:srgbClr val="008000"/>
                </a:solidFill>
              </a:rPr>
            </a:b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4071966" cy="621510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Вычислите</a:t>
            </a:r>
            <a:r>
              <a:rPr lang="ru-RU" dirty="0" smtClean="0"/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12 + 25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375 + 412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в) 1732 + 8211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</a:t>
            </a:r>
            <a:r>
              <a:rPr lang="ru-RU" dirty="0" smtClean="0"/>
              <a:t>) 87654 + 2345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45 + 26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</a:t>
            </a:r>
            <a:r>
              <a:rPr lang="ru-RU" dirty="0" smtClean="0"/>
              <a:t>) 173 + 241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ж) 3381 + 2817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з</a:t>
            </a:r>
            <a:r>
              <a:rPr lang="ru-RU" dirty="0" smtClean="0"/>
              <a:t>) 5703 + 68210 =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786314" y="571480"/>
            <a:ext cx="2928958" cy="471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787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9943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89999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414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6198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73913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8000"/>
                </a:solidFill>
              </a:rPr>
              <a:t/>
            </a:r>
            <a:br>
              <a:rPr lang="ru-RU" sz="3600" b="1" i="1" dirty="0" smtClean="0">
                <a:solidFill>
                  <a:srgbClr val="008000"/>
                </a:solidFill>
              </a:rPr>
            </a:br>
            <a:r>
              <a:rPr lang="ru-RU" sz="3600" b="1" i="1" dirty="0" smtClean="0">
                <a:solidFill>
                  <a:srgbClr val="008000"/>
                </a:solidFill>
              </a:rPr>
              <a:t>Р/т </a:t>
            </a:r>
            <a:r>
              <a:rPr lang="ru-RU" sz="3600" b="1" i="1" dirty="0" smtClean="0">
                <a:solidFill>
                  <a:srgbClr val="008000"/>
                </a:solidFill>
              </a:rPr>
              <a:t>№ 77</a:t>
            </a:r>
            <a:r>
              <a:rPr lang="ru-RU" sz="3600" dirty="0" smtClean="0">
                <a:solidFill>
                  <a:srgbClr val="008000"/>
                </a:solidFill>
              </a:rPr>
              <a:t/>
            </a:r>
            <a:br>
              <a:rPr lang="ru-RU" sz="3600" dirty="0" smtClean="0">
                <a:solidFill>
                  <a:srgbClr val="008000"/>
                </a:solidFill>
              </a:rPr>
            </a:b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3929090" cy="548324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</a:t>
            </a:r>
            <a:r>
              <a:rPr lang="ru-RU" dirty="0" smtClean="0"/>
              <a:t>) 64 + 57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к</a:t>
            </a:r>
            <a:r>
              <a:rPr lang="ru-RU" dirty="0" smtClean="0"/>
              <a:t>) 385 + 731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л</a:t>
            </a:r>
            <a:r>
              <a:rPr lang="ru-RU" dirty="0" smtClean="0"/>
              <a:t>) 7936 + 1205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м) 34567 + 735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н</a:t>
            </a:r>
            <a:r>
              <a:rPr lang="ru-RU" dirty="0" smtClean="0"/>
              <a:t>) 327 + 794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</a:t>
            </a:r>
            <a:r>
              <a:rPr lang="ru-RU" dirty="0" smtClean="0"/>
              <a:t>) 3049 + 4972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п</a:t>
            </a:r>
            <a:r>
              <a:rPr lang="ru-RU" dirty="0" smtClean="0"/>
              <a:t>) 59309 + 72892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р</a:t>
            </a:r>
            <a:r>
              <a:rPr lang="ru-RU" dirty="0" smtClean="0"/>
              <a:t>) 69696 + 545 = 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72000" y="642918"/>
            <a:ext cx="3071834" cy="548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1116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9141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35302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1121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8021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132201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70241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156</TotalTime>
  <Words>582</Words>
  <Application>Microsoft Office PowerPoint</Application>
  <PresentationFormat>Экран (4:3)</PresentationFormat>
  <Paragraphs>108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</vt:lpstr>
      <vt:lpstr>Математика 5</vt:lpstr>
      <vt:lpstr> Самостоятельная работа </vt:lpstr>
      <vt:lpstr>Слайд 3</vt:lpstr>
      <vt:lpstr>Обычно вычисления записывают короче </vt:lpstr>
      <vt:lpstr>Слайд 5</vt:lpstr>
      <vt:lpstr>Слайд 6</vt:lpstr>
      <vt:lpstr>Физкультминутка</vt:lpstr>
      <vt:lpstr> Р/т № 77 </vt:lpstr>
      <vt:lpstr> Р/т № 77 </vt:lpstr>
      <vt:lpstr> Р/т № 78 </vt:lpstr>
      <vt:lpstr>Р/т № 78</vt:lpstr>
      <vt:lpstr>Оцени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34</cp:revision>
  <dcterms:created xsi:type="dcterms:W3CDTF">2014-11-14T20:11:12Z</dcterms:created>
  <dcterms:modified xsi:type="dcterms:W3CDTF">2020-03-14T17:17:12Z</dcterms:modified>
</cp:coreProperties>
</file>