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4" r:id="rId5"/>
    <p:sldId id="265" r:id="rId6"/>
    <p:sldId id="259" r:id="rId7"/>
    <p:sldId id="260" r:id="rId8"/>
    <p:sldId id="261" r:id="rId9"/>
    <p:sldId id="262" r:id="rId10"/>
    <p:sldId id="263" r:id="rId11"/>
    <p:sldId id="268" r:id="rId12"/>
    <p:sldId id="266" r:id="rId13"/>
    <p:sldId id="267" r:id="rId14"/>
    <p:sldId id="269" r:id="rId15"/>
    <p:sldId id="271" r:id="rId16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0FEF6-1185-4430-AC6E-1BA6890AB4BF}" type="datetimeFigureOut">
              <a:rPr lang="ru-RU" smtClean="0"/>
              <a:pPr/>
              <a:t>14.03.2020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C4EA4-1733-4AEF-BC66-225B991252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85786" y="71435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1785926"/>
            <a:ext cx="4464496" cy="864096"/>
          </a:xfrm>
        </p:spPr>
        <p:txBody>
          <a:bodyPr rtlCol="0">
            <a:normAutofit fontScale="92500" lnSpcReduction="20000"/>
          </a:bodyPr>
          <a:lstStyle/>
          <a:p>
            <a:pPr>
              <a:defRPr/>
            </a:pPr>
            <a:r>
              <a:rPr lang="ru-RU" dirty="0" smtClean="0">
                <a:solidFill>
                  <a:srgbClr val="008000"/>
                </a:solidFill>
              </a:rPr>
              <a:t>Умножение чисел столбиком</a:t>
            </a:r>
            <a:endParaRPr lang="ru-RU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428605"/>
            <a:ext cx="7786742" cy="4380042"/>
          </a:xfrm>
        </p:spPr>
      </p:pic>
      <p:pic>
        <p:nvPicPr>
          <p:cNvPr id="5" name="Рисунок 4" descr="tur6.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5000636"/>
            <a:ext cx="6643734" cy="126146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401080" cy="600079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Путешественник </a:t>
            </a:r>
            <a:r>
              <a:rPr lang="ru-RU" dirty="0" smtClean="0"/>
              <a:t>отправился из одного пункта в другой. Он проехал 2 часа на автомобиле со скоростью 70 , потом 4 ч шел пешком со скоростью 5 , и после этого ему осталось пройти 14 км. Чему равно расстояние между пунктами?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2 ∙ 70 = 140 (км) – на автомобиле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4 ∙ 5 = 20 (км) – пешком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140 + 20 + 14 = 174 (км)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174 км.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ori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3143248"/>
            <a:ext cx="2000264" cy="2714644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№ 3</a:t>
            </a:r>
            <a:endParaRPr lang="ru-RU" b="1" i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Проверь решенные примеры!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creenshot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1357298"/>
            <a:ext cx="6292880" cy="2357454"/>
          </a:xfrm>
          <a:prstGeom prst="rect">
            <a:avLst/>
          </a:prstGeom>
        </p:spPr>
      </p:pic>
      <p:pic>
        <p:nvPicPr>
          <p:cNvPr id="5" name="Рисунок 4" descr="HatefulInbornKoodoo-smal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357562"/>
            <a:ext cx="2952754" cy="2952754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000" b="1" i="1" dirty="0" smtClean="0">
                <a:solidFill>
                  <a:srgbClr val="008000"/>
                </a:solidFill>
              </a:rPr>
              <a:t>№ </a:t>
            </a:r>
            <a:r>
              <a:rPr lang="ru-RU" sz="4000" b="1" i="1" dirty="0" smtClean="0">
                <a:solidFill>
                  <a:srgbClr val="008000"/>
                </a:solidFill>
              </a:rPr>
              <a:t>143</a:t>
            </a:r>
            <a:r>
              <a:rPr lang="ru-RU" sz="4000" dirty="0" smtClean="0">
                <a:solidFill>
                  <a:srgbClr val="008000"/>
                </a:solidFill>
              </a:rPr>
              <a:t/>
            </a:r>
            <a:br>
              <a:rPr lang="ru-RU" sz="4000" dirty="0" smtClean="0">
                <a:solidFill>
                  <a:srgbClr val="008000"/>
                </a:solidFill>
              </a:rPr>
            </a:br>
            <a:endParaRPr lang="ru-RU" sz="4000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3857652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а</a:t>
            </a:r>
            <a:r>
              <a:rPr lang="ru-RU" sz="3000" dirty="0" smtClean="0"/>
              <a:t>) 86 ∙ 49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б</a:t>
            </a:r>
            <a:r>
              <a:rPr lang="ru-RU" sz="3000" dirty="0" smtClean="0"/>
              <a:t>) 92 ∙ 16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в</a:t>
            </a:r>
            <a:r>
              <a:rPr lang="ru-RU" sz="3000" dirty="0" smtClean="0"/>
              <a:t>) 97 ∙ 88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г</a:t>
            </a:r>
            <a:r>
              <a:rPr lang="ru-RU" sz="3000" dirty="0" smtClean="0"/>
              <a:t>) 951 ∙ 18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err="1" smtClean="0"/>
              <a:t>д</a:t>
            </a:r>
            <a:r>
              <a:rPr lang="ru-RU" sz="3000" dirty="0" smtClean="0"/>
              <a:t>) 663 ∙ 26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е</a:t>
            </a:r>
            <a:r>
              <a:rPr lang="ru-RU" sz="3000" dirty="0" smtClean="0"/>
              <a:t>) 847 ∙ 64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ж</a:t>
            </a:r>
            <a:r>
              <a:rPr lang="ru-RU" sz="3000" dirty="0" smtClean="0"/>
              <a:t>) 332 ∙ 101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err="1" smtClean="0"/>
              <a:t>з</a:t>
            </a:r>
            <a:r>
              <a:rPr lang="ru-RU" sz="3000" dirty="0" smtClean="0"/>
              <a:t>) 648 ∙ 302 =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500562" y="785794"/>
            <a:ext cx="3857652" cy="534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4214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1472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8536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17118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17238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54208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33532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195696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orig (2)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6377" y="4429132"/>
            <a:ext cx="2113340" cy="2214578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Оцени свою работу!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9423" t="10991" b="6112"/>
          <a:stretch/>
        </p:blipFill>
        <p:spPr bwMode="auto">
          <a:xfrm>
            <a:off x="642910" y="1285860"/>
            <a:ext cx="2428892" cy="19288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t="8985" b="4257"/>
          <a:stretch/>
        </p:blipFill>
        <p:spPr bwMode="auto">
          <a:xfrm>
            <a:off x="3143240" y="1857364"/>
            <a:ext cx="2357454" cy="19288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8049" r="3676" b="4943"/>
          <a:stretch/>
        </p:blipFill>
        <p:spPr bwMode="auto">
          <a:xfrm>
            <a:off x="5786446" y="3214686"/>
            <a:ext cx="2000264" cy="20717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85786" y="3500438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4214818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5286388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 10; № 142 (и – </a:t>
            </a:r>
            <a:r>
              <a:rPr lang="ru-RU" dirty="0" err="1" smtClean="0"/>
              <a:t>п</a:t>
            </a:r>
            <a:r>
              <a:rPr lang="ru-RU" dirty="0" smtClean="0"/>
              <a:t>) ; № 143 (и – </a:t>
            </a:r>
            <a:r>
              <a:rPr lang="ru-RU" dirty="0" err="1" smtClean="0"/>
              <a:t>п</a:t>
            </a:r>
            <a:r>
              <a:rPr lang="ru-RU" dirty="0" smtClean="0"/>
              <a:t>) </a:t>
            </a:r>
          </a:p>
          <a:p>
            <a:endParaRPr lang="ru-RU" dirty="0"/>
          </a:p>
        </p:txBody>
      </p:sp>
      <p:pic>
        <p:nvPicPr>
          <p:cNvPr id="4" name="Рисунок 3" descr="orig (3)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500306"/>
            <a:ext cx="2786082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№ 129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10004 + 57806 = 67810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30008 + 7992 = 38000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384759 + 240901 = 625660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159996 + 7080004 = 7240000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191919 + 919191 = 1111110</a:t>
            </a:r>
          </a:p>
          <a:p>
            <a:pPr>
              <a:buNone/>
            </a:pPr>
            <a:r>
              <a:rPr lang="ru-RU" dirty="0" smtClean="0"/>
              <a:t>е</a:t>
            </a:r>
            <a:r>
              <a:rPr lang="ru-RU" dirty="0" smtClean="0"/>
              <a:t>) 454545 + 545455 = 1000000</a:t>
            </a:r>
          </a:p>
          <a:p>
            <a:pPr>
              <a:buNone/>
            </a:pPr>
            <a:r>
              <a:rPr lang="ru-RU" dirty="0" smtClean="0"/>
              <a:t>ж</a:t>
            </a:r>
            <a:r>
              <a:rPr lang="ru-RU" dirty="0" smtClean="0"/>
              <a:t>) 123321 + 876679 = 1000000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987654 + 123456 = 1111110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600079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/>
              <a:t>№ 136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375026 + 408724 – 49678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</a:t>
            </a:r>
            <a:r>
              <a:rPr lang="ru-RU" dirty="0" smtClean="0"/>
              <a:t>: 734072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б) 700000 – (50345 + 168724)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</a:t>
            </a:r>
            <a:r>
              <a:rPr lang="ru-RU" dirty="0" smtClean="0"/>
              <a:t>: 480931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в) 900000 – (125480 + 89256)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</a:t>
            </a:r>
            <a:r>
              <a:rPr lang="ru-RU" dirty="0" smtClean="0"/>
              <a:t>: 685264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г) 1700000 – (836724 + 64048)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</a:t>
            </a:r>
            <a:r>
              <a:rPr lang="ru-RU" dirty="0" smtClean="0"/>
              <a:t>: 799228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</a:t>
            </a:r>
            <a:r>
              <a:rPr lang="ru-RU" dirty="0" smtClean="0"/>
              <a:t>) 1000000 – (35724 – 5928)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</a:t>
            </a:r>
            <a:r>
              <a:rPr lang="ru-RU" dirty="0" smtClean="0"/>
              <a:t>: 970204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ru-RU" dirty="0" smtClean="0"/>
              <a:t>    :          =         </a:t>
            </a:r>
            <a:r>
              <a:rPr lang="ru-RU" dirty="0" smtClean="0">
                <a:sym typeface="Symbol"/>
              </a:rPr>
              <a:t>         =         +         =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</a:t>
            </a:r>
            <a:r>
              <a:rPr lang="ru-RU" dirty="0" smtClean="0">
                <a:sym typeface="Symbol"/>
              </a:rPr>
              <a:t>         =          :          =         -          =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-          =         :          =         </a:t>
            </a:r>
            <a:r>
              <a:rPr lang="ru-RU" dirty="0" smtClean="0">
                <a:sym typeface="Symbol"/>
              </a:rPr>
              <a:t>          =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+         =          :          =         +          =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240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30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80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0056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72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28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100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60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8657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128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00166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70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00298" y="2357430"/>
            <a:ext cx="714380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4200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43306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30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140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500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12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786578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54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15008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71487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6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64330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60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57173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360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7160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40</a:t>
            </a:r>
            <a:endParaRPr lang="ru-RU" sz="2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0003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400</a:t>
            </a:r>
            <a:endParaRPr lang="ru-RU" sz="2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858016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45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85788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38</a:t>
            </a:r>
            <a:endParaRPr lang="ru-RU" sz="20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78631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7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71474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50</a:t>
            </a:r>
            <a:endParaRPr lang="ru-RU" sz="20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64317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350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57160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60</a:t>
            </a:r>
            <a:endParaRPr lang="ru-RU" sz="20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0003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290</a:t>
            </a:r>
            <a:endParaRPr lang="ru-RU" sz="2000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_0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428868"/>
            <a:ext cx="6710337" cy="4168797"/>
          </a:xfrm>
        </p:spPr>
      </p:pic>
      <p:pic>
        <p:nvPicPr>
          <p:cNvPr id="5" name="Рисунок 4" descr="962594_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28660" y="214290"/>
            <a:ext cx="4286280" cy="428628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Девиз урока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472518" cy="578647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Выполни умножение: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12 ∙ 5 = 60         	      </a:t>
            </a:r>
            <a:r>
              <a:rPr lang="ru-RU" dirty="0" smtClean="0"/>
              <a:t>     5 </a:t>
            </a:r>
            <a:r>
              <a:rPr lang="ru-RU" dirty="0" smtClean="0"/>
              <a:t>∙ 20 = 100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25 ∙ 4 = 100       </a:t>
            </a:r>
            <a:r>
              <a:rPr lang="ru-RU" dirty="0" smtClean="0"/>
              <a:t>             70 </a:t>
            </a:r>
            <a:r>
              <a:rPr lang="ru-RU" dirty="0" smtClean="0"/>
              <a:t>∙ 5 = 350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20 ∙ 6 = 120        </a:t>
            </a:r>
            <a:r>
              <a:rPr lang="ru-RU" dirty="0" smtClean="0"/>
              <a:t>   </a:t>
            </a:r>
            <a:r>
              <a:rPr lang="ru-RU" dirty="0" smtClean="0"/>
              <a:t>	</a:t>
            </a:r>
            <a:r>
              <a:rPr lang="ru-RU" dirty="0" smtClean="0"/>
              <a:t> 100 </a:t>
            </a:r>
            <a:r>
              <a:rPr lang="ru-RU" dirty="0" smtClean="0"/>
              <a:t>∙ 10 = 1000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125 ∙ 8 = 1000   </a:t>
            </a:r>
            <a:r>
              <a:rPr lang="ru-RU" dirty="0" smtClean="0"/>
              <a:t>             80 </a:t>
            </a:r>
            <a:r>
              <a:rPr lang="ru-RU" dirty="0" smtClean="0"/>
              <a:t>∙ 7 = 560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8 ∙ 40 = 320       </a:t>
            </a:r>
            <a:r>
              <a:rPr lang="ru-RU" dirty="0" smtClean="0"/>
              <a:t>             25 </a:t>
            </a:r>
            <a:r>
              <a:rPr lang="ru-RU" dirty="0" smtClean="0"/>
              <a:t>∙ 2 = 50  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30 ∙ 4 = 120       </a:t>
            </a:r>
            <a:r>
              <a:rPr lang="ru-RU" dirty="0" smtClean="0"/>
              <a:t>             11 </a:t>
            </a:r>
            <a:r>
              <a:rPr lang="ru-RU" dirty="0" smtClean="0"/>
              <a:t>∙ 8 = 88         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4929198"/>
          <a:ext cx="7358112" cy="913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952509"/>
                <a:gridCol w="682627"/>
                <a:gridCol w="817568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2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560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320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350</a:t>
                      </a: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428604"/>
            <a:ext cx="5750373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pcZz2QR1Pm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5500702"/>
            <a:ext cx="7670800" cy="7747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Повтори!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0"/>
            <a:ext cx="8329642" cy="4525963"/>
          </a:xfrm>
        </p:spPr>
        <p:txBody>
          <a:bodyPr/>
          <a:lstStyle/>
          <a:p>
            <a:pPr lvl="0" algn="ctr">
              <a:buNone/>
            </a:pPr>
            <a:r>
              <a:rPr lang="ru-RU" b="1" dirty="0" smtClean="0">
                <a:solidFill>
                  <a:srgbClr val="008000"/>
                </a:solidFill>
              </a:rPr>
              <a:t>а ∙ в = </a:t>
            </a:r>
            <a:r>
              <a:rPr lang="ru-RU" b="1" dirty="0" err="1" smtClean="0">
                <a:solidFill>
                  <a:srgbClr val="008000"/>
                </a:solidFill>
              </a:rPr>
              <a:t>в</a:t>
            </a:r>
            <a:r>
              <a:rPr lang="ru-RU" b="1" dirty="0" smtClean="0">
                <a:solidFill>
                  <a:srgbClr val="008000"/>
                </a:solidFill>
              </a:rPr>
              <a:t> ∙ а – переместительное </a:t>
            </a:r>
          </a:p>
          <a:p>
            <a:pPr lvl="0" algn="ctr">
              <a:buNone/>
            </a:pPr>
            <a:r>
              <a:rPr lang="ru-RU" b="1" dirty="0" smtClean="0">
                <a:solidFill>
                  <a:srgbClr val="008000"/>
                </a:solidFill>
              </a:rPr>
              <a:t>а ∙ (в ∙ с) = (а ∙ в) ∙ с – сочетательное</a:t>
            </a:r>
          </a:p>
          <a:p>
            <a:pPr lvl="0" algn="ctr">
              <a:buNone/>
            </a:pPr>
            <a:r>
              <a:rPr lang="ru-RU" b="1" dirty="0" smtClean="0">
                <a:solidFill>
                  <a:srgbClr val="008000"/>
                </a:solidFill>
              </a:rPr>
              <a:t>1∙ </a:t>
            </a:r>
            <a:r>
              <a:rPr lang="en-US" b="1" dirty="0" smtClean="0">
                <a:solidFill>
                  <a:srgbClr val="008000"/>
                </a:solidFill>
              </a:rPr>
              <a:t>n = n </a:t>
            </a:r>
            <a:r>
              <a:rPr lang="ru-RU" b="1" dirty="0" smtClean="0">
                <a:solidFill>
                  <a:srgbClr val="008000"/>
                </a:solidFill>
              </a:rPr>
              <a:t>∙</a:t>
            </a:r>
            <a:r>
              <a:rPr lang="en-US" b="1" dirty="0" smtClean="0">
                <a:solidFill>
                  <a:srgbClr val="008000"/>
                </a:solidFill>
              </a:rPr>
              <a:t> 1 = n</a:t>
            </a:r>
            <a:endParaRPr lang="ru-RU" b="1" dirty="0" smtClean="0">
              <a:solidFill>
                <a:srgbClr val="008000"/>
              </a:solidFill>
            </a:endParaRPr>
          </a:p>
          <a:p>
            <a:pPr lvl="0" algn="ctr">
              <a:buNone/>
            </a:pPr>
            <a:r>
              <a:rPr lang="ru-RU" b="1" dirty="0" smtClean="0">
                <a:solidFill>
                  <a:srgbClr val="008000"/>
                </a:solidFill>
              </a:rPr>
              <a:t>0 ∙ </a:t>
            </a:r>
            <a:r>
              <a:rPr lang="en-US" b="1" dirty="0" smtClean="0">
                <a:solidFill>
                  <a:srgbClr val="008000"/>
                </a:solidFill>
              </a:rPr>
              <a:t>n = n </a:t>
            </a:r>
            <a:r>
              <a:rPr lang="ru-RU" b="1" dirty="0" smtClean="0">
                <a:solidFill>
                  <a:srgbClr val="008000"/>
                </a:solidFill>
              </a:rPr>
              <a:t>∙</a:t>
            </a:r>
            <a:r>
              <a:rPr lang="en-US" b="1" dirty="0" smtClean="0">
                <a:solidFill>
                  <a:srgbClr val="008000"/>
                </a:solidFill>
              </a:rPr>
              <a:t> 0 = 0</a:t>
            </a:r>
            <a:endParaRPr lang="ru-RU" b="1" dirty="0" smtClean="0">
              <a:solidFill>
                <a:srgbClr val="008000"/>
              </a:solidFill>
            </a:endParaRP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/>
            </a:r>
            <a:br>
              <a:rPr lang="ru-RU" b="1" i="1" dirty="0" smtClean="0">
                <a:solidFill>
                  <a:srgbClr val="008000"/>
                </a:solidFill>
              </a:rPr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142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4000528" cy="400052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</a:t>
            </a:r>
            <a:r>
              <a:rPr lang="ru-RU" dirty="0" smtClean="0"/>
              <a:t>) 23 ∙ 11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</a:t>
            </a:r>
            <a:r>
              <a:rPr lang="ru-RU" dirty="0" smtClean="0"/>
              <a:t>) 42 ∙ 12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</a:t>
            </a:r>
            <a:r>
              <a:rPr lang="ru-RU" dirty="0" smtClean="0"/>
              <a:t>) 22 ∙ 33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</a:t>
            </a:r>
            <a:r>
              <a:rPr lang="ru-RU" dirty="0" smtClean="0"/>
              <a:t>) 53 ∙ 31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</a:t>
            </a:r>
            <a:r>
              <a:rPr lang="ru-RU" dirty="0" smtClean="0"/>
              <a:t>) 68 ∙ 31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е</a:t>
            </a:r>
            <a:r>
              <a:rPr lang="ru-RU" dirty="0" smtClean="0"/>
              <a:t>) 64 ∙ 24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ж) 79 ∙ 23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з</a:t>
            </a:r>
            <a:r>
              <a:rPr lang="ru-RU" dirty="0" smtClean="0"/>
              <a:t>) 72 ∙ 25 = 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429124" y="785794"/>
            <a:ext cx="2643206" cy="407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253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504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726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1643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4148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1536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1817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1800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transparent-train-animated-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643446"/>
            <a:ext cx="6610350" cy="1809746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107</TotalTime>
  <Words>534</Words>
  <Application>Microsoft Office PowerPoint</Application>
  <PresentationFormat>Экран (4:3)</PresentationFormat>
  <Paragraphs>142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математика</vt:lpstr>
      <vt:lpstr>Математика 5</vt:lpstr>
      <vt:lpstr>Проверь себя</vt:lpstr>
      <vt:lpstr>Проверь себя</vt:lpstr>
      <vt:lpstr>Устный счет</vt:lpstr>
      <vt:lpstr>Слайд 5</vt:lpstr>
      <vt:lpstr>Девиз урока</vt:lpstr>
      <vt:lpstr>Слайд 7</vt:lpstr>
      <vt:lpstr>Повтори!</vt:lpstr>
      <vt:lpstr> № 142 </vt:lpstr>
      <vt:lpstr>Слайд 10</vt:lpstr>
      <vt:lpstr> № 2 </vt:lpstr>
      <vt:lpstr>№ 3</vt:lpstr>
      <vt:lpstr> № 143 </vt:lpstr>
      <vt:lpstr>Оцени свою работу!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25</cp:revision>
  <dcterms:created xsi:type="dcterms:W3CDTF">2014-11-14T20:11:12Z</dcterms:created>
  <dcterms:modified xsi:type="dcterms:W3CDTF">2020-03-14T17:17:07Z</dcterms:modified>
</cp:coreProperties>
</file>