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60" r:id="rId4"/>
    <p:sldId id="259" r:id="rId5"/>
    <p:sldId id="262" r:id="rId6"/>
    <p:sldId id="271" r:id="rId7"/>
    <p:sldId id="263" r:id="rId8"/>
    <p:sldId id="272" r:id="rId9"/>
    <p:sldId id="274" r:id="rId10"/>
    <p:sldId id="275" r:id="rId11"/>
    <p:sldId id="268" r:id="rId12"/>
    <p:sldId id="278" r:id="rId13"/>
    <p:sldId id="276" r:id="rId14"/>
    <p:sldId id="269" r:id="rId15"/>
    <p:sldId id="280" r:id="rId16"/>
    <p:sldId id="281" r:id="rId17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2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1071538" y="785794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Математика 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1928802"/>
            <a:ext cx="4464496" cy="864096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8000"/>
                </a:solidFill>
              </a:rPr>
              <a:t>Деление нацело</a:t>
            </a:r>
            <a:endParaRPr lang="ru-RU" b="1" dirty="0">
              <a:solidFill>
                <a:srgbClr val="008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8000"/>
                </a:solidFill>
              </a:rPr>
              <a:t>№184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3357586" cy="5715040"/>
          </a:xfrm>
        </p:spPr>
        <p:txBody>
          <a:bodyPr/>
          <a:lstStyle/>
          <a:p>
            <a:pPr>
              <a:buNone/>
            </a:pPr>
            <a:r>
              <a:rPr lang="ru-RU" dirty="0" err="1" smtClean="0"/>
              <a:t>д</a:t>
            </a:r>
            <a:r>
              <a:rPr lang="ru-RU" dirty="0" smtClean="0"/>
              <a:t>) 140 : 7 =  </a:t>
            </a:r>
          </a:p>
          <a:p>
            <a:pPr>
              <a:buNone/>
            </a:pPr>
            <a:r>
              <a:rPr lang="ru-RU" dirty="0" smtClean="0"/>
              <a:t>е</a:t>
            </a:r>
            <a:r>
              <a:rPr lang="ru-RU" dirty="0" smtClean="0"/>
              <a:t>) 360 : 6 = </a:t>
            </a:r>
          </a:p>
          <a:p>
            <a:pPr>
              <a:buNone/>
            </a:pPr>
            <a:r>
              <a:rPr lang="ru-RU" dirty="0" smtClean="0"/>
              <a:t>ж</a:t>
            </a:r>
            <a:r>
              <a:rPr lang="ru-RU" dirty="0" smtClean="0"/>
              <a:t>) 606 : 2 = </a:t>
            </a:r>
          </a:p>
          <a:p>
            <a:pPr>
              <a:buNone/>
            </a:pPr>
            <a:r>
              <a:rPr lang="ru-RU" dirty="0" err="1" smtClean="0"/>
              <a:t>з</a:t>
            </a:r>
            <a:r>
              <a:rPr lang="ru-RU" dirty="0" smtClean="0"/>
              <a:t>) 808 : 4 = </a:t>
            </a:r>
          </a:p>
          <a:p>
            <a:pPr>
              <a:buNone/>
            </a:pPr>
            <a:r>
              <a:rPr lang="ru-RU" dirty="0" smtClean="0"/>
              <a:t>и</a:t>
            </a:r>
            <a:r>
              <a:rPr lang="ru-RU" dirty="0" smtClean="0"/>
              <a:t>) 909 : 9 =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000496" y="857232"/>
            <a:ext cx="3357586" cy="571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20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60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303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202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101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7988546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5140" y="1000108"/>
            <a:ext cx="1428760" cy="2066388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№ 183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4" y="1285860"/>
            <a:ext cx="2286016" cy="2428892"/>
          </a:xfrm>
        </p:spPr>
        <p:txBody>
          <a:bodyPr/>
          <a:lstStyle/>
          <a:p>
            <a:pPr>
              <a:buNone/>
            </a:pPr>
            <a:r>
              <a:rPr lang="en-US" i="1" dirty="0" smtClean="0">
                <a:sym typeface="Symbol"/>
              </a:rPr>
              <a:t>x</a:t>
            </a:r>
            <a:r>
              <a:rPr lang="ru-RU" i="1" dirty="0" smtClean="0">
                <a:sym typeface="Symbol"/>
              </a:rPr>
              <a:t> 4</a:t>
            </a:r>
            <a:r>
              <a:rPr lang="ru-RU" dirty="0" smtClean="0">
                <a:sym typeface="Symbol"/>
              </a:rPr>
              <a:t> =168,</a:t>
            </a:r>
          </a:p>
          <a:p>
            <a:pPr>
              <a:buNone/>
            </a:pPr>
            <a:r>
              <a:rPr lang="ru-RU" i="1" dirty="0" smtClean="0">
                <a:sym typeface="Symbol"/>
              </a:rPr>
              <a:t>х = 168:4,</a:t>
            </a:r>
          </a:p>
          <a:p>
            <a:pPr>
              <a:buNone/>
            </a:pPr>
            <a:r>
              <a:rPr lang="ru-RU" i="1" dirty="0" err="1" smtClean="0">
                <a:sym typeface="Symbol"/>
              </a:rPr>
              <a:t>х</a:t>
            </a:r>
            <a:r>
              <a:rPr lang="ru-RU" i="1" dirty="0" smtClean="0">
                <a:sym typeface="Symbol"/>
              </a:rPr>
              <a:t> =42</a:t>
            </a:r>
          </a:p>
          <a:p>
            <a:pPr>
              <a:buNone/>
            </a:pPr>
            <a:r>
              <a:rPr lang="ru-RU" i="1" dirty="0" smtClean="0">
                <a:sym typeface="Symbol"/>
              </a:rPr>
              <a:t>Ответ: 42</a:t>
            </a:r>
            <a:endParaRPr lang="ru-RU" i="1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6072198" y="1285860"/>
            <a:ext cx="2043098" cy="2366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120</a:t>
            </a:r>
            <a:r>
              <a:rPr lang="ru-RU" sz="3200" dirty="0" smtClean="0">
                <a:latin typeface="+mn-lt"/>
                <a:cs typeface="+mn-cs"/>
                <a:sym typeface="Symbol"/>
              </a:rPr>
              <a:t>:</a:t>
            </a:r>
            <a:r>
              <a:rPr kumimoji="0" lang="en-US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x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 = 40,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х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 = 120:40,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х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 =3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Ответ: 3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457200" y="1285860"/>
            <a:ext cx="2043098" cy="242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31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</a:t>
            </a:r>
            <a:r>
              <a:rPr kumimoji="0" lang="en-US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x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 = 93,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х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 = 93:31,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х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 =3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Ответ: 3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3286116" y="3857628"/>
            <a:ext cx="2428892" cy="242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x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 : 42 = 2,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х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 = 2 42,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х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 = 84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Ответ: 84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Рисунок 6" descr="7988546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4214818"/>
            <a:ext cx="1428760" cy="206638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i="1" dirty="0" smtClean="0">
                <a:solidFill>
                  <a:srgbClr val="008000"/>
                </a:solidFill>
              </a:rPr>
              <a:t/>
            </a:r>
            <a:br>
              <a:rPr lang="ru-RU" b="1" i="1" dirty="0" smtClean="0">
                <a:solidFill>
                  <a:srgbClr val="008000"/>
                </a:solidFill>
              </a:rPr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187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2757478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а</a:t>
            </a:r>
            <a:r>
              <a:rPr lang="ru-RU" sz="2800" dirty="0" smtClean="0"/>
              <a:t>) 120 : 5 = 24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б</a:t>
            </a:r>
            <a:r>
              <a:rPr lang="ru-RU" sz="2800" dirty="0" smtClean="0"/>
              <a:t>) 320 : 5 = 64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в</a:t>
            </a:r>
            <a:r>
              <a:rPr lang="ru-RU" sz="2800" dirty="0" smtClean="0"/>
              <a:t>) 440 : 5 = 88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г) </a:t>
            </a:r>
            <a:r>
              <a:rPr lang="ru-RU" sz="2800" dirty="0" smtClean="0"/>
              <a:t>2100 : 50 = 42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err="1" smtClean="0"/>
              <a:t>д</a:t>
            </a:r>
            <a:r>
              <a:rPr lang="ru-RU" sz="2800" dirty="0" smtClean="0"/>
              <a:t>) 2020 : 5 = 404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е</a:t>
            </a:r>
            <a:r>
              <a:rPr lang="ru-RU" sz="2800" dirty="0" smtClean="0"/>
              <a:t>) 2130 : 5 = 426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ж</a:t>
            </a:r>
            <a:r>
              <a:rPr lang="ru-RU" sz="2800" dirty="0" smtClean="0"/>
              <a:t>) 700 : 50 = 14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err="1" smtClean="0"/>
              <a:t>з</a:t>
            </a:r>
            <a:r>
              <a:rPr lang="ru-RU" sz="2800" dirty="0" smtClean="0"/>
              <a:t>) 800 : 50 = 16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и</a:t>
            </a:r>
            <a:r>
              <a:rPr lang="ru-RU" sz="2800" dirty="0" smtClean="0"/>
              <a:t>) 3100 : 50 = 62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к</a:t>
            </a:r>
            <a:r>
              <a:rPr lang="ru-RU" sz="2800" dirty="0" smtClean="0"/>
              <a:t>) 170 : 5 = 34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л</a:t>
            </a:r>
            <a:r>
              <a:rPr lang="ru-RU" sz="2800" dirty="0" smtClean="0"/>
              <a:t>) 1800 : 50 = 36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м</a:t>
            </a:r>
            <a:r>
              <a:rPr lang="ru-RU" sz="2800" dirty="0" smtClean="0"/>
              <a:t>) 600 : 50 = 12</a:t>
            </a:r>
          </a:p>
          <a:p>
            <a:pPr marL="0" indent="0">
              <a:spcBef>
                <a:spcPts val="0"/>
              </a:spcBef>
              <a:buNone/>
            </a:pPr>
            <a:endParaRPr lang="ru-RU" sz="28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3929058" y="857232"/>
            <a:ext cx="2757478" cy="534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24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64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88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42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404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426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14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16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62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34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36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ru-RU" sz="2800" dirty="0" smtClean="0">
                <a:latin typeface="+mn-lt"/>
                <a:cs typeface="+mn-cs"/>
              </a:rPr>
              <a:t>Ответ: 12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7988546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1214422"/>
            <a:ext cx="1428760" cy="2066388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/>
            </a:r>
            <a:br>
              <a:rPr lang="ru-RU" b="1" dirty="0" smtClean="0">
                <a:solidFill>
                  <a:srgbClr val="008000"/>
                </a:solidFill>
              </a:rPr>
            </a:br>
            <a:r>
              <a:rPr lang="ru-RU" b="1" dirty="0" smtClean="0">
                <a:solidFill>
                  <a:srgbClr val="008000"/>
                </a:solidFill>
              </a:rPr>
              <a:t>№ </a:t>
            </a:r>
            <a:r>
              <a:rPr lang="ru-RU" b="1" dirty="0" smtClean="0">
                <a:solidFill>
                  <a:srgbClr val="008000"/>
                </a:solidFill>
              </a:rPr>
              <a:t>180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3643338" cy="107157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</a:t>
            </a:r>
            <a:r>
              <a:rPr lang="ru-RU" dirty="0" smtClean="0"/>
              <a:t>) (56 : 8) ∙ 8 = 56</a:t>
            </a:r>
          </a:p>
          <a:p>
            <a:pPr>
              <a:buNone/>
            </a:pPr>
            <a:r>
              <a:rPr lang="ru-RU" dirty="0" smtClean="0"/>
              <a:t>Ответ: 8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5214942" y="928670"/>
            <a:ext cx="3286148" cy="1143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б) (54 : 9) ∙ 9 = 54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9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571472" y="2428868"/>
            <a:ext cx="3357586" cy="4071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в) (45 : 5) ∙ 5 = 45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(45 : 9) ∙ 9 = 45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(45 : 3) ∙ 3 = 45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(45 : 15) ∙ 15 = 45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3; 5; 9; 15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4500562" y="2571744"/>
            <a:ext cx="3357586" cy="2928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г) (50 : 5) ∙ 5 = 50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(50 : 2) ∙ 2 = 50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(50 : 10) ∙ 10 = 50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(50 : 25) ∙ 25 = 50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2; 5; 10; 25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Подведем итог урока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35785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Назовите компоненты действия деления.</a:t>
            </a:r>
          </a:p>
          <a:p>
            <a:pPr marL="514350" indent="-514350">
              <a:buAutoNum type="arabicPeriod"/>
            </a:pPr>
            <a:r>
              <a:rPr lang="ru-RU" dirty="0" smtClean="0"/>
              <a:t> Как называется результат действия деления? </a:t>
            </a:r>
          </a:p>
          <a:p>
            <a:pPr marL="514350" indent="-514350">
              <a:buAutoNum type="arabicPeriod"/>
            </a:pPr>
            <a:r>
              <a:rPr lang="ru-RU" dirty="0" smtClean="0"/>
              <a:t>Можно ли найти результат деления, если делимое равно 0? Делитель равен 0?</a:t>
            </a:r>
          </a:p>
          <a:p>
            <a:pPr marL="514350" indent="-514350">
              <a:buAutoNum type="arabicPeriod"/>
            </a:pPr>
            <a:r>
              <a:rPr lang="ru-RU" dirty="0" smtClean="0"/>
              <a:t>Что будет результатом деления, если делитель равен делимому?</a:t>
            </a:r>
          </a:p>
          <a:p>
            <a:pPr marL="514350" indent="-514350">
              <a:buAutoNum type="arabicPeriod"/>
            </a:pPr>
            <a:r>
              <a:rPr lang="ru-RU" dirty="0" smtClean="0"/>
              <a:t>Что будет результатом деления, если делитель равен 1?</a:t>
            </a:r>
          </a:p>
          <a:p>
            <a:pPr marL="514350" indent="-514350">
              <a:buAutoNum type="arabicPeriod"/>
            </a:pPr>
            <a:r>
              <a:rPr lang="ru-RU" dirty="0" smtClean="0"/>
              <a:t>Сформулируйте свойство частного.</a:t>
            </a:r>
          </a:p>
          <a:p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Оцените свою работу</a:t>
            </a:r>
            <a:endParaRPr lang="ru-RU" b="1" dirty="0">
              <a:solidFill>
                <a:srgbClr val="008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flipH="1">
            <a:off x="285719" y="1500174"/>
            <a:ext cx="2286016" cy="1643074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14678" y="2357430"/>
            <a:ext cx="2143140" cy="1500198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57884" y="3286124"/>
            <a:ext cx="2071702" cy="150019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14348" y="3286124"/>
            <a:ext cx="207170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все понял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14612" y="4143380"/>
            <a:ext cx="3000396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меня возникли затруднения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857884" y="4786322"/>
            <a:ext cx="207170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ничего не понял</a:t>
            </a:r>
            <a:endParaRPr lang="ru-RU" sz="2400" b="1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Домашнее задание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0010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п. 1. 12; № 181; № 184 (а – г); № 185.</a:t>
            </a:r>
          </a:p>
          <a:p>
            <a:endParaRPr lang="ru-RU" dirty="0"/>
          </a:p>
        </p:txBody>
      </p:sp>
      <p:pic>
        <p:nvPicPr>
          <p:cNvPr id="4" name="Рисунок 3" descr="876541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8926" y="2928934"/>
            <a:ext cx="3333750" cy="333375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Устный счет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r>
              <a:rPr lang="ru-RU" dirty="0" smtClean="0"/>
              <a:t>  </a:t>
            </a:r>
            <a:r>
              <a:rPr lang="ru-RU" dirty="0" smtClean="0"/>
              <a:t>+</a:t>
            </a:r>
            <a:r>
              <a:rPr lang="ru-RU" dirty="0" smtClean="0"/>
              <a:t>         =         </a:t>
            </a:r>
            <a:r>
              <a:rPr lang="ru-RU" dirty="0" smtClean="0">
                <a:sym typeface="Symbol"/>
              </a:rPr>
              <a:t>         =         :         =         +        =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</a:t>
            </a:r>
            <a:r>
              <a:rPr lang="ru-RU" dirty="0" smtClean="0">
                <a:sym typeface="Symbol"/>
              </a:rPr>
              <a:t>         =        +         =         :         =         +         =</a:t>
            </a:r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:         =         +         =         </a:t>
            </a:r>
            <a:r>
              <a:rPr lang="ru-RU" dirty="0" smtClean="0">
                <a:sym typeface="Symbol"/>
              </a:rPr>
              <a:t>        =         -          =</a:t>
            </a: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:         =        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         =         -         =        +         =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5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9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57422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14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14678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86248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28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86380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7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86512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4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</a:t>
            </a:r>
            <a:endParaRPr lang="ru-RU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215074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19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85852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15</a:t>
            </a:r>
            <a:endParaRPr lang="ru-RU" sz="20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285984" y="2357430"/>
            <a:ext cx="571504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30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14678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8</a:t>
            </a:r>
            <a:endParaRPr lang="ru-RU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286248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38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14942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</a:t>
            </a:r>
            <a:endParaRPr lang="ru-RU" sz="20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215074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56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86380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7</a:t>
            </a:r>
            <a:endParaRPr lang="ru-RU" sz="20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357686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8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57554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5</a:t>
            </a:r>
            <a:endParaRPr lang="ru-RU" sz="20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285984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3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285852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6</a:t>
            </a:r>
            <a:endParaRPr lang="ru-RU" sz="20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57158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18</a:t>
            </a:r>
            <a:endParaRPr lang="ru-RU" sz="20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286512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16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357818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24</a:t>
            </a:r>
            <a:endParaRPr lang="ru-RU" sz="20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4357686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40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286116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5</a:t>
            </a:r>
            <a:endParaRPr lang="ru-RU" sz="2000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285984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8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285852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9</a:t>
            </a:r>
            <a:endParaRPr lang="ru-RU" sz="20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57158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72</a:t>
            </a:r>
            <a:endParaRPr lang="ru-RU" sz="20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286644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8</a:t>
            </a:r>
            <a:endParaRPr lang="ru-RU" sz="20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8215338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12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286644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9</a:t>
            </a:r>
            <a:endParaRPr lang="ru-RU" sz="20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8286776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28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286644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15</a:t>
            </a:r>
            <a:endParaRPr lang="ru-RU" sz="2000" b="1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8286776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41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7286644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32</a:t>
            </a:r>
            <a:endParaRPr lang="ru-RU" sz="2000" b="1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8286776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48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500042"/>
            <a:ext cx="8358246" cy="3804074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Пусть </a:t>
            </a:r>
            <a:r>
              <a:rPr lang="ru-RU" i="1" dirty="0" smtClean="0"/>
              <a:t>а</a:t>
            </a:r>
            <a:r>
              <a:rPr lang="ru-RU" dirty="0" smtClean="0"/>
              <a:t> и </a:t>
            </a:r>
            <a:r>
              <a:rPr lang="en-US" i="1" dirty="0" smtClean="0"/>
              <a:t>b</a:t>
            </a:r>
            <a:r>
              <a:rPr lang="en-US" dirty="0" smtClean="0"/>
              <a:t> </a:t>
            </a:r>
            <a:r>
              <a:rPr lang="ru-RU" dirty="0" smtClean="0"/>
              <a:t>– натуральные числа и </a:t>
            </a:r>
            <a:r>
              <a:rPr lang="ru-RU" i="1" dirty="0" smtClean="0"/>
              <a:t>а</a:t>
            </a:r>
            <a:r>
              <a:rPr lang="ru-RU" dirty="0" smtClean="0"/>
              <a:t> больше или равно </a:t>
            </a:r>
            <a:r>
              <a:rPr lang="en-US" i="1" dirty="0" smtClean="0"/>
              <a:t>b</a:t>
            </a:r>
            <a:r>
              <a:rPr lang="ru-RU" dirty="0" smtClean="0"/>
              <a:t> (</a:t>
            </a:r>
            <a:r>
              <a:rPr lang="ru-RU" i="1" dirty="0" smtClean="0"/>
              <a:t>а</a:t>
            </a:r>
            <a:r>
              <a:rPr lang="ru-RU" dirty="0" smtClean="0"/>
              <a:t> ≥ </a:t>
            </a:r>
            <a:r>
              <a:rPr lang="en-US" i="1" dirty="0" smtClean="0"/>
              <a:t>b</a:t>
            </a:r>
            <a:r>
              <a:rPr lang="ru-RU" dirty="0" smtClean="0"/>
              <a:t>). Говорят, </a:t>
            </a:r>
            <a:r>
              <a:rPr lang="ru-RU" b="1" dirty="0" smtClean="0"/>
              <a:t>что </a:t>
            </a:r>
            <a:r>
              <a:rPr lang="ru-RU" b="1" i="1" dirty="0" smtClean="0"/>
              <a:t>а</a:t>
            </a:r>
            <a:r>
              <a:rPr lang="ru-RU" b="1" dirty="0" smtClean="0"/>
              <a:t> делится на </a:t>
            </a:r>
            <a:r>
              <a:rPr lang="en-US" b="1" i="1" dirty="0" smtClean="0"/>
              <a:t>b</a:t>
            </a:r>
            <a:r>
              <a:rPr lang="ru-RU" b="1" dirty="0" smtClean="0"/>
              <a:t> нацело, если существует натуральное число </a:t>
            </a:r>
            <a:r>
              <a:rPr lang="ru-RU" b="1" i="1" dirty="0" smtClean="0"/>
              <a:t>с</a:t>
            </a:r>
            <a:r>
              <a:rPr lang="ru-RU" b="1" dirty="0" smtClean="0"/>
              <a:t>, при умножении которого на </a:t>
            </a:r>
            <a:r>
              <a:rPr lang="en-US" b="1" i="1" dirty="0" smtClean="0"/>
              <a:t>b</a:t>
            </a:r>
            <a:r>
              <a:rPr lang="ru-RU" b="1" dirty="0" smtClean="0"/>
              <a:t> получается </a:t>
            </a:r>
            <a:r>
              <a:rPr lang="ru-RU" b="1" i="1" dirty="0" smtClean="0"/>
              <a:t>а</a:t>
            </a:r>
            <a:r>
              <a:rPr lang="ru-RU" b="1" dirty="0" smtClean="0"/>
              <a:t>: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i="1" dirty="0" smtClean="0"/>
              <a:t>                                  а</a:t>
            </a:r>
            <a:r>
              <a:rPr lang="ru-RU" dirty="0" smtClean="0"/>
              <a:t> = </a:t>
            </a:r>
            <a:r>
              <a:rPr lang="en-US" i="1" dirty="0" smtClean="0"/>
              <a:t>b</a:t>
            </a:r>
            <a:r>
              <a:rPr lang="en-US" dirty="0" smtClean="0"/>
              <a:t>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</a:t>
            </a:r>
            <a:r>
              <a:rPr lang="ru-RU" i="1" dirty="0" smtClean="0"/>
              <a:t>с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Exclamation-mark-2605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60" y="3643314"/>
            <a:ext cx="3638572" cy="2507251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Свойства деления</a:t>
            </a:r>
            <a:endParaRPr lang="ru-RU" b="1" dirty="0">
              <a:solidFill>
                <a:srgbClr val="008000"/>
              </a:solidFill>
            </a:endParaRPr>
          </a:p>
        </p:txBody>
      </p:sp>
      <p:pic>
        <p:nvPicPr>
          <p:cNvPr id="4" name="Содержимое 3" descr="img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9" y="1214422"/>
            <a:ext cx="7500990" cy="3863819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b="1" i="1" dirty="0" smtClean="0"/>
              <a:t>Произведение двух натуральных чисел всегда является натуральным </a:t>
            </a:r>
            <a:r>
              <a:rPr lang="ru-RU" b="1" i="1" dirty="0" smtClean="0"/>
              <a:t>числом.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 smtClean="0"/>
              <a:t>Частное </a:t>
            </a:r>
            <a:r>
              <a:rPr lang="ru-RU" b="1" i="1" dirty="0" smtClean="0"/>
              <a:t>двух натуральных чисел не всегда </a:t>
            </a:r>
            <a:r>
              <a:rPr lang="ru-RU" b="1" i="1" dirty="0" smtClean="0"/>
              <a:t>можно </a:t>
            </a:r>
            <a:r>
              <a:rPr lang="ru-RU" b="1" i="1" dirty="0" smtClean="0"/>
              <a:t>выразить натуральным </a:t>
            </a:r>
            <a:r>
              <a:rPr lang="ru-RU" b="1" i="1" dirty="0" smtClean="0"/>
              <a:t>числом.</a:t>
            </a:r>
            <a:endParaRPr lang="ru-RU" dirty="0"/>
          </a:p>
        </p:txBody>
      </p:sp>
      <p:pic>
        <p:nvPicPr>
          <p:cNvPr id="4" name="Рисунок 3" descr="135838816-exclamation_hw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3429000"/>
            <a:ext cx="2981332" cy="2981332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Свойство частного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401080" cy="4911741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/>
              <a:t>    Делимое и делитель можно умножить или разделить нацело на одно и то же натуральное число – частное от этого не изменится.</a:t>
            </a:r>
          </a:p>
          <a:p>
            <a:pPr>
              <a:buNone/>
            </a:pPr>
            <a:r>
              <a:rPr lang="ru-RU" dirty="0" smtClean="0"/>
              <a:t>     Например: 48 : 24 = 2,</a:t>
            </a:r>
          </a:p>
          <a:p>
            <a:pPr>
              <a:buNone/>
            </a:pPr>
            <a:r>
              <a:rPr lang="ru-RU" dirty="0" smtClean="0"/>
              <a:t>     (48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2) : (24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2) = 96 : 48 = 2;	</a:t>
            </a:r>
          </a:p>
          <a:p>
            <a:pPr>
              <a:buNone/>
            </a:pPr>
            <a:r>
              <a:rPr lang="ru-RU" dirty="0" smtClean="0"/>
              <a:t>     (48 : 2) : (24 : 2) = 24 : 12 = 2.</a:t>
            </a:r>
          </a:p>
          <a:p>
            <a:pPr algn="just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С помощью действия деления: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i="1" dirty="0" smtClean="0"/>
              <a:t>по </a:t>
            </a:r>
            <a:r>
              <a:rPr lang="ru-RU" b="1" i="1" dirty="0" smtClean="0"/>
              <a:t>известному произведению и одному из </a:t>
            </a:r>
            <a:r>
              <a:rPr lang="ru-RU" b="1" i="1" dirty="0" smtClean="0"/>
              <a:t>множителей </a:t>
            </a:r>
            <a:r>
              <a:rPr lang="ru-RU" b="1" i="1" dirty="0" smtClean="0"/>
              <a:t>находят второй множитель;</a:t>
            </a:r>
            <a:endParaRPr lang="ru-RU" dirty="0" smtClean="0"/>
          </a:p>
          <a:p>
            <a:pPr lvl="0"/>
            <a:r>
              <a:rPr lang="ru-RU" b="1" i="1" dirty="0" smtClean="0"/>
              <a:t>данное число уменьшают в указанное </a:t>
            </a:r>
            <a:r>
              <a:rPr lang="ru-RU" b="1" i="1" dirty="0" smtClean="0"/>
              <a:t>количество </a:t>
            </a:r>
            <a:r>
              <a:rPr lang="ru-RU" b="1" i="1" dirty="0" smtClean="0"/>
              <a:t>раз;</a:t>
            </a:r>
            <a:endParaRPr lang="ru-RU" dirty="0" smtClean="0"/>
          </a:p>
          <a:p>
            <a:pPr lvl="0"/>
            <a:r>
              <a:rPr lang="ru-RU" b="1" i="1" dirty="0" smtClean="0"/>
              <a:t>выясняют, во сколько раз одно число больше второго или меньше его.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/>
            </a:r>
            <a:br>
              <a:rPr lang="ru-RU" b="1" dirty="0" smtClean="0">
                <a:solidFill>
                  <a:srgbClr val="008000"/>
                </a:solidFill>
              </a:rPr>
            </a:br>
            <a:r>
              <a:rPr lang="ru-RU" b="1" dirty="0" smtClean="0">
                <a:solidFill>
                  <a:srgbClr val="008000"/>
                </a:solidFill>
              </a:rPr>
              <a:t>Физкультминутка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r>
              <a:rPr lang="ru-RU" dirty="0" smtClean="0"/>
              <a:t>закрыть глаза и представить по очереди цвета радуги как можно </a:t>
            </a:r>
            <a:r>
              <a:rPr lang="ru-RU" dirty="0" smtClean="0"/>
              <a:t>отчетливее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lvl="0"/>
            <a:r>
              <a:rPr lang="ru-RU" dirty="0" smtClean="0"/>
              <a:t>глазами “нарисовать” эти фигуры несколько раз в одном, а затем в другом </a:t>
            </a:r>
            <a:r>
              <a:rPr lang="ru-RU" dirty="0" smtClean="0"/>
              <a:t>направлении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Svetofor-deBHdr3F_7hyG_hymfhhdhd-dtnjajh-CВетофор-радуга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8" y="1785927"/>
            <a:ext cx="3729043" cy="1643074"/>
          </a:xfrm>
          <a:prstGeom prst="rect">
            <a:avLst/>
          </a:prstGeom>
        </p:spPr>
      </p:pic>
      <p:pic>
        <p:nvPicPr>
          <p:cNvPr id="5" name="Рисунок 4" descr="hello_html_m434f484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4214818"/>
            <a:ext cx="4857784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95</TotalTime>
  <Words>711</Words>
  <Application>Microsoft Office PowerPoint</Application>
  <PresentationFormat>Экран (4:3)</PresentationFormat>
  <Paragraphs>147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математика</vt:lpstr>
      <vt:lpstr>Математика 5</vt:lpstr>
      <vt:lpstr>Устный счет</vt:lpstr>
      <vt:lpstr>Слайд 3</vt:lpstr>
      <vt:lpstr>Слайд 4</vt:lpstr>
      <vt:lpstr>Свойства деления</vt:lpstr>
      <vt:lpstr>Слайд 6</vt:lpstr>
      <vt:lpstr>Свойство частного</vt:lpstr>
      <vt:lpstr>С помощью действия деления: </vt:lpstr>
      <vt:lpstr> Физкультминутка </vt:lpstr>
      <vt:lpstr>№184 </vt:lpstr>
      <vt:lpstr>№ 183</vt:lpstr>
      <vt:lpstr> № 187 </vt:lpstr>
      <vt:lpstr> № 180 </vt:lpstr>
      <vt:lpstr>Подведем итог урока</vt:lpstr>
      <vt:lpstr>Оцените свою работу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МАРИНА МАРИНА</cp:lastModifiedBy>
  <cp:revision>19</cp:revision>
  <dcterms:created xsi:type="dcterms:W3CDTF">2014-11-14T20:11:12Z</dcterms:created>
  <dcterms:modified xsi:type="dcterms:W3CDTF">2020-03-15T18:20:16Z</dcterms:modified>
</cp:coreProperties>
</file>