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3" r:id="rId5"/>
    <p:sldId id="260" r:id="rId6"/>
    <p:sldId id="266" r:id="rId7"/>
    <p:sldId id="261" r:id="rId8"/>
    <p:sldId id="262" r:id="rId9"/>
    <p:sldId id="274" r:id="rId10"/>
    <p:sldId id="275" r:id="rId11"/>
    <p:sldId id="276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1928802"/>
            <a:ext cx="4464496" cy="864096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Степень с натуральным показателем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8000"/>
                </a:solidFill>
              </a:rPr>
              <a:t/>
            </a:r>
            <a:br>
              <a:rPr lang="ru-RU" sz="4000" b="1" dirty="0" smtClean="0">
                <a:solidFill>
                  <a:srgbClr val="008000"/>
                </a:solidFill>
              </a:rPr>
            </a:br>
            <a:r>
              <a:rPr lang="ru-RU" sz="4000" b="1" dirty="0" smtClean="0">
                <a:solidFill>
                  <a:srgbClr val="008000"/>
                </a:solidFill>
              </a:rPr>
              <a:t>Таблица </a:t>
            </a:r>
            <a:r>
              <a:rPr lang="ru-RU" sz="4000" b="1" dirty="0" smtClean="0">
                <a:solidFill>
                  <a:srgbClr val="008000"/>
                </a:solidFill>
              </a:rPr>
              <a:t>квадратов натуральных чисел от 1 до 10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15" y="1600200"/>
          <a:ext cx="8572564" cy="168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</a:tblGrid>
              <a:tr h="842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6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7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8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9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10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842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2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85720" y="3714752"/>
          <a:ext cx="8572564" cy="168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  <a:gridCol w="779324"/>
              </a:tblGrid>
              <a:tr h="842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6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7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8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9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10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8429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2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Calibri"/>
                        </a:rPr>
                        <a:t>1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Calibri"/>
                        </a:rPr>
                        <a:t>9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8000"/>
                </a:solidFill>
              </a:rPr>
              <a:t/>
            </a:r>
            <a:br>
              <a:rPr lang="ru-RU" sz="3600" b="1" dirty="0" smtClean="0">
                <a:solidFill>
                  <a:srgbClr val="008000"/>
                </a:solidFill>
              </a:rPr>
            </a:br>
            <a:r>
              <a:rPr lang="ru-RU" sz="3600" b="1" dirty="0" smtClean="0">
                <a:solidFill>
                  <a:srgbClr val="008000"/>
                </a:solidFill>
              </a:rPr>
              <a:t>Таблица </a:t>
            </a:r>
            <a:r>
              <a:rPr lang="ru-RU" sz="3600" b="1" dirty="0" smtClean="0">
                <a:solidFill>
                  <a:srgbClr val="008000"/>
                </a:solidFill>
              </a:rPr>
              <a:t>квадратов натуральных чисел от 11 до 20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5" y="1600200"/>
          <a:ext cx="8715432" cy="197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</a:tblGrid>
              <a:tr h="9858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6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7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8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>
                          <a:latin typeface="Times New Roman"/>
                          <a:ea typeface="Calibri"/>
                        </a:rPr>
                        <a:t>9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20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9858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2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14282" y="4000504"/>
          <a:ext cx="8715432" cy="197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  <a:gridCol w="792312"/>
              </a:tblGrid>
              <a:tr h="9858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6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7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8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en-US" sz="3200" dirty="0">
                          <a:latin typeface="Times New Roman"/>
                          <a:ea typeface="Calibri"/>
                        </a:rPr>
                        <a:t>9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20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9858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2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225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256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289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324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361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400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8000"/>
                </a:solidFill>
              </a:rPr>
              <a:t/>
            </a:r>
            <a:br>
              <a:rPr lang="ru-RU" sz="3600" b="1" dirty="0" smtClean="0">
                <a:solidFill>
                  <a:srgbClr val="008000"/>
                </a:solidFill>
              </a:rPr>
            </a:br>
            <a:r>
              <a:rPr lang="ru-RU" sz="3600" b="1" dirty="0" smtClean="0">
                <a:solidFill>
                  <a:srgbClr val="008000"/>
                </a:solidFill>
              </a:rPr>
              <a:t>Таблица </a:t>
            </a:r>
            <a:r>
              <a:rPr lang="ru-RU" sz="3600" b="1" dirty="0" smtClean="0">
                <a:solidFill>
                  <a:srgbClr val="008000"/>
                </a:solidFill>
              </a:rPr>
              <a:t>кубов натуральных чисел от 1 до 10</a:t>
            </a:r>
            <a:r>
              <a:rPr lang="ru-RU" sz="3600" dirty="0" smtClean="0">
                <a:solidFill>
                  <a:srgbClr val="008000"/>
                </a:solidFill>
              </a:rPr>
              <a:t/>
            </a:r>
            <a:br>
              <a:rPr lang="ru-RU" sz="3600" dirty="0" smtClean="0">
                <a:solidFill>
                  <a:srgbClr val="008000"/>
                </a:solidFill>
              </a:rPr>
            </a:br>
            <a:endParaRPr lang="ru-RU" sz="3600" dirty="0">
              <a:solidFill>
                <a:srgbClr val="008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2" y="1600200"/>
          <a:ext cx="8786877" cy="197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07"/>
                <a:gridCol w="558517"/>
                <a:gridCol w="571504"/>
                <a:gridCol w="714380"/>
                <a:gridCol w="714380"/>
                <a:gridCol w="857256"/>
                <a:gridCol w="785818"/>
                <a:gridCol w="857256"/>
                <a:gridCol w="785818"/>
                <a:gridCol w="785818"/>
                <a:gridCol w="1357323"/>
              </a:tblGrid>
              <a:tr h="641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6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7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8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9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10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32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3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142844" y="4000504"/>
          <a:ext cx="8786877" cy="1971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07"/>
                <a:gridCol w="558517"/>
                <a:gridCol w="571504"/>
                <a:gridCol w="714380"/>
                <a:gridCol w="714380"/>
                <a:gridCol w="857256"/>
                <a:gridCol w="785818"/>
                <a:gridCol w="857256"/>
                <a:gridCol w="785818"/>
                <a:gridCol w="785818"/>
                <a:gridCol w="1357323"/>
              </a:tblGrid>
              <a:tr h="641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>
                          <a:latin typeface="Times New Roman"/>
                          <a:ea typeface="Calibri"/>
                        </a:rPr>
                        <a:t>n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1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2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3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4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Calibri"/>
                        </a:rPr>
                        <a:t>5</a:t>
                      </a:r>
                      <a:endParaRPr lang="ru-RU" sz="3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6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7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8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9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Calibri"/>
                        </a:rPr>
                        <a:t>10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132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en-US" sz="3200" i="1" baseline="30000">
                          <a:latin typeface="Times New Roman"/>
                          <a:ea typeface="Calibri"/>
                        </a:rPr>
                        <a:t>3</a:t>
                      </a:r>
                      <a:endParaRPr lang="ru-RU" sz="3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</a:rPr>
                        <a:t>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216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343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512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729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</a:rPr>
                        <a:t>1000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Контрольные вопросы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lvl="0"/>
            <a:r>
              <a:rPr lang="ru-RU" dirty="0" smtClean="0"/>
              <a:t>Дайте определение степени</a:t>
            </a:r>
          </a:p>
          <a:p>
            <a:pPr lvl="0"/>
            <a:r>
              <a:rPr lang="ru-RU" dirty="0" smtClean="0"/>
              <a:t>Дайте </a:t>
            </a:r>
            <a:r>
              <a:rPr lang="ru-RU" dirty="0" smtClean="0"/>
              <a:t>определение основания степени</a:t>
            </a:r>
          </a:p>
          <a:p>
            <a:pPr lvl="0"/>
            <a:r>
              <a:rPr lang="ru-RU" dirty="0" smtClean="0"/>
              <a:t>Дайте определение показателя степени</a:t>
            </a:r>
          </a:p>
          <a:p>
            <a:pPr lvl="0"/>
            <a:r>
              <a:rPr lang="ru-RU" dirty="0" smtClean="0"/>
              <a:t>Что называется квадратом числа?</a:t>
            </a:r>
          </a:p>
          <a:p>
            <a:pPr lvl="0"/>
            <a:r>
              <a:rPr lang="ru-RU" dirty="0" smtClean="0"/>
              <a:t>Что называется кубом числа?</a:t>
            </a:r>
          </a:p>
          <a:p>
            <a:pPr lvl="0"/>
            <a:r>
              <a:rPr lang="ru-RU" dirty="0" smtClean="0"/>
              <a:t>Чему равно число в первой степени?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467659187_316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1" y="4783606"/>
            <a:ext cx="1428760" cy="1726737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 свою работу!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r="4878"/>
          <a:stretch/>
        </p:blipFill>
        <p:spPr bwMode="auto">
          <a:xfrm>
            <a:off x="714348" y="1285860"/>
            <a:ext cx="1928826" cy="18573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43240" y="2285992"/>
            <a:ext cx="2286016" cy="200026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12508" t="10887" r="10180" b="13032"/>
          <a:stretch/>
        </p:blipFill>
        <p:spPr bwMode="auto">
          <a:xfrm>
            <a:off x="5857884" y="3214686"/>
            <a:ext cx="1857388" cy="171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034" y="3357562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214818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11; № 160 (</a:t>
            </a:r>
            <a:r>
              <a:rPr lang="ru-RU" dirty="0" err="1" smtClean="0"/>
              <a:t>д</a:t>
            </a:r>
            <a:r>
              <a:rPr lang="ru-RU" dirty="0" smtClean="0"/>
              <a:t> – </a:t>
            </a:r>
            <a:r>
              <a:rPr lang="ru-RU" dirty="0" err="1" smtClean="0"/>
              <a:t>з</a:t>
            </a:r>
            <a:r>
              <a:rPr lang="ru-RU" dirty="0" smtClean="0"/>
              <a:t>); № 162; № 168 (а - в)</a:t>
            </a:r>
            <a:endParaRPr lang="ru-RU" dirty="0"/>
          </a:p>
        </p:txBody>
      </p:sp>
      <p:pic>
        <p:nvPicPr>
          <p:cNvPr id="4" name="Рисунок 3" descr="0_a3d5a_1d099b9f_orig.jp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000372"/>
            <a:ext cx="3333750" cy="333375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себя!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8000"/>
                </a:solidFill>
              </a:rPr>
              <a:t>№ 142</a:t>
            </a:r>
            <a:endParaRPr lang="ru-RU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dirty="0" smtClean="0"/>
              <a:t>и) 42 ∙ 68 = 2856</a:t>
            </a:r>
          </a:p>
          <a:p>
            <a:pPr>
              <a:buNone/>
            </a:pPr>
            <a:r>
              <a:rPr lang="ru-RU" dirty="0" smtClean="0"/>
              <a:t>к</a:t>
            </a:r>
            <a:r>
              <a:rPr lang="ru-RU" dirty="0" smtClean="0"/>
              <a:t>) 37 ∙ 33 = 1221</a:t>
            </a:r>
          </a:p>
          <a:p>
            <a:pPr>
              <a:buNone/>
            </a:pPr>
            <a:r>
              <a:rPr lang="ru-RU" dirty="0" smtClean="0"/>
              <a:t>л</a:t>
            </a:r>
            <a:r>
              <a:rPr lang="ru-RU" dirty="0" smtClean="0"/>
              <a:t>) 74 ∙ 15 = 1110</a:t>
            </a:r>
          </a:p>
          <a:p>
            <a:pPr>
              <a:buNone/>
            </a:pPr>
            <a:r>
              <a:rPr lang="ru-RU" dirty="0" smtClean="0"/>
              <a:t>м</a:t>
            </a:r>
            <a:r>
              <a:rPr lang="ru-RU" dirty="0" smtClean="0"/>
              <a:t>) 37 ∙ 66 = 2442</a:t>
            </a:r>
          </a:p>
          <a:p>
            <a:pPr>
              <a:buNone/>
            </a:pPr>
            <a:r>
              <a:rPr lang="ru-RU" dirty="0" err="1" smtClean="0"/>
              <a:t>н</a:t>
            </a:r>
            <a:r>
              <a:rPr lang="ru-RU" dirty="0" smtClean="0"/>
              <a:t>) 48 ∙ 37 = 1776</a:t>
            </a:r>
          </a:p>
          <a:p>
            <a:pPr>
              <a:buNone/>
            </a:pPr>
            <a:r>
              <a:rPr lang="ru-RU" dirty="0" smtClean="0"/>
              <a:t>о</a:t>
            </a:r>
            <a:r>
              <a:rPr lang="ru-RU" dirty="0" smtClean="0"/>
              <a:t>) 54 ∙ 29 = 1566</a:t>
            </a:r>
          </a:p>
          <a:p>
            <a:pPr>
              <a:buNone/>
            </a:pPr>
            <a:r>
              <a:rPr lang="ru-RU" dirty="0" err="1" smtClean="0"/>
              <a:t>п</a:t>
            </a:r>
            <a:r>
              <a:rPr lang="ru-RU" dirty="0" smtClean="0"/>
              <a:t>) 63 ∙ 36 = 2268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себя!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8000"/>
                </a:solidFill>
              </a:rPr>
              <a:t>№ 143</a:t>
            </a:r>
            <a:endParaRPr lang="ru-RU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dirty="0" smtClean="0"/>
              <a:t>и) 321 ∙ 562 = 180402</a:t>
            </a:r>
          </a:p>
          <a:p>
            <a:pPr>
              <a:buNone/>
            </a:pPr>
            <a:r>
              <a:rPr lang="ru-RU" dirty="0" smtClean="0"/>
              <a:t>к</a:t>
            </a:r>
            <a:r>
              <a:rPr lang="ru-RU" dirty="0" smtClean="0"/>
              <a:t>) 955 ∙ 317 = 302735</a:t>
            </a:r>
          </a:p>
          <a:p>
            <a:pPr>
              <a:buNone/>
            </a:pPr>
            <a:r>
              <a:rPr lang="ru-RU" dirty="0" smtClean="0"/>
              <a:t>л</a:t>
            </a:r>
            <a:r>
              <a:rPr lang="ru-RU" dirty="0" smtClean="0"/>
              <a:t>) 861 ∙ 242 = 208362</a:t>
            </a:r>
          </a:p>
          <a:p>
            <a:pPr>
              <a:buNone/>
            </a:pPr>
            <a:r>
              <a:rPr lang="ru-RU" dirty="0" smtClean="0"/>
              <a:t>м</a:t>
            </a:r>
            <a:r>
              <a:rPr lang="ru-RU" dirty="0" smtClean="0"/>
              <a:t>) 732 ∙ 999 = 731268</a:t>
            </a:r>
          </a:p>
          <a:p>
            <a:pPr>
              <a:buNone/>
            </a:pPr>
            <a:r>
              <a:rPr lang="ru-RU" dirty="0" err="1" smtClean="0"/>
              <a:t>н</a:t>
            </a:r>
            <a:r>
              <a:rPr lang="ru-RU" dirty="0" smtClean="0"/>
              <a:t>) 679 ∙ 679 = 461041</a:t>
            </a:r>
          </a:p>
          <a:p>
            <a:pPr>
              <a:buNone/>
            </a:pPr>
            <a:r>
              <a:rPr lang="ru-RU" dirty="0" smtClean="0"/>
              <a:t>о</a:t>
            </a:r>
            <a:r>
              <a:rPr lang="ru-RU" dirty="0" smtClean="0"/>
              <a:t>) 125 ∙ 125 = 15625</a:t>
            </a:r>
          </a:p>
          <a:p>
            <a:pPr>
              <a:buNone/>
            </a:pPr>
            <a:r>
              <a:rPr lang="ru-RU" dirty="0" err="1" smtClean="0"/>
              <a:t>п</a:t>
            </a:r>
            <a:r>
              <a:rPr lang="ru-RU" dirty="0" smtClean="0"/>
              <a:t>) 420 ∙ 450 = 189000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Устный счет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sz="3400" dirty="0" smtClean="0"/>
              <a:t>а) 15 ∙ 2 + 14 = </a:t>
            </a:r>
          </a:p>
          <a:p>
            <a:pPr>
              <a:buNone/>
            </a:pPr>
            <a:r>
              <a:rPr lang="ru-RU" sz="3400" dirty="0" smtClean="0"/>
              <a:t>б) 8 + 8 ∙ 10 = </a:t>
            </a:r>
          </a:p>
          <a:p>
            <a:pPr>
              <a:buNone/>
            </a:pPr>
            <a:r>
              <a:rPr lang="ru-RU" sz="3400" dirty="0" smtClean="0"/>
              <a:t>в) 3 + 9 ∙ 7 = </a:t>
            </a:r>
          </a:p>
          <a:p>
            <a:pPr>
              <a:buNone/>
            </a:pPr>
            <a:r>
              <a:rPr lang="ru-RU" sz="3400" dirty="0" smtClean="0"/>
              <a:t>г) 9 + 39 : 3 = </a:t>
            </a:r>
          </a:p>
          <a:p>
            <a:pPr>
              <a:buNone/>
            </a:pPr>
            <a:r>
              <a:rPr lang="ru-RU" sz="3400" dirty="0" err="1" smtClean="0"/>
              <a:t>д</a:t>
            </a:r>
            <a:r>
              <a:rPr lang="ru-RU" sz="3400" dirty="0" smtClean="0"/>
              <a:t>) 17 ∙ 3 – 18 = </a:t>
            </a:r>
          </a:p>
          <a:p>
            <a:pPr>
              <a:buNone/>
            </a:pPr>
            <a:r>
              <a:rPr lang="ru-RU" sz="3400" dirty="0" smtClean="0"/>
              <a:t>е) 36 : 4 + 2 = </a:t>
            </a:r>
          </a:p>
          <a:p>
            <a:pPr>
              <a:buNone/>
            </a:pPr>
            <a:r>
              <a:rPr lang="ru-RU" sz="3400" dirty="0" smtClean="0"/>
              <a:t>ж) 51 + 12 ∙ 4 = </a:t>
            </a:r>
          </a:p>
          <a:p>
            <a:pPr>
              <a:buNone/>
            </a:pPr>
            <a:r>
              <a:rPr lang="ru-RU" sz="3400" dirty="0" err="1" smtClean="0"/>
              <a:t>з</a:t>
            </a:r>
            <a:r>
              <a:rPr lang="ru-RU" sz="3400" dirty="0" smtClean="0"/>
              <a:t>) 11 ∙ 9 – 44 =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1071546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1643050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88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221455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66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857496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22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3429000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33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4071942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471488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99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542926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55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428604"/>
            <a:ext cx="7858180" cy="4071966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Основание степени </a:t>
            </a:r>
            <a:r>
              <a:rPr lang="ru-RU" sz="2800" b="1" i="1" dirty="0" smtClean="0"/>
              <a:t>– число, которое умножают само на себя </a:t>
            </a:r>
            <a:r>
              <a:rPr lang="en-US" sz="2800" b="1" i="1" dirty="0" smtClean="0"/>
              <a:t>n</a:t>
            </a:r>
            <a:r>
              <a:rPr lang="ru-RU" sz="2800" b="1" i="1" dirty="0" smtClean="0"/>
              <a:t> раз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Показатель степени </a:t>
            </a:r>
            <a:r>
              <a:rPr lang="ru-RU" sz="2800" b="1" i="1" dirty="0" smtClean="0"/>
              <a:t>показывает сколько раз необходимо умножить основание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dba5028d951c1b934ce4d63fdd01c535f620cc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7605171" cy="4714908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creenshot_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714356"/>
            <a:ext cx="8600943" cy="321471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dirty="0" smtClean="0"/>
              <a:t>Вторую степень числа называют также </a:t>
            </a:r>
            <a:r>
              <a:rPr lang="ru-RU" b="1" dirty="0" smtClean="0">
                <a:solidFill>
                  <a:srgbClr val="FF0000"/>
                </a:solidFill>
              </a:rPr>
              <a:t>квадратом</a:t>
            </a:r>
            <a:r>
              <a:rPr lang="ru-RU" dirty="0" smtClean="0"/>
              <a:t> числа. Запись 5</a:t>
            </a:r>
            <a:r>
              <a:rPr lang="ru-RU" baseline="30000" dirty="0" smtClean="0"/>
              <a:t>2</a:t>
            </a:r>
            <a:r>
              <a:rPr lang="ru-RU" dirty="0" smtClean="0"/>
              <a:t> читают «пять в квадрате».</a:t>
            </a:r>
          </a:p>
          <a:p>
            <a:pPr>
              <a:buNone/>
            </a:pPr>
            <a:r>
              <a:rPr lang="ru-RU" dirty="0" smtClean="0"/>
              <a:t>    Третью степень числа называют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кубом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числа. Запись 5</a:t>
            </a:r>
            <a:r>
              <a:rPr lang="ru-RU" baseline="30000" dirty="0" smtClean="0"/>
              <a:t>3</a:t>
            </a:r>
            <a:r>
              <a:rPr lang="ru-RU" dirty="0" smtClean="0"/>
              <a:t> читают «пять в кубе». </a:t>
            </a:r>
            <a:endParaRPr lang="ru-RU" dirty="0"/>
          </a:p>
        </p:txBody>
      </p:sp>
      <p:pic>
        <p:nvPicPr>
          <p:cNvPr id="4" name="Рисунок 3" descr="Screenshot_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358246" cy="128588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Физкультминутка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9"/>
            <a:ext cx="6357982" cy="414340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Движения глаз вверх – вниз, вправо – влево.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вращение глазами по часовой стрелке и против (Рисуем глазами окружность)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3) на доске рисуется какая – либо кривая (спираль, ломанная), учащиеся должны глазами «нарисовать» эту фигуру несколько раз в одном, а затем в другом направлении.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4) закрыть глаза и как можно отчетливее представляем все цвета радуги по очереди.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/>
          </a:p>
        </p:txBody>
      </p:sp>
      <p:pic>
        <p:nvPicPr>
          <p:cNvPr id="4" name="Рисунок 3" descr="0029-041-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071942"/>
            <a:ext cx="2495651" cy="2552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50</TotalTime>
  <Words>506</Words>
  <Application>Microsoft Office PowerPoint</Application>
  <PresentationFormat>Экран (4:3)</PresentationFormat>
  <Paragraphs>164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математика</vt:lpstr>
      <vt:lpstr>Математика 5</vt:lpstr>
      <vt:lpstr>Проверь себя!</vt:lpstr>
      <vt:lpstr>Проверь себя!</vt:lpstr>
      <vt:lpstr>Устный счет</vt:lpstr>
      <vt:lpstr>Слайд 5</vt:lpstr>
      <vt:lpstr>Слайд 6</vt:lpstr>
      <vt:lpstr>Слайд 7</vt:lpstr>
      <vt:lpstr>Слайд 8</vt:lpstr>
      <vt:lpstr>Физкультминутка</vt:lpstr>
      <vt:lpstr> Таблица квадратов натуральных чисел от 1 до 10 </vt:lpstr>
      <vt:lpstr> Таблица квадратов натуральных чисел от 11 до 20 </vt:lpstr>
      <vt:lpstr> Таблица кубов натуральных чисел от 1 до 10 </vt:lpstr>
      <vt:lpstr>Контрольные вопросы</vt:lpstr>
      <vt:lpstr>Оцени свою работу!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13</cp:revision>
  <dcterms:created xsi:type="dcterms:W3CDTF">2014-11-14T20:11:12Z</dcterms:created>
  <dcterms:modified xsi:type="dcterms:W3CDTF">2020-03-14T17:41:51Z</dcterms:modified>
</cp:coreProperties>
</file>