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857224" y="785794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32" y="1928802"/>
            <a:ext cx="5286412" cy="864096"/>
          </a:xfrm>
        </p:spPr>
        <p:txBody>
          <a:bodyPr rtlCol="0">
            <a:normAutofit fontScale="85000" lnSpcReduction="10000"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</a:rPr>
              <a:t>Решение текстовых задач с помощью умножения и деления</a:t>
            </a:r>
            <a:endParaRPr lang="ru-RU" b="1" dirty="0">
              <a:solidFill>
                <a:srgbClr val="008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4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Найдите </a:t>
            </a:r>
            <a:r>
              <a:rPr lang="ru-RU" dirty="0" smtClean="0"/>
              <a:t>частное от деления наибольшего четырехзначного числа на наибольшее двузначное.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Наибольшее четырехзначное число – 9999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Наибольшее двухзначное – 99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9999 : 99 = 101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101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7443699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934" y="3143248"/>
            <a:ext cx="2571767" cy="3216562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>№ 202 (а)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/>
              <a:t>) 144 : 12 = 12 (кар) – в одной коробке</a:t>
            </a:r>
          </a:p>
          <a:p>
            <a:pPr>
              <a:buNone/>
            </a:pPr>
            <a:r>
              <a:rPr lang="ru-RU" dirty="0" smtClean="0"/>
              <a:t>2) 12 ∙ 15 = 180 (кар) – в 15 коробках</a:t>
            </a:r>
          </a:p>
          <a:p>
            <a:pPr>
              <a:buNone/>
            </a:pPr>
            <a:r>
              <a:rPr lang="ru-RU" dirty="0" smtClean="0"/>
              <a:t>Ответ: 180 карандашей</a:t>
            </a:r>
            <a:endParaRPr lang="ru-RU" dirty="0"/>
          </a:p>
        </p:txBody>
      </p:sp>
      <p:pic>
        <p:nvPicPr>
          <p:cNvPr id="4" name="Рисунок 3" descr="7443699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868" y="2857496"/>
            <a:ext cx="2571767" cy="3216562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>№ 205 (а)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/>
              <a:t>) 36 ∙ 10 = 360 (км) – весь путь</a:t>
            </a:r>
          </a:p>
          <a:p>
            <a:pPr>
              <a:buNone/>
            </a:pPr>
            <a:r>
              <a:rPr lang="ru-RU" dirty="0" smtClean="0"/>
              <a:t>2) 360 : 9 = 40 (км/ч) – скорость на обратном пути</a:t>
            </a:r>
          </a:p>
          <a:p>
            <a:pPr>
              <a:buNone/>
            </a:pPr>
            <a:r>
              <a:rPr lang="ru-RU" dirty="0" smtClean="0"/>
              <a:t>Ответ: 40 км/ч</a:t>
            </a:r>
            <a:endParaRPr lang="ru-RU" dirty="0"/>
          </a:p>
        </p:txBody>
      </p:sp>
      <p:pic>
        <p:nvPicPr>
          <p:cNvPr id="4" name="Рисунок 3" descr="7443699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2928934"/>
            <a:ext cx="2571767" cy="3216562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>№ 206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/>
              <a:t>) 30 ∙ 50 = 1500 (</a:t>
            </a:r>
            <a:r>
              <a:rPr lang="ru-RU" dirty="0" err="1" smtClean="0"/>
              <a:t>руб</a:t>
            </a:r>
            <a:r>
              <a:rPr lang="ru-RU" dirty="0" smtClean="0"/>
              <a:t>) – траты за месяц</a:t>
            </a:r>
          </a:p>
          <a:p>
            <a:pPr>
              <a:buNone/>
            </a:pPr>
            <a:r>
              <a:rPr lang="ru-RU" dirty="0" smtClean="0"/>
              <a:t>2) 1500 + 900 = 2400 (</a:t>
            </a:r>
            <a:r>
              <a:rPr lang="ru-RU" dirty="0" err="1" smtClean="0"/>
              <a:t>руб</a:t>
            </a:r>
            <a:r>
              <a:rPr lang="ru-RU" dirty="0" smtClean="0"/>
              <a:t>) – зарплата </a:t>
            </a:r>
            <a:r>
              <a:rPr lang="ru-RU" dirty="0" err="1" smtClean="0"/>
              <a:t>ща</a:t>
            </a:r>
            <a:r>
              <a:rPr lang="ru-RU" dirty="0" smtClean="0"/>
              <a:t> месяц</a:t>
            </a:r>
          </a:p>
          <a:p>
            <a:pPr>
              <a:buNone/>
            </a:pPr>
            <a:r>
              <a:rPr lang="ru-RU" dirty="0" smtClean="0"/>
              <a:t>3) 2400 : 24 = 100 (</a:t>
            </a:r>
            <a:r>
              <a:rPr lang="ru-RU" dirty="0" err="1" smtClean="0"/>
              <a:t>руб</a:t>
            </a:r>
            <a:r>
              <a:rPr lang="ru-RU" dirty="0" smtClean="0"/>
              <a:t>) – зарплата за день</a:t>
            </a:r>
          </a:p>
          <a:p>
            <a:pPr>
              <a:buNone/>
            </a:pPr>
            <a:r>
              <a:rPr lang="ru-RU" dirty="0" smtClean="0"/>
              <a:t>Ответ: 100 рублей</a:t>
            </a:r>
          </a:p>
          <a:p>
            <a:endParaRPr lang="ru-RU" dirty="0"/>
          </a:p>
        </p:txBody>
      </p:sp>
      <p:pic>
        <p:nvPicPr>
          <p:cNvPr id="4" name="Рисунок 3" descr="7443699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9058" y="3143248"/>
            <a:ext cx="2571767" cy="3216562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>№ 204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/>
              <a:t>) 54 ∙ 6 = 324 (м) – в плацкартных вагонах</a:t>
            </a:r>
          </a:p>
          <a:p>
            <a:pPr>
              <a:buNone/>
            </a:pPr>
            <a:r>
              <a:rPr lang="ru-RU" dirty="0" smtClean="0"/>
              <a:t>2) 18 + 324 = 342 (м) – в плацкартных и мягких вагонах</a:t>
            </a:r>
          </a:p>
          <a:p>
            <a:pPr>
              <a:buNone/>
            </a:pPr>
            <a:r>
              <a:rPr lang="ru-RU" dirty="0" smtClean="0"/>
              <a:t>3) 738 – 342 = 396 (м) – в купейных вагонах</a:t>
            </a:r>
          </a:p>
          <a:p>
            <a:pPr>
              <a:buNone/>
            </a:pPr>
            <a:r>
              <a:rPr lang="ru-RU" dirty="0" smtClean="0"/>
              <a:t>4) 396 : 11 = 36 (м) – в купейном вагоне</a:t>
            </a:r>
          </a:p>
          <a:p>
            <a:pPr>
              <a:buNone/>
            </a:pPr>
            <a:r>
              <a:rPr lang="ru-RU" dirty="0" smtClean="0"/>
              <a:t>Ответ: 36 мест</a:t>
            </a:r>
          </a:p>
          <a:p>
            <a:endParaRPr lang="ru-RU" dirty="0"/>
          </a:p>
        </p:txBody>
      </p:sp>
      <p:pic>
        <p:nvPicPr>
          <p:cNvPr id="4" name="Рисунок 3" descr="7443699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934" y="3143248"/>
            <a:ext cx="2571767" cy="3216562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Оцените свою работу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214422"/>
            <a:ext cx="2286016" cy="2428892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14612" y="1785926"/>
            <a:ext cx="2714644" cy="2214578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4" cstate="print"/>
          <a:srcRect l="5215" t="-7208" r="3273" b="-2245"/>
          <a:stretch/>
        </p:blipFill>
        <p:spPr bwMode="auto">
          <a:xfrm>
            <a:off x="5572132" y="3143248"/>
            <a:ext cx="2071702" cy="18573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57158" y="3857628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43174" y="4214818"/>
            <a:ext cx="271464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5000636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Домашнее задание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п. 1. 13; № 202 (б); № 205 (б); № 207 (а)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ZBS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3214686"/>
            <a:ext cx="2971800" cy="2971800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181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9"/>
            <a:ext cx="8229600" cy="264320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</a:t>
            </a:r>
            <a:r>
              <a:rPr lang="ru-RU" dirty="0" smtClean="0"/>
              <a:t>) (144 : 12) ∙ 12 = 144</a:t>
            </a:r>
          </a:p>
          <a:p>
            <a:pPr>
              <a:buNone/>
            </a:pPr>
            <a:r>
              <a:rPr lang="ru-RU" dirty="0" smtClean="0"/>
              <a:t>Ответ: 144</a:t>
            </a:r>
          </a:p>
          <a:p>
            <a:pPr>
              <a:buNone/>
            </a:pPr>
            <a:r>
              <a:rPr lang="ru-RU" dirty="0" smtClean="0"/>
              <a:t>б) (132 : 11) ∙ 11 = 132</a:t>
            </a:r>
          </a:p>
          <a:p>
            <a:pPr>
              <a:buNone/>
            </a:pPr>
            <a:r>
              <a:rPr lang="ru-RU" dirty="0" smtClean="0"/>
              <a:t>Ответ: 132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at_happy_clapping_hg_cl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500042"/>
            <a:ext cx="2781300" cy="333375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184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</a:t>
            </a:r>
            <a:r>
              <a:rPr lang="ru-RU" dirty="0" smtClean="0"/>
              <a:t>) 40 : 8 = 5</a:t>
            </a:r>
          </a:p>
          <a:p>
            <a:pPr>
              <a:buNone/>
            </a:pPr>
            <a:r>
              <a:rPr lang="ru-RU" dirty="0" smtClean="0"/>
              <a:t>Ответ: 5</a:t>
            </a:r>
          </a:p>
          <a:p>
            <a:pPr>
              <a:buNone/>
            </a:pPr>
            <a:r>
              <a:rPr lang="ru-RU" dirty="0" smtClean="0"/>
              <a:t>б) 72 : 9 = 8</a:t>
            </a:r>
          </a:p>
          <a:p>
            <a:pPr>
              <a:buNone/>
            </a:pPr>
            <a:r>
              <a:rPr lang="ru-RU" dirty="0" smtClean="0"/>
              <a:t>Ответ: 8</a:t>
            </a:r>
          </a:p>
          <a:p>
            <a:pPr>
              <a:buNone/>
            </a:pPr>
            <a:r>
              <a:rPr lang="ru-RU" dirty="0" smtClean="0"/>
              <a:t>в) 64 : 8 = 8</a:t>
            </a:r>
          </a:p>
          <a:p>
            <a:pPr>
              <a:buNone/>
            </a:pPr>
            <a:r>
              <a:rPr lang="ru-RU" dirty="0" smtClean="0"/>
              <a:t>Ответ: 8</a:t>
            </a:r>
          </a:p>
          <a:p>
            <a:pPr>
              <a:buNone/>
            </a:pPr>
            <a:r>
              <a:rPr lang="ru-RU" dirty="0" smtClean="0"/>
              <a:t>г) 560 : 7 = 80</a:t>
            </a:r>
          </a:p>
          <a:p>
            <a:pPr>
              <a:buNone/>
            </a:pPr>
            <a:r>
              <a:rPr lang="ru-RU" dirty="0" smtClean="0"/>
              <a:t>Ответ: 80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cat_happy_clapping_hg_cl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571480"/>
            <a:ext cx="2781300" cy="333375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185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8572560" cy="5340369"/>
          </a:xfrm>
        </p:spPr>
        <p:txBody>
          <a:bodyPr/>
          <a:lstStyle/>
          <a:p>
            <a:pPr>
              <a:buNone/>
            </a:pPr>
            <a:r>
              <a:rPr lang="ru-RU" sz="3000" dirty="0" smtClean="0"/>
              <a:t>б</a:t>
            </a:r>
            <a:r>
              <a:rPr lang="ru-RU" sz="3000" dirty="0" smtClean="0"/>
              <a:t>) 800 : 400 = (800 : 100) : (400 : 100) = 8 : 4 = 2</a:t>
            </a:r>
          </a:p>
          <a:p>
            <a:pPr>
              <a:buNone/>
            </a:pPr>
            <a:r>
              <a:rPr lang="ru-RU" sz="3000" dirty="0" smtClean="0"/>
              <a:t>в</a:t>
            </a:r>
            <a:r>
              <a:rPr lang="ru-RU" sz="3000" dirty="0" smtClean="0"/>
              <a:t>) 16000 : 800 = (16000 : 100) : (800 : 100) = 160 : 8 = </a:t>
            </a:r>
            <a:r>
              <a:rPr lang="ru-RU" sz="3000" dirty="0" smtClean="0"/>
              <a:t>= 20</a:t>
            </a:r>
            <a:endParaRPr lang="ru-RU" sz="3000" dirty="0" smtClean="0"/>
          </a:p>
          <a:p>
            <a:pPr>
              <a:buNone/>
            </a:pPr>
            <a:r>
              <a:rPr lang="ru-RU" sz="3000" dirty="0" smtClean="0"/>
              <a:t>г</a:t>
            </a:r>
            <a:r>
              <a:rPr lang="ru-RU" sz="3000" dirty="0" smtClean="0"/>
              <a:t>) 300 : 50 = (300 : 10) : (50 : 10) = 30 : 5 = 6</a:t>
            </a:r>
          </a:p>
          <a:p>
            <a:pPr>
              <a:buNone/>
            </a:pPr>
            <a:r>
              <a:rPr lang="ru-RU" sz="3000" dirty="0" err="1" smtClean="0"/>
              <a:t>д</a:t>
            </a:r>
            <a:r>
              <a:rPr lang="ru-RU" sz="3000" dirty="0" smtClean="0"/>
              <a:t>) 6400 : 1600 = (6400 : 100) : (1600 : 100) = 64 : 16 = </a:t>
            </a:r>
            <a:r>
              <a:rPr lang="ru-RU" sz="3000" dirty="0" smtClean="0"/>
              <a:t>= 4</a:t>
            </a:r>
            <a:endParaRPr lang="ru-RU" sz="3000" dirty="0" smtClean="0"/>
          </a:p>
          <a:p>
            <a:pPr>
              <a:buNone/>
            </a:pPr>
            <a:r>
              <a:rPr lang="ru-RU" sz="3000" dirty="0" smtClean="0"/>
              <a:t>е</a:t>
            </a:r>
            <a:r>
              <a:rPr lang="ru-RU" sz="3000" dirty="0" smtClean="0"/>
              <a:t>) 20000 : 4000 = (20000 : 1000) : (4000 : 1000) = 20 : </a:t>
            </a:r>
            <a:r>
              <a:rPr lang="ru-RU" sz="3000" dirty="0" smtClean="0"/>
              <a:t>:4 </a:t>
            </a:r>
            <a:r>
              <a:rPr lang="ru-RU" sz="3000" dirty="0" smtClean="0"/>
              <a:t>= 5</a:t>
            </a:r>
          </a:p>
          <a:p>
            <a:pPr>
              <a:buNone/>
            </a:pPr>
            <a:r>
              <a:rPr lang="ru-RU" sz="3000" dirty="0" smtClean="0"/>
              <a:t>ж</a:t>
            </a:r>
            <a:r>
              <a:rPr lang="ru-RU" sz="3000" dirty="0" smtClean="0"/>
              <a:t>) 2000 : 500 = (2000 : 100) : (500 : 100) = 20 : 5 </a:t>
            </a:r>
            <a:r>
              <a:rPr lang="ru-RU" sz="3000" dirty="0" smtClean="0"/>
              <a:t>=</a:t>
            </a:r>
          </a:p>
          <a:p>
            <a:pPr>
              <a:buNone/>
            </a:pPr>
            <a:r>
              <a:rPr lang="ru-RU" sz="3000" dirty="0" smtClean="0"/>
              <a:t>= </a:t>
            </a:r>
            <a:r>
              <a:rPr lang="ru-RU" sz="3000" dirty="0" smtClean="0"/>
              <a:t>4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Самостоятельная работа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840108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b="1" i="1" dirty="0" smtClean="0"/>
              <a:t>Вариант 1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1. Вычислите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а) 7</a:t>
            </a:r>
            <a:r>
              <a:rPr lang="ru-RU" baseline="30000" dirty="0" smtClean="0"/>
              <a:t>2</a:t>
            </a:r>
            <a:r>
              <a:rPr lang="ru-RU" dirty="0" smtClean="0"/>
              <a:t>          </a:t>
            </a:r>
            <a:r>
              <a:rPr lang="ru-RU" dirty="0" smtClean="0"/>
              <a:t>б</a:t>
            </a:r>
            <a:r>
              <a:rPr lang="ru-RU" dirty="0" smtClean="0"/>
              <a:t>) 3</a:t>
            </a:r>
            <a:r>
              <a:rPr lang="ru-RU" baseline="30000" dirty="0" smtClean="0"/>
              <a:t>3</a:t>
            </a:r>
            <a:r>
              <a:rPr lang="ru-RU" dirty="0" smtClean="0"/>
              <a:t>          </a:t>
            </a:r>
            <a:r>
              <a:rPr lang="ru-RU" dirty="0" smtClean="0"/>
              <a:t>в</a:t>
            </a:r>
            <a:r>
              <a:rPr lang="ru-RU" dirty="0" smtClean="0"/>
              <a:t>) 48</a:t>
            </a:r>
            <a:r>
              <a:rPr lang="ru-RU" baseline="30000" dirty="0" smtClean="0"/>
              <a:t>1</a:t>
            </a:r>
            <a:r>
              <a:rPr lang="ru-RU" dirty="0" smtClean="0"/>
              <a:t>        </a:t>
            </a:r>
            <a:r>
              <a:rPr lang="ru-RU" dirty="0" smtClean="0"/>
              <a:t>г</a:t>
            </a:r>
            <a:r>
              <a:rPr lang="ru-RU" dirty="0" smtClean="0"/>
              <a:t>) 12</a:t>
            </a:r>
            <a:r>
              <a:rPr lang="ru-RU" baseline="30000" dirty="0" smtClean="0"/>
              <a:t>2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2. Вычислите: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а) 420 : </a:t>
            </a:r>
            <a:r>
              <a:rPr lang="ru-RU" dirty="0" smtClean="0"/>
              <a:t>7     б</a:t>
            </a:r>
            <a:r>
              <a:rPr lang="ru-RU" dirty="0" smtClean="0"/>
              <a:t>) 3500 : </a:t>
            </a:r>
            <a:r>
              <a:rPr lang="ru-RU" dirty="0" smtClean="0"/>
              <a:t>50     в</a:t>
            </a:r>
            <a:r>
              <a:rPr lang="ru-RU" dirty="0" smtClean="0"/>
              <a:t>) (7500 ∙ 12) : 12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г) 66 : </a:t>
            </a:r>
            <a:r>
              <a:rPr lang="ru-RU" dirty="0" smtClean="0"/>
              <a:t>6        </a:t>
            </a:r>
            <a:r>
              <a:rPr lang="ru-RU" dirty="0" err="1" smtClean="0"/>
              <a:t>д</a:t>
            </a:r>
            <a:r>
              <a:rPr lang="ru-RU" dirty="0" smtClean="0"/>
              <a:t>) 44 : </a:t>
            </a:r>
            <a:r>
              <a:rPr lang="ru-RU" dirty="0" smtClean="0"/>
              <a:t>11         е</a:t>
            </a:r>
            <a:r>
              <a:rPr lang="ru-RU" dirty="0" smtClean="0"/>
              <a:t>) 909 : 3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/>
              <a:t>Вариант 2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1. Вычислите: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а) 9</a:t>
            </a:r>
            <a:r>
              <a:rPr lang="ru-RU" baseline="30000" dirty="0" smtClean="0"/>
              <a:t>2</a:t>
            </a:r>
            <a:r>
              <a:rPr lang="ru-RU" dirty="0" smtClean="0"/>
              <a:t>         </a:t>
            </a:r>
            <a:r>
              <a:rPr lang="ru-RU" dirty="0" smtClean="0"/>
              <a:t>б</a:t>
            </a:r>
            <a:r>
              <a:rPr lang="ru-RU" dirty="0" smtClean="0"/>
              <a:t>) 2</a:t>
            </a:r>
            <a:r>
              <a:rPr lang="ru-RU" baseline="30000" dirty="0" smtClean="0"/>
              <a:t>4</a:t>
            </a:r>
            <a:r>
              <a:rPr lang="ru-RU" dirty="0" smtClean="0"/>
              <a:t>          </a:t>
            </a:r>
            <a:r>
              <a:rPr lang="ru-RU" dirty="0" smtClean="0"/>
              <a:t>в</a:t>
            </a:r>
            <a:r>
              <a:rPr lang="ru-RU" dirty="0" smtClean="0"/>
              <a:t>) 54</a:t>
            </a:r>
            <a:r>
              <a:rPr lang="ru-RU" baseline="30000" dirty="0" smtClean="0"/>
              <a:t>1</a:t>
            </a:r>
            <a:r>
              <a:rPr lang="ru-RU" dirty="0" smtClean="0"/>
              <a:t>         </a:t>
            </a:r>
            <a:r>
              <a:rPr lang="ru-RU" dirty="0" smtClean="0"/>
              <a:t>г</a:t>
            </a:r>
            <a:r>
              <a:rPr lang="ru-RU" dirty="0" smtClean="0"/>
              <a:t>) 11</a:t>
            </a:r>
            <a:r>
              <a:rPr lang="ru-RU" baseline="30000" dirty="0" smtClean="0"/>
              <a:t>2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2. Вычислите: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а) 480 : </a:t>
            </a:r>
            <a:r>
              <a:rPr lang="ru-RU" dirty="0" smtClean="0"/>
              <a:t>6    б</a:t>
            </a:r>
            <a:r>
              <a:rPr lang="ru-RU" dirty="0" smtClean="0"/>
              <a:t>) 3200 : </a:t>
            </a:r>
            <a:r>
              <a:rPr lang="ru-RU" dirty="0" smtClean="0"/>
              <a:t>80      в</a:t>
            </a:r>
            <a:r>
              <a:rPr lang="ru-RU" dirty="0" smtClean="0"/>
              <a:t>) (8100 ∙ 13) : 13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г) 77 : </a:t>
            </a:r>
            <a:r>
              <a:rPr lang="ru-RU" dirty="0" smtClean="0"/>
              <a:t>7       </a:t>
            </a:r>
            <a:r>
              <a:rPr lang="ru-RU" dirty="0" err="1" smtClean="0"/>
              <a:t>д</a:t>
            </a:r>
            <a:r>
              <a:rPr lang="ru-RU" dirty="0" smtClean="0"/>
              <a:t>) 66 : </a:t>
            </a:r>
            <a:r>
              <a:rPr lang="ru-RU" dirty="0" smtClean="0"/>
              <a:t>11          е</a:t>
            </a:r>
            <a:r>
              <a:rPr lang="ru-RU" dirty="0" smtClean="0"/>
              <a:t>) 808 : 8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7"/>
            <a:ext cx="8229600" cy="285752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 </a:t>
            </a:r>
            <a:r>
              <a:rPr lang="ru-RU" dirty="0" smtClean="0"/>
              <a:t>одном доме 240 квартир, а во втором в 2 раза меньше. Сколько квартир во втором доме?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240 : 2 = 120 (</a:t>
            </a:r>
            <a:r>
              <a:rPr lang="ru-RU" dirty="0" err="1" smtClean="0"/>
              <a:t>кв</a:t>
            </a:r>
            <a:r>
              <a:rPr lang="ru-RU" dirty="0" smtClean="0"/>
              <a:t>) – во втором доме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120 квартир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7443699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3214686"/>
            <a:ext cx="2357453" cy="2948515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2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 </a:t>
            </a:r>
            <a:r>
              <a:rPr lang="ru-RU" dirty="0" smtClean="0"/>
              <a:t>одной коробке 48 карандашей, а в другой в 2 раза больше, чем в первой. Сколько карандашей во второй коробке?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</a:t>
            </a:r>
            <a:r>
              <a:rPr lang="ru-RU" dirty="0" smtClean="0"/>
              <a:t>48 ∙ 2 = 96 (кар) – во второй коробке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96 карандашей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7443699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3143248"/>
            <a:ext cx="2505530" cy="3133718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Физкультминутка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64360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Мы считали и устали</a:t>
            </a:r>
          </a:p>
          <a:p>
            <a:pPr>
              <a:buNone/>
            </a:pPr>
            <a:r>
              <a:rPr lang="ru-RU" dirty="0" smtClean="0"/>
              <a:t>Дружно все тихонько встали,</a:t>
            </a:r>
          </a:p>
          <a:p>
            <a:pPr>
              <a:buNone/>
            </a:pPr>
            <a:r>
              <a:rPr lang="ru-RU" dirty="0" smtClean="0"/>
              <a:t>Ручками похлопали, </a:t>
            </a:r>
          </a:p>
          <a:p>
            <a:pPr>
              <a:buNone/>
            </a:pPr>
            <a:r>
              <a:rPr lang="ru-RU" dirty="0" smtClean="0"/>
              <a:t>Раз, два, </a:t>
            </a:r>
            <a:r>
              <a:rPr lang="ru-RU" dirty="0" smtClean="0"/>
              <a:t>три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Ножками потопали,</a:t>
            </a:r>
          </a:p>
          <a:p>
            <a:pPr>
              <a:buNone/>
            </a:pPr>
            <a:r>
              <a:rPr lang="ru-RU" dirty="0" smtClean="0"/>
              <a:t>Раз, два, три. </a:t>
            </a:r>
          </a:p>
          <a:p>
            <a:pPr>
              <a:buNone/>
            </a:pPr>
            <a:r>
              <a:rPr lang="ru-RU" dirty="0" smtClean="0"/>
              <a:t>Сели, встали, встали, </a:t>
            </a:r>
            <a:r>
              <a:rPr lang="ru-RU" dirty="0" smtClean="0"/>
              <a:t>сели, сели</a:t>
            </a:r>
            <a:r>
              <a:rPr lang="ru-RU" dirty="0" smtClean="0"/>
              <a:t>, </a:t>
            </a:r>
            <a:r>
              <a:rPr lang="ru-RU" dirty="0" smtClean="0"/>
              <a:t>встали,</a:t>
            </a:r>
          </a:p>
          <a:p>
            <a:pPr>
              <a:buNone/>
            </a:pPr>
            <a:r>
              <a:rPr lang="ru-RU" dirty="0" smtClean="0"/>
              <a:t> И </a:t>
            </a:r>
            <a:r>
              <a:rPr lang="ru-RU" dirty="0" smtClean="0"/>
              <a:t>друг друга не задели</a:t>
            </a:r>
          </a:p>
          <a:p>
            <a:pPr>
              <a:buNone/>
            </a:pPr>
            <a:r>
              <a:rPr lang="ru-RU" dirty="0" smtClean="0"/>
              <a:t>Мы немножко отдохнем и опять считать начнём </a:t>
            </a:r>
          </a:p>
        </p:txBody>
      </p:sp>
      <p:pic>
        <p:nvPicPr>
          <p:cNvPr id="4" name="Рисунок 3" descr="9X2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1142984"/>
            <a:ext cx="3333750" cy="333375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3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</a:t>
            </a:r>
            <a:r>
              <a:rPr lang="ru-RU" dirty="0" smtClean="0"/>
              <a:t>Длина прямоугольного участка земли 460м, а ширина 350м. Найдите площадь участка.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460 ∙ 350 = 161000 (м</a:t>
            </a:r>
            <a:r>
              <a:rPr lang="ru-RU" baseline="30000" dirty="0" smtClean="0"/>
              <a:t>2</a:t>
            </a:r>
            <a:r>
              <a:rPr lang="ru-RU" dirty="0" smtClean="0"/>
              <a:t>) – площадь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161000 м</a:t>
            </a:r>
            <a:r>
              <a:rPr lang="ru-RU" baseline="30000" dirty="0" smtClean="0"/>
              <a:t>2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7443699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9058" y="2643182"/>
            <a:ext cx="3071834" cy="3842006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48</TotalTime>
  <Words>753</Words>
  <Application>Microsoft Office PowerPoint</Application>
  <PresentationFormat>Экран (4:3)</PresentationFormat>
  <Paragraphs>94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математика</vt:lpstr>
      <vt:lpstr>Математика 5</vt:lpstr>
      <vt:lpstr> № 181 </vt:lpstr>
      <vt:lpstr> № 184 </vt:lpstr>
      <vt:lpstr> № 185 </vt:lpstr>
      <vt:lpstr>Самостоятельная работа</vt:lpstr>
      <vt:lpstr> № 1 </vt:lpstr>
      <vt:lpstr>  № 2  </vt:lpstr>
      <vt:lpstr>Физкультминутка</vt:lpstr>
      <vt:lpstr> № 3 </vt:lpstr>
      <vt:lpstr> № 4 </vt:lpstr>
      <vt:lpstr>№ 202 (а) </vt:lpstr>
      <vt:lpstr>№ 205 (а) </vt:lpstr>
      <vt:lpstr>№ 206 </vt:lpstr>
      <vt:lpstr>№ 204 </vt:lpstr>
      <vt:lpstr>Оцените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12</cp:revision>
  <dcterms:created xsi:type="dcterms:W3CDTF">2014-11-14T20:11:12Z</dcterms:created>
  <dcterms:modified xsi:type="dcterms:W3CDTF">2020-03-15T18:41:22Z</dcterms:modified>
</cp:coreProperties>
</file>