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2" r:id="rId3"/>
    <p:sldId id="270" r:id="rId4"/>
    <p:sldId id="271" r:id="rId5"/>
    <p:sldId id="273" r:id="rId6"/>
    <p:sldId id="276" r:id="rId7"/>
    <p:sldId id="258" r:id="rId8"/>
    <p:sldId id="260" r:id="rId9"/>
    <p:sldId id="274" r:id="rId10"/>
    <p:sldId id="277" r:id="rId11"/>
    <p:sldId id="275" r:id="rId12"/>
    <p:sldId id="281" r:id="rId13"/>
    <p:sldId id="278" r:id="rId14"/>
    <p:sldId id="279" r:id="rId15"/>
    <p:sldId id="282" r:id="rId16"/>
    <p:sldId id="280" r:id="rId17"/>
    <p:sldId id="283" r:id="rId18"/>
    <p:sldId id="285" r:id="rId19"/>
    <p:sldId id="284" r:id="rId20"/>
  </p:sldIdLst>
  <p:sldSz cx="9144000" cy="6858000" type="screen4x3"/>
  <p:notesSz cx="6858000" cy="9144000"/>
  <p:custDataLst>
    <p:tags r:id="rId2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48103-98D8-41B0-835B-59DC880D2871}" type="datetimeFigureOut">
              <a:rPr lang="ru-RU" smtClean="0"/>
              <a:pPr/>
              <a:t>05.03.2020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41853E-667B-4ACE-A5B7-C64C85DF1D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sz="3200" b="1" dirty="0" smtClean="0">
                <a:solidFill>
                  <a:srgbClr val="00B050"/>
                </a:solidFill>
              </a:rPr>
              <a:t>Сложение. Законы сложения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Закончите предложение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pPr lvl="0">
              <a:buNone/>
            </a:pPr>
            <a:r>
              <a:rPr lang="ru-RU" dirty="0" smtClean="0"/>
              <a:t>В сумме трех чисел можно объединить в группу как первые два слагаемых, так и последние два – результат будет </a:t>
            </a:r>
            <a:r>
              <a:rPr lang="ru-RU" dirty="0" smtClean="0"/>
              <a:t>…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Как называется это свойство? 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	</a:t>
            </a:r>
            <a:r>
              <a:rPr lang="en-US" b="1" i="1" dirty="0" smtClean="0">
                <a:solidFill>
                  <a:srgbClr val="FF0000"/>
                </a:solidFill>
              </a:rPr>
              <a:t>a</a:t>
            </a:r>
            <a:r>
              <a:rPr lang="ru-RU" b="1" i="1" dirty="0" smtClean="0">
                <a:solidFill>
                  <a:srgbClr val="FF0000"/>
                </a:solidFill>
              </a:rPr>
              <a:t> + (</a:t>
            </a:r>
            <a:r>
              <a:rPr lang="en-US" b="1" i="1" dirty="0" smtClean="0">
                <a:solidFill>
                  <a:srgbClr val="FF0000"/>
                </a:solidFill>
              </a:rPr>
              <a:t>b</a:t>
            </a:r>
            <a:r>
              <a:rPr lang="ru-RU" b="1" i="1" dirty="0" smtClean="0">
                <a:solidFill>
                  <a:srgbClr val="FF0000"/>
                </a:solidFill>
              </a:rPr>
              <a:t> + </a:t>
            </a:r>
            <a:r>
              <a:rPr lang="en-US" b="1" i="1" dirty="0" smtClean="0">
                <a:solidFill>
                  <a:srgbClr val="FF0000"/>
                </a:solidFill>
              </a:rPr>
              <a:t>c</a:t>
            </a:r>
            <a:r>
              <a:rPr lang="ru-RU" b="1" i="1" dirty="0" smtClean="0">
                <a:solidFill>
                  <a:srgbClr val="FF0000"/>
                </a:solidFill>
              </a:rPr>
              <a:t>) = (</a:t>
            </a:r>
            <a:r>
              <a:rPr lang="en-US" b="1" i="1" dirty="0" smtClean="0">
                <a:solidFill>
                  <a:srgbClr val="FF0000"/>
                </a:solidFill>
              </a:rPr>
              <a:t>a</a:t>
            </a:r>
            <a:r>
              <a:rPr lang="ru-RU" b="1" i="1" dirty="0" smtClean="0">
                <a:solidFill>
                  <a:srgbClr val="FF0000"/>
                </a:solidFill>
              </a:rPr>
              <a:t> + </a:t>
            </a:r>
            <a:r>
              <a:rPr lang="en-US" b="1" i="1" dirty="0" smtClean="0">
                <a:solidFill>
                  <a:srgbClr val="FF0000"/>
                </a:solidFill>
              </a:rPr>
              <a:t>b</a:t>
            </a:r>
            <a:r>
              <a:rPr lang="ru-RU" b="1" i="1" dirty="0" smtClean="0">
                <a:solidFill>
                  <a:srgbClr val="FF0000"/>
                </a:solidFill>
              </a:rPr>
              <a:t>) + </a:t>
            </a:r>
            <a:r>
              <a:rPr lang="en-US" b="1" i="1" dirty="0" smtClean="0">
                <a:solidFill>
                  <a:srgbClr val="FF0000"/>
                </a:solidFill>
              </a:rPr>
              <a:t>c</a:t>
            </a:r>
            <a:endParaRPr lang="ru-RU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   В </a:t>
            </a:r>
            <a:r>
              <a:rPr lang="ru-RU" b="1" i="1" dirty="0" smtClean="0">
                <a:solidFill>
                  <a:srgbClr val="FF0000"/>
                </a:solidFill>
              </a:rPr>
              <a:t>сумме нескольких слагаемых можно поменять слагаемые местами и заключать их в скобки любым способом.</a:t>
            </a:r>
            <a:endParaRPr lang="ru-RU" dirty="0" smtClean="0">
              <a:solidFill>
                <a:srgbClr val="FF0000"/>
              </a:solidFill>
            </a:endParaRP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dirty="0" smtClean="0"/>
              <a:t>Физкультминутка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5857916" cy="5786478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Мы немножечко устали, пора и отдохнуть!!!</a:t>
            </a:r>
          </a:p>
          <a:p>
            <a:pPr>
              <a:buNone/>
            </a:pPr>
            <a:r>
              <a:rPr lang="ru-RU" sz="2800" dirty="0" smtClean="0"/>
              <a:t>Поднимает руки класс - это "раз"</a:t>
            </a:r>
          </a:p>
          <a:p>
            <a:pPr>
              <a:buNone/>
            </a:pPr>
            <a:r>
              <a:rPr lang="ru-RU" sz="2800" dirty="0" smtClean="0"/>
              <a:t>Повернулась голова - это "два"</a:t>
            </a:r>
          </a:p>
          <a:p>
            <a:pPr>
              <a:buNone/>
            </a:pPr>
            <a:r>
              <a:rPr lang="ru-RU" sz="2800" dirty="0" smtClean="0"/>
              <a:t>"Руки вниз, вперёд смотри - это "три".</a:t>
            </a:r>
          </a:p>
          <a:p>
            <a:pPr>
              <a:buNone/>
            </a:pPr>
            <a:r>
              <a:rPr lang="ru-RU" sz="2800" dirty="0" smtClean="0"/>
              <a:t>Руки в стороны пошире развернули на "четыре"</a:t>
            </a:r>
          </a:p>
          <a:p>
            <a:pPr>
              <a:buNone/>
            </a:pPr>
            <a:r>
              <a:rPr lang="ru-RU" sz="2800" dirty="0" smtClean="0"/>
              <a:t>С силой их к плечам прижать - это "пять"</a:t>
            </a:r>
          </a:p>
          <a:p>
            <a:pPr>
              <a:buNone/>
            </a:pPr>
            <a:r>
              <a:rPr lang="ru-RU" sz="2800" dirty="0" smtClean="0"/>
              <a:t>Всем ребятам надо сесть - это "шесть".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orig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67304" y="500042"/>
            <a:ext cx="3976696" cy="3214774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№ </a:t>
            </a:r>
            <a:r>
              <a:rPr lang="ru-RU" b="1" i="1" dirty="0" smtClean="0"/>
              <a:t>48 (а – г)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928670"/>
            <a:ext cx="8543956" cy="57150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</a:t>
            </a:r>
            <a:r>
              <a:rPr lang="ru-RU" dirty="0" smtClean="0"/>
              <a:t>) 46 + 22 + 18 = 46 + (22 + 18) = 46 + 40 = 86</a:t>
            </a:r>
          </a:p>
          <a:p>
            <a:pPr>
              <a:buNone/>
            </a:pPr>
            <a:r>
              <a:rPr lang="ru-RU" dirty="0" smtClean="0"/>
              <a:t>Ответ: 86</a:t>
            </a:r>
          </a:p>
          <a:p>
            <a:pPr>
              <a:buNone/>
            </a:pPr>
            <a:r>
              <a:rPr lang="ru-RU" dirty="0" smtClean="0"/>
              <a:t>б) 19 + 56 + 11 = (19 + 11) + 56 = 30 + 56 = 86</a:t>
            </a:r>
          </a:p>
          <a:p>
            <a:pPr>
              <a:buNone/>
            </a:pPr>
            <a:r>
              <a:rPr lang="ru-RU" dirty="0" smtClean="0"/>
              <a:t>Ответ: 86</a:t>
            </a:r>
          </a:p>
          <a:p>
            <a:pPr>
              <a:buNone/>
            </a:pPr>
            <a:r>
              <a:rPr lang="ru-RU" dirty="0" smtClean="0"/>
              <a:t>в) 138 + 36 + 22 = (138 + 22) + 36 = 160 + 36 = 196</a:t>
            </a:r>
          </a:p>
          <a:p>
            <a:pPr>
              <a:buNone/>
            </a:pPr>
            <a:r>
              <a:rPr lang="ru-RU" dirty="0" smtClean="0"/>
              <a:t>Ответ: 196</a:t>
            </a:r>
          </a:p>
          <a:p>
            <a:pPr>
              <a:buNone/>
            </a:pPr>
            <a:r>
              <a:rPr lang="ru-RU" dirty="0" smtClean="0"/>
              <a:t>г) 456 + 22 + 78 = 456 + (22 + 78) = 455 + 100 = 556</a:t>
            </a:r>
          </a:p>
          <a:p>
            <a:pPr>
              <a:buNone/>
            </a:pPr>
            <a:r>
              <a:rPr lang="ru-RU" dirty="0" smtClean="0"/>
              <a:t>Ответ: 556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№ </a:t>
            </a:r>
            <a:r>
              <a:rPr lang="ru-RU" b="1" i="1" dirty="0" smtClean="0"/>
              <a:t>49 (</a:t>
            </a:r>
            <a:r>
              <a:rPr lang="ru-RU" b="1" i="1" dirty="0" err="1" smtClean="0"/>
              <a:t>д</a:t>
            </a:r>
            <a:r>
              <a:rPr lang="ru-RU" b="1" i="1" dirty="0" smtClean="0"/>
              <a:t> – </a:t>
            </a:r>
            <a:r>
              <a:rPr lang="ru-RU" b="1" i="1" dirty="0" err="1" smtClean="0"/>
              <a:t>з</a:t>
            </a:r>
            <a:r>
              <a:rPr lang="ru-RU" b="1" i="1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643998" cy="5197493"/>
          </a:xfrm>
        </p:spPr>
        <p:txBody>
          <a:bodyPr/>
          <a:lstStyle/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 784 + 79 + 21 = 784 + (79 + 21) = 784 + 100 =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= 884                                                           Ответ</a:t>
            </a:r>
            <a:r>
              <a:rPr lang="ru-RU" dirty="0" smtClean="0"/>
              <a:t>: 884</a:t>
            </a:r>
          </a:p>
          <a:p>
            <a:pPr>
              <a:buNone/>
            </a:pPr>
            <a:r>
              <a:rPr lang="ru-RU" dirty="0" smtClean="0"/>
              <a:t>е) 765 + 208 + </a:t>
            </a:r>
            <a:r>
              <a:rPr lang="ru-RU" dirty="0" smtClean="0"/>
              <a:t>135= </a:t>
            </a:r>
            <a:r>
              <a:rPr lang="ru-RU" dirty="0" smtClean="0"/>
              <a:t>(765 + 135) + </a:t>
            </a:r>
            <a:r>
              <a:rPr lang="ru-RU" dirty="0" smtClean="0"/>
              <a:t>208= </a:t>
            </a:r>
            <a:r>
              <a:rPr lang="ru-RU" dirty="0" smtClean="0"/>
              <a:t>900 + 208 = </a:t>
            </a:r>
            <a:r>
              <a:rPr lang="ru-RU" dirty="0" smtClean="0"/>
              <a:t>=1108                                                    Ответ</a:t>
            </a:r>
            <a:r>
              <a:rPr lang="ru-RU" dirty="0" smtClean="0"/>
              <a:t>: 1108</a:t>
            </a:r>
          </a:p>
          <a:p>
            <a:pPr>
              <a:buNone/>
            </a:pPr>
            <a:r>
              <a:rPr lang="ru-RU" dirty="0" smtClean="0"/>
              <a:t>ж) 122 + (73 + 58) = (122 + 58) + 73 = 180 + 73 = </a:t>
            </a:r>
            <a:r>
              <a:rPr lang="ru-RU" dirty="0" smtClean="0"/>
              <a:t>=253                                                           Ответ</a:t>
            </a:r>
            <a:r>
              <a:rPr lang="ru-RU" dirty="0" smtClean="0"/>
              <a:t>: 253</a:t>
            </a:r>
          </a:p>
          <a:p>
            <a:pPr>
              <a:buNone/>
            </a:pPr>
            <a:r>
              <a:rPr lang="ru-RU" dirty="0" err="1" smtClean="0"/>
              <a:t>з</a:t>
            </a:r>
            <a:r>
              <a:rPr lang="ru-RU" dirty="0" smtClean="0"/>
              <a:t>) 144 + (56 + 99) = (144 + 56) + 99 = 200 + 99 = </a:t>
            </a:r>
            <a:r>
              <a:rPr lang="ru-RU" dirty="0" smtClean="0"/>
              <a:t>=299                                                Ответ</a:t>
            </a:r>
            <a:r>
              <a:rPr lang="ru-RU" dirty="0" smtClean="0"/>
              <a:t>: 299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№ </a:t>
            </a:r>
            <a:r>
              <a:rPr lang="ru-RU" b="1" i="1" dirty="0" smtClean="0"/>
              <a:t>51 (</a:t>
            </a:r>
            <a:r>
              <a:rPr lang="ru-RU" b="1" i="1" dirty="0" err="1" smtClean="0"/>
              <a:t>д</a:t>
            </a:r>
            <a:r>
              <a:rPr lang="ru-RU" b="1" i="1" dirty="0" smtClean="0"/>
              <a:t> – </a:t>
            </a:r>
            <a:r>
              <a:rPr lang="ru-RU" b="1" i="1" dirty="0" err="1" smtClean="0"/>
              <a:t>з</a:t>
            </a:r>
            <a:r>
              <a:rPr lang="ru-RU" b="1" i="1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472518" cy="5197493"/>
          </a:xfrm>
        </p:spPr>
        <p:txBody>
          <a:bodyPr/>
          <a:lstStyle/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 4 + 6 + 19 + 21 = 10 + 40 = </a:t>
            </a:r>
            <a:r>
              <a:rPr lang="ru-RU" dirty="0" smtClean="0"/>
              <a:t>50</a:t>
            </a:r>
          </a:p>
          <a:p>
            <a:pPr>
              <a:buNone/>
            </a:pPr>
            <a:r>
              <a:rPr lang="ru-RU" dirty="0" smtClean="0"/>
              <a:t>Ответ: 50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е) 5 + 25 + 8 + 101 = 30 + 8 +101 = 38 + 101 = 139</a:t>
            </a:r>
          </a:p>
          <a:p>
            <a:pPr>
              <a:buNone/>
            </a:pPr>
            <a:r>
              <a:rPr lang="ru-RU" dirty="0" smtClean="0"/>
              <a:t>Ответ: 139</a:t>
            </a:r>
          </a:p>
          <a:p>
            <a:pPr>
              <a:buNone/>
            </a:pPr>
            <a:r>
              <a:rPr lang="ru-RU" dirty="0" smtClean="0"/>
              <a:t>ж) 38 + 2 + 5 + 28 = 40 + 5 + 28 = 45 + 28 = 73</a:t>
            </a:r>
          </a:p>
          <a:p>
            <a:pPr>
              <a:buNone/>
            </a:pPr>
            <a:r>
              <a:rPr lang="ru-RU" dirty="0" smtClean="0"/>
              <a:t>Ответ: 73</a:t>
            </a:r>
          </a:p>
          <a:p>
            <a:pPr>
              <a:buNone/>
            </a:pPr>
            <a:r>
              <a:rPr lang="ru-RU" dirty="0" err="1" smtClean="0"/>
              <a:t>з</a:t>
            </a:r>
            <a:r>
              <a:rPr lang="ru-RU" dirty="0" smtClean="0"/>
              <a:t>) 164 + 6 + 9 + 12 = 170 + 9 + 12 = 179 + 12 = 191 </a:t>
            </a:r>
          </a:p>
          <a:p>
            <a:pPr>
              <a:buNone/>
            </a:pPr>
            <a:r>
              <a:rPr lang="ru-RU" dirty="0" smtClean="0"/>
              <a:t>Ответ: 191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>№ 50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572560" cy="5857916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а</a:t>
            </a:r>
            <a:r>
              <a:rPr lang="ru-RU" sz="2800" dirty="0" smtClean="0"/>
              <a:t>) 399 + 26 = 399 + (1 + 25) = (399 + 1) + 25 = 400 + 25 = </a:t>
            </a:r>
            <a:r>
              <a:rPr lang="ru-RU" sz="2800" dirty="0" smtClean="0"/>
              <a:t>425                            Ответ</a:t>
            </a:r>
            <a:r>
              <a:rPr lang="ru-RU" sz="2800" dirty="0" smtClean="0"/>
              <a:t>: 425</a:t>
            </a:r>
          </a:p>
          <a:p>
            <a:pPr>
              <a:buNone/>
            </a:pPr>
            <a:r>
              <a:rPr lang="ru-RU" sz="2800" dirty="0" smtClean="0"/>
              <a:t>б) 819 + 153 = 819 + (1 + 152) = (819 + 1) + 152 = 820 + 152 = </a:t>
            </a:r>
            <a:r>
              <a:rPr lang="ru-RU" sz="2800" dirty="0" smtClean="0"/>
              <a:t>972                  Ответ</a:t>
            </a:r>
            <a:r>
              <a:rPr lang="ru-RU" sz="2800" dirty="0" smtClean="0"/>
              <a:t>: 972</a:t>
            </a:r>
          </a:p>
          <a:p>
            <a:pPr>
              <a:buNone/>
            </a:pPr>
            <a:r>
              <a:rPr lang="ru-RU" sz="2800" dirty="0" smtClean="0"/>
              <a:t>в) 256 + 98 = (254 + 2) + 98 = 254 + (2 + 98) = 254 + 100 = </a:t>
            </a:r>
            <a:r>
              <a:rPr lang="ru-RU" sz="2800" dirty="0" smtClean="0"/>
              <a:t>354                             Ответ</a:t>
            </a:r>
            <a:r>
              <a:rPr lang="ru-RU" sz="2800" dirty="0" smtClean="0"/>
              <a:t>: 354</a:t>
            </a:r>
          </a:p>
          <a:p>
            <a:pPr>
              <a:buNone/>
            </a:pPr>
            <a:r>
              <a:rPr lang="ru-RU" sz="2800" dirty="0" smtClean="0"/>
              <a:t>г) 48 + 197 = (45 + 3) + 197 = 45 + (3 + 197) = 45 + 200 = </a:t>
            </a:r>
            <a:r>
              <a:rPr lang="ru-RU" sz="2800" dirty="0" smtClean="0"/>
              <a:t>245                              Ответ</a:t>
            </a:r>
            <a:r>
              <a:rPr lang="ru-RU" sz="2800" dirty="0" smtClean="0"/>
              <a:t>: 245</a:t>
            </a:r>
          </a:p>
          <a:p>
            <a:pPr>
              <a:buNone/>
            </a:pPr>
            <a:r>
              <a:rPr lang="ru-RU" sz="2800" dirty="0" err="1" smtClean="0"/>
              <a:t>д</a:t>
            </a:r>
            <a:r>
              <a:rPr lang="ru-RU" sz="2800" dirty="0" smtClean="0"/>
              <a:t>) 305 + 239 = (304 + 1) + 239 = 304 + (1 + 239) = 304 + 240 = </a:t>
            </a:r>
            <a:r>
              <a:rPr lang="ru-RU" sz="2800" dirty="0" smtClean="0"/>
              <a:t>544                   Ответ</a:t>
            </a:r>
            <a:r>
              <a:rPr lang="ru-RU" sz="2800" dirty="0" smtClean="0"/>
              <a:t>: 544 </a:t>
            </a:r>
          </a:p>
          <a:p>
            <a:pPr>
              <a:buNone/>
            </a:pPr>
            <a:r>
              <a:rPr lang="ru-RU" sz="2800" dirty="0" smtClean="0"/>
              <a:t>е) 999 + 536 = 999 + (1 + 535) = (999 + 1) + 535 = 1000 + 535 = </a:t>
            </a:r>
            <a:r>
              <a:rPr lang="ru-RU" sz="2800" dirty="0" smtClean="0"/>
              <a:t>1535                 Ответ</a:t>
            </a:r>
            <a:r>
              <a:rPr lang="ru-RU" sz="2800" dirty="0" smtClean="0"/>
              <a:t>: </a:t>
            </a:r>
            <a:r>
              <a:rPr lang="ru-RU" sz="2800" dirty="0" smtClean="0"/>
              <a:t>1535</a:t>
            </a:r>
            <a:endParaRPr lang="ru-RU" sz="2800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/>
          <a:lstStyle/>
          <a:p>
            <a:r>
              <a:rPr lang="ru-RU" sz="4000" b="1" i="1" dirty="0" smtClean="0"/>
              <a:t>№ 50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643998" cy="600079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ж) </a:t>
            </a:r>
            <a:r>
              <a:rPr lang="ru-RU" sz="3000" dirty="0" smtClean="0"/>
              <a:t>7499 + 137 = 7499 = (1 + 136) = (7499 + 1) + 136 = 7500 + 136 = </a:t>
            </a:r>
            <a:r>
              <a:rPr lang="ru-RU" sz="3000" dirty="0" smtClean="0"/>
              <a:t>7636                   Ответ</a:t>
            </a:r>
            <a:r>
              <a:rPr lang="ru-RU" sz="3000" dirty="0" smtClean="0"/>
              <a:t>: 7636</a:t>
            </a:r>
          </a:p>
          <a:p>
            <a:pPr>
              <a:buNone/>
            </a:pPr>
            <a:r>
              <a:rPr lang="ru-RU" sz="3000" dirty="0" err="1" smtClean="0"/>
              <a:t>з</a:t>
            </a:r>
            <a:r>
              <a:rPr lang="ru-RU" sz="3000" dirty="0" smtClean="0"/>
              <a:t>) 893 + 98 = (891 + 2) + 98 = 891 + (2 + 98) = 891 + 100 = </a:t>
            </a:r>
            <a:r>
              <a:rPr lang="ru-RU" sz="3000" dirty="0" smtClean="0"/>
              <a:t>991                                  Ответ</a:t>
            </a:r>
            <a:r>
              <a:rPr lang="ru-RU" sz="3000" dirty="0" smtClean="0"/>
              <a:t>: 991</a:t>
            </a:r>
          </a:p>
          <a:p>
            <a:pPr>
              <a:buNone/>
            </a:pPr>
            <a:r>
              <a:rPr lang="ru-RU" sz="3000" dirty="0" smtClean="0"/>
              <a:t>и) 1999 + 48 = 1999 + (1 + 47) = (1999 + 1) + 47 = 2000 + 47 = </a:t>
            </a:r>
            <a:r>
              <a:rPr lang="ru-RU" sz="3000" dirty="0" smtClean="0"/>
              <a:t>2047                               Ответ</a:t>
            </a:r>
            <a:r>
              <a:rPr lang="ru-RU" sz="3000" dirty="0" smtClean="0"/>
              <a:t>: 2047</a:t>
            </a:r>
          </a:p>
          <a:p>
            <a:pPr>
              <a:buNone/>
            </a:pPr>
            <a:r>
              <a:rPr lang="ru-RU" sz="3000" dirty="0" smtClean="0"/>
              <a:t>к) 2998 + 56 = 5998 + (2 + 54) = (2998 + 2) + 54 = 3000 + 54 = </a:t>
            </a:r>
            <a:r>
              <a:rPr lang="ru-RU" sz="3000" dirty="0" smtClean="0"/>
              <a:t>3054                               Ответ</a:t>
            </a:r>
            <a:r>
              <a:rPr lang="ru-RU" sz="3000" dirty="0" smtClean="0"/>
              <a:t>: 3054</a:t>
            </a:r>
          </a:p>
          <a:p>
            <a:pPr>
              <a:buNone/>
            </a:pPr>
            <a:r>
              <a:rPr lang="ru-RU" sz="3000" dirty="0" smtClean="0"/>
              <a:t>л) 325 + 3997 = (322 + 3) + 3997 = 322 + (3 + 3997) = 322 + 4000 = </a:t>
            </a:r>
            <a:r>
              <a:rPr lang="ru-RU" sz="3000" dirty="0" smtClean="0"/>
              <a:t>4322                   Ответ</a:t>
            </a:r>
            <a:r>
              <a:rPr lang="ru-RU" sz="3000" dirty="0" smtClean="0"/>
              <a:t>: 4322</a:t>
            </a:r>
          </a:p>
          <a:p>
            <a:pPr>
              <a:buNone/>
            </a:pPr>
            <a:r>
              <a:rPr lang="ru-RU" sz="3000" dirty="0" smtClean="0"/>
              <a:t>м) 423 + 4999 = (422 + 1) + 4999 = 422 + (1 + 4999) = 422 + 5000 = </a:t>
            </a:r>
            <a:r>
              <a:rPr lang="ru-RU" sz="3000" dirty="0" smtClean="0"/>
              <a:t>5422                  Ответ</a:t>
            </a:r>
            <a:r>
              <a:rPr lang="ru-RU" sz="3000" dirty="0" smtClean="0"/>
              <a:t>: 5422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Контрольные вопросы: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Как </a:t>
            </a:r>
            <a:r>
              <a:rPr lang="ru-RU" dirty="0" smtClean="0"/>
              <a:t>называются компоненты действия при сложении?</a:t>
            </a:r>
          </a:p>
          <a:p>
            <a:pPr>
              <a:buNone/>
            </a:pPr>
            <a:r>
              <a:rPr lang="ru-RU" dirty="0" smtClean="0"/>
              <a:t>Сформулируйте переместительный закон</a:t>
            </a:r>
          </a:p>
          <a:p>
            <a:pPr>
              <a:buNone/>
            </a:pPr>
            <a:r>
              <a:rPr lang="ru-RU" dirty="0" smtClean="0"/>
              <a:t>Сформулируйте сочетательный закон.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77c93a1d714797d7eaf93e1bc17c23d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3357562"/>
            <a:ext cx="2590805" cy="3238506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Оцените свою работу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214686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4143380"/>
            <a:ext cx="3000396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5357826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  <p:pic>
        <p:nvPicPr>
          <p:cNvPr id="11" name="Содержимое 10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285860"/>
            <a:ext cx="1857388" cy="1685925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86050" y="1928802"/>
            <a:ext cx="2105036" cy="2033598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00694" y="3429000"/>
            <a:ext cx="1928826" cy="1785950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п</a:t>
            </a:r>
            <a:r>
              <a:rPr lang="ru-RU" dirty="0" smtClean="0"/>
              <a:t>. 1.4; № 48 (</a:t>
            </a:r>
            <a:r>
              <a:rPr lang="ru-RU" dirty="0" err="1" smtClean="0"/>
              <a:t>д</a:t>
            </a:r>
            <a:r>
              <a:rPr lang="ru-RU" dirty="0" smtClean="0"/>
              <a:t> – </a:t>
            </a:r>
            <a:r>
              <a:rPr lang="ru-RU" dirty="0" err="1" smtClean="0"/>
              <a:t>з</a:t>
            </a:r>
            <a:r>
              <a:rPr lang="ru-RU" dirty="0" smtClean="0"/>
              <a:t>); № 49 (а – г); № 51 (а – г)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teno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1071546"/>
            <a:ext cx="4743450" cy="3438525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№ 32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а) </a:t>
            </a:r>
            <a:r>
              <a:rPr lang="ru-RU" dirty="0" smtClean="0"/>
              <a:t>Ответ</a:t>
            </a:r>
            <a:r>
              <a:rPr lang="ru-RU" dirty="0" smtClean="0"/>
              <a:t>: 3 &gt; 1</a:t>
            </a:r>
          </a:p>
          <a:p>
            <a:pPr>
              <a:buNone/>
            </a:pPr>
            <a:r>
              <a:rPr lang="ru-RU" dirty="0" smtClean="0"/>
              <a:t>б) </a:t>
            </a:r>
            <a:r>
              <a:rPr lang="ru-RU" dirty="0" smtClean="0"/>
              <a:t>Ответ</a:t>
            </a:r>
            <a:r>
              <a:rPr lang="ru-RU" dirty="0" smtClean="0"/>
              <a:t>: 121 &lt; 203</a:t>
            </a:r>
          </a:p>
          <a:p>
            <a:pPr>
              <a:buNone/>
            </a:pPr>
            <a:r>
              <a:rPr lang="ru-RU" dirty="0" smtClean="0"/>
              <a:t>в) </a:t>
            </a:r>
            <a:r>
              <a:rPr lang="ru-RU" dirty="0" smtClean="0"/>
              <a:t>Ответ</a:t>
            </a:r>
            <a:r>
              <a:rPr lang="ru-RU" dirty="0" smtClean="0"/>
              <a:t>: 17 &gt; 16</a:t>
            </a:r>
          </a:p>
          <a:p>
            <a:pPr>
              <a:buNone/>
            </a:pPr>
            <a:r>
              <a:rPr lang="ru-RU" dirty="0" smtClean="0"/>
              <a:t>г) </a:t>
            </a:r>
            <a:r>
              <a:rPr lang="ru-RU" dirty="0" smtClean="0"/>
              <a:t>Ответ</a:t>
            </a:r>
            <a:r>
              <a:rPr lang="ru-RU" dirty="0" smtClean="0"/>
              <a:t>: 28 &lt; 31</a:t>
            </a:r>
          </a:p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 </a:t>
            </a:r>
            <a:r>
              <a:rPr lang="ru-RU" dirty="0" smtClean="0"/>
              <a:t>Ответ</a:t>
            </a:r>
            <a:r>
              <a:rPr lang="ru-RU" dirty="0" smtClean="0"/>
              <a:t>: 100 &gt; 31</a:t>
            </a:r>
          </a:p>
          <a:p>
            <a:pPr>
              <a:buNone/>
            </a:pPr>
            <a:r>
              <a:rPr lang="ru-RU" dirty="0" smtClean="0"/>
              <a:t>е) </a:t>
            </a:r>
            <a:r>
              <a:rPr lang="ru-RU" dirty="0" smtClean="0"/>
              <a:t>Ответ</a:t>
            </a:r>
            <a:r>
              <a:rPr lang="ru-RU" dirty="0" smtClean="0"/>
              <a:t>: 15 &lt; 1500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№ 34 (ж – м)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ж) </a:t>
            </a:r>
            <a:r>
              <a:rPr lang="ru-RU" dirty="0" smtClean="0"/>
              <a:t>Ответ</a:t>
            </a:r>
            <a:r>
              <a:rPr lang="ru-RU" dirty="0" smtClean="0"/>
              <a:t>: 4687 &lt; 5687</a:t>
            </a:r>
          </a:p>
          <a:p>
            <a:pPr>
              <a:buNone/>
            </a:pPr>
            <a:r>
              <a:rPr lang="ru-RU" dirty="0" err="1" smtClean="0"/>
              <a:t>з</a:t>
            </a:r>
            <a:r>
              <a:rPr lang="ru-RU" dirty="0" smtClean="0"/>
              <a:t>) </a:t>
            </a:r>
            <a:r>
              <a:rPr lang="ru-RU" dirty="0" smtClean="0"/>
              <a:t>Ответ</a:t>
            </a:r>
            <a:r>
              <a:rPr lang="ru-RU" dirty="0" smtClean="0"/>
              <a:t>: 154932 &gt; 9999</a:t>
            </a:r>
          </a:p>
          <a:p>
            <a:pPr>
              <a:buNone/>
            </a:pPr>
            <a:r>
              <a:rPr lang="ru-RU" dirty="0" smtClean="0"/>
              <a:t>и) </a:t>
            </a:r>
            <a:r>
              <a:rPr lang="ru-RU" dirty="0" smtClean="0"/>
              <a:t>Ответ</a:t>
            </a:r>
            <a:r>
              <a:rPr lang="ru-RU" dirty="0" smtClean="0"/>
              <a:t>: 641 &lt; 700</a:t>
            </a:r>
          </a:p>
          <a:p>
            <a:pPr>
              <a:buNone/>
            </a:pPr>
            <a:r>
              <a:rPr lang="ru-RU" dirty="0" smtClean="0"/>
              <a:t>к) </a:t>
            </a:r>
            <a:r>
              <a:rPr lang="ru-RU" dirty="0" smtClean="0"/>
              <a:t>Ответ</a:t>
            </a:r>
            <a:r>
              <a:rPr lang="ru-RU" dirty="0" smtClean="0"/>
              <a:t>: 5906 &gt; 5096</a:t>
            </a:r>
          </a:p>
          <a:p>
            <a:pPr>
              <a:buNone/>
            </a:pPr>
            <a:r>
              <a:rPr lang="ru-RU" dirty="0" smtClean="0"/>
              <a:t>л) </a:t>
            </a:r>
            <a:r>
              <a:rPr lang="ru-RU" dirty="0" smtClean="0"/>
              <a:t>Ответ</a:t>
            </a:r>
            <a:r>
              <a:rPr lang="ru-RU" dirty="0" smtClean="0"/>
              <a:t>: 1207 = 1207</a:t>
            </a:r>
          </a:p>
          <a:p>
            <a:pPr>
              <a:buNone/>
            </a:pPr>
            <a:r>
              <a:rPr lang="ru-RU" dirty="0" smtClean="0"/>
              <a:t>м) </a:t>
            </a:r>
            <a:r>
              <a:rPr lang="ru-RU" dirty="0" smtClean="0"/>
              <a:t>Ответ</a:t>
            </a:r>
            <a:r>
              <a:rPr lang="ru-RU" dirty="0" smtClean="0"/>
              <a:t>: 4090 &lt; 4900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№ 36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а) </a:t>
            </a:r>
            <a:r>
              <a:rPr lang="ru-RU" dirty="0" smtClean="0"/>
              <a:t>Ответ</a:t>
            </a:r>
            <a:r>
              <a:rPr lang="ru-RU" dirty="0" smtClean="0"/>
              <a:t>: 20 см &gt; 15 см</a:t>
            </a:r>
          </a:p>
          <a:p>
            <a:pPr>
              <a:buNone/>
            </a:pPr>
            <a:r>
              <a:rPr lang="ru-RU" dirty="0" smtClean="0"/>
              <a:t>б) </a:t>
            </a:r>
            <a:r>
              <a:rPr lang="ru-RU" dirty="0" smtClean="0"/>
              <a:t>Ответ</a:t>
            </a:r>
            <a:r>
              <a:rPr lang="ru-RU" dirty="0" smtClean="0"/>
              <a:t>: 120 см &gt; 1 м</a:t>
            </a:r>
          </a:p>
          <a:p>
            <a:pPr>
              <a:buNone/>
            </a:pPr>
            <a:r>
              <a:rPr lang="ru-RU" dirty="0" smtClean="0"/>
              <a:t>в) </a:t>
            </a:r>
            <a:r>
              <a:rPr lang="ru-RU" dirty="0" smtClean="0"/>
              <a:t>Ответ</a:t>
            </a:r>
            <a:r>
              <a:rPr lang="ru-RU" dirty="0" smtClean="0"/>
              <a:t>: 1 м &gt; 99 см</a:t>
            </a:r>
          </a:p>
          <a:p>
            <a:pPr>
              <a:buNone/>
            </a:pPr>
            <a:r>
              <a:rPr lang="ru-RU" dirty="0" smtClean="0"/>
              <a:t>г) </a:t>
            </a:r>
            <a:r>
              <a:rPr lang="ru-RU" dirty="0" smtClean="0"/>
              <a:t>Ответ</a:t>
            </a:r>
            <a:r>
              <a:rPr lang="ru-RU" dirty="0" smtClean="0"/>
              <a:t>: 5 м 25 см &lt; 526 см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Устный счет</a:t>
            </a:r>
            <a:endParaRPr lang="ru-RU" dirty="0"/>
          </a:p>
        </p:txBody>
      </p:sp>
      <p:sp>
        <p:nvSpPr>
          <p:cNvPr id="31" name="Содержимое 30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                                                                  </a:t>
            </a:r>
            <a:r>
              <a:rPr lang="ru-RU" dirty="0" smtClean="0">
                <a:sym typeface="Symbol"/>
              </a:rPr>
              <a:t>11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:8                         - 13          :8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                +57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428736"/>
            <a:ext cx="142876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32</a:t>
            </a:r>
            <a:endParaRPr lang="ru-RU" sz="4400" dirty="0"/>
          </a:p>
        </p:txBody>
      </p:sp>
      <p:sp>
        <p:nvSpPr>
          <p:cNvPr id="5" name="Овал 4"/>
          <p:cNvSpPr/>
          <p:nvPr/>
        </p:nvSpPr>
        <p:spPr>
          <a:xfrm>
            <a:off x="1428728" y="4286256"/>
            <a:ext cx="1571636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6" name="Овал 5"/>
          <p:cNvSpPr/>
          <p:nvPr/>
        </p:nvSpPr>
        <p:spPr>
          <a:xfrm>
            <a:off x="6500826" y="714356"/>
            <a:ext cx="1571636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7" name="Овал 6"/>
          <p:cNvSpPr/>
          <p:nvPr/>
        </p:nvSpPr>
        <p:spPr>
          <a:xfrm>
            <a:off x="3143240" y="1857364"/>
            <a:ext cx="1571636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61</a:t>
            </a:r>
            <a:endParaRPr lang="ru-RU" sz="4400" dirty="0"/>
          </a:p>
        </p:txBody>
      </p:sp>
      <p:sp>
        <p:nvSpPr>
          <p:cNvPr id="8" name="Овал 7"/>
          <p:cNvSpPr/>
          <p:nvPr/>
        </p:nvSpPr>
        <p:spPr>
          <a:xfrm>
            <a:off x="4143372" y="4286256"/>
            <a:ext cx="1571636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48</a:t>
            </a:r>
            <a:endParaRPr lang="ru-RU" sz="4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000892" y="3214686"/>
            <a:ext cx="142876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66</a:t>
            </a:r>
            <a:endParaRPr lang="ru-RU" sz="4400" dirty="0"/>
          </a:p>
        </p:txBody>
      </p:sp>
      <p:cxnSp>
        <p:nvCxnSpPr>
          <p:cNvPr id="11" name="Прямая со стрелкой 10"/>
          <p:cNvCxnSpPr>
            <a:endCxn id="5" idx="0"/>
          </p:cNvCxnSpPr>
          <p:nvPr/>
        </p:nvCxnSpPr>
        <p:spPr>
          <a:xfrm rot="16200000" flipH="1">
            <a:off x="1178695" y="3250405"/>
            <a:ext cx="1643074" cy="4286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6" idx="4"/>
            <a:endCxn id="9" idx="0"/>
          </p:cNvCxnSpPr>
          <p:nvPr/>
        </p:nvCxnSpPr>
        <p:spPr>
          <a:xfrm rot="16200000" flipH="1">
            <a:off x="6965173" y="2464587"/>
            <a:ext cx="1071570" cy="4286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8" idx="7"/>
            <a:endCxn id="6" idx="3"/>
          </p:cNvCxnSpPr>
          <p:nvPr/>
        </p:nvCxnSpPr>
        <p:spPr>
          <a:xfrm rot="5400000" flipH="1" flipV="1">
            <a:off x="4827110" y="2591616"/>
            <a:ext cx="2561614" cy="12461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8" idx="0"/>
          </p:cNvCxnSpPr>
          <p:nvPr/>
        </p:nvCxnSpPr>
        <p:spPr>
          <a:xfrm rot="16200000" flipH="1">
            <a:off x="4091806" y="3448872"/>
            <a:ext cx="1214446" cy="46032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5" idx="7"/>
            <a:endCxn id="7" idx="3"/>
          </p:cNvCxnSpPr>
          <p:nvPr/>
        </p:nvCxnSpPr>
        <p:spPr>
          <a:xfrm rot="5400000" flipH="1" flipV="1">
            <a:off x="2362499" y="3484591"/>
            <a:ext cx="1418606" cy="60319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401080" cy="6215106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- 14                      </a:t>
            </a:r>
            <a:r>
              <a:rPr lang="ru-RU" dirty="0" smtClean="0">
                <a:sym typeface="Symbol"/>
              </a:rPr>
              <a:t>:30</a:t>
            </a:r>
            <a:r>
              <a:rPr lang="ru-RU" dirty="0" smtClean="0">
                <a:sym typeface="Symbol"/>
              </a:rPr>
              <a:t> </a:t>
            </a:r>
            <a:r>
              <a:rPr lang="ru-RU" dirty="0" smtClean="0">
                <a:sym typeface="Symbol"/>
              </a:rPr>
              <a:t>               -19</a:t>
            </a:r>
            <a:r>
              <a:rPr lang="ru-RU" dirty="0" smtClean="0">
                <a:sym typeface="Symbol"/>
              </a:rPr>
              <a:t> </a:t>
            </a:r>
            <a:r>
              <a:rPr lang="ru-RU" dirty="0" smtClean="0">
                <a:sym typeface="Symbol"/>
              </a:rPr>
              <a:t>          +</a:t>
            </a:r>
            <a:r>
              <a:rPr lang="ru-RU" dirty="0" smtClean="0">
                <a:sym typeface="Symbol"/>
              </a:rPr>
              <a:t>56 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sym typeface="Symbol"/>
              </a:rPr>
              <a:t>                   12              + 38                +17           :6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428596" y="500042"/>
            <a:ext cx="135732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24</a:t>
            </a:r>
            <a:endParaRPr lang="ru-RU" sz="3200" dirty="0"/>
          </a:p>
        </p:txBody>
      </p:sp>
      <p:sp>
        <p:nvSpPr>
          <p:cNvPr id="7" name="Овал 6"/>
          <p:cNvSpPr/>
          <p:nvPr/>
        </p:nvSpPr>
        <p:spPr>
          <a:xfrm>
            <a:off x="1142976" y="3571876"/>
            <a:ext cx="135732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10</a:t>
            </a:r>
            <a:endParaRPr lang="ru-RU" sz="3200" dirty="0"/>
          </a:p>
        </p:txBody>
      </p:sp>
      <p:sp>
        <p:nvSpPr>
          <p:cNvPr id="8" name="Овал 7"/>
          <p:cNvSpPr/>
          <p:nvPr/>
        </p:nvSpPr>
        <p:spPr>
          <a:xfrm>
            <a:off x="2071670" y="500042"/>
            <a:ext cx="135732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120</a:t>
            </a:r>
            <a:endParaRPr lang="ru-RU" sz="3200" dirty="0"/>
          </a:p>
        </p:txBody>
      </p:sp>
      <p:sp>
        <p:nvSpPr>
          <p:cNvPr id="9" name="Овал 8"/>
          <p:cNvSpPr/>
          <p:nvPr/>
        </p:nvSpPr>
        <p:spPr>
          <a:xfrm>
            <a:off x="3000364" y="3571876"/>
            <a:ext cx="135732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10" name="Овал 9"/>
          <p:cNvSpPr/>
          <p:nvPr/>
        </p:nvSpPr>
        <p:spPr>
          <a:xfrm>
            <a:off x="3786182" y="500042"/>
            <a:ext cx="135732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42</a:t>
            </a:r>
            <a:endParaRPr lang="ru-RU" sz="3200" dirty="0"/>
          </a:p>
        </p:txBody>
      </p:sp>
      <p:sp>
        <p:nvSpPr>
          <p:cNvPr id="11" name="Овал 10"/>
          <p:cNvSpPr/>
          <p:nvPr/>
        </p:nvSpPr>
        <p:spPr>
          <a:xfrm>
            <a:off x="4929190" y="3571876"/>
            <a:ext cx="135732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23</a:t>
            </a:r>
            <a:endParaRPr lang="ru-RU" sz="3200" dirty="0"/>
          </a:p>
        </p:txBody>
      </p:sp>
      <p:sp>
        <p:nvSpPr>
          <p:cNvPr id="12" name="Овал 11"/>
          <p:cNvSpPr/>
          <p:nvPr/>
        </p:nvSpPr>
        <p:spPr>
          <a:xfrm>
            <a:off x="7143768" y="500042"/>
            <a:ext cx="135732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16</a:t>
            </a:r>
            <a:endParaRPr lang="ru-RU" sz="3200" dirty="0"/>
          </a:p>
        </p:txBody>
      </p:sp>
      <p:sp>
        <p:nvSpPr>
          <p:cNvPr id="13" name="Овал 12"/>
          <p:cNvSpPr/>
          <p:nvPr/>
        </p:nvSpPr>
        <p:spPr>
          <a:xfrm>
            <a:off x="6572264" y="3500438"/>
            <a:ext cx="135732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96</a:t>
            </a:r>
            <a:endParaRPr lang="ru-RU" sz="3200" dirty="0"/>
          </a:p>
        </p:txBody>
      </p:sp>
      <p:sp>
        <p:nvSpPr>
          <p:cNvPr id="14" name="Овал 13"/>
          <p:cNvSpPr/>
          <p:nvPr/>
        </p:nvSpPr>
        <p:spPr>
          <a:xfrm>
            <a:off x="5500694" y="500042"/>
            <a:ext cx="135732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40</a:t>
            </a:r>
            <a:endParaRPr lang="ru-RU" sz="3200" dirty="0"/>
          </a:p>
        </p:txBody>
      </p:sp>
      <p:cxnSp>
        <p:nvCxnSpPr>
          <p:cNvPr id="15" name="Прямая со стрелкой 14"/>
          <p:cNvCxnSpPr>
            <a:stCxn id="5" idx="4"/>
            <a:endCxn id="7" idx="0"/>
          </p:cNvCxnSpPr>
          <p:nvPr/>
        </p:nvCxnSpPr>
        <p:spPr>
          <a:xfrm rot="16200000" flipH="1">
            <a:off x="571472" y="2321711"/>
            <a:ext cx="1785950" cy="7143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7" idx="0"/>
            <a:endCxn id="8" idx="3"/>
          </p:cNvCxnSpPr>
          <p:nvPr/>
        </p:nvCxnSpPr>
        <p:spPr>
          <a:xfrm rot="5400000" flipH="1" flipV="1">
            <a:off x="1058910" y="2360341"/>
            <a:ext cx="1974263" cy="4488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6200000" flipH="1">
            <a:off x="5965041" y="2250273"/>
            <a:ext cx="1785950" cy="7143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0" idx="5"/>
            <a:endCxn id="11" idx="0"/>
          </p:cNvCxnSpPr>
          <p:nvPr/>
        </p:nvCxnSpPr>
        <p:spPr>
          <a:xfrm rot="16200000" flipH="1">
            <a:off x="4289159" y="2253183"/>
            <a:ext cx="1974263" cy="66312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9" idx="0"/>
          </p:cNvCxnSpPr>
          <p:nvPr/>
        </p:nvCxnSpPr>
        <p:spPr>
          <a:xfrm rot="16200000" flipH="1">
            <a:off x="2411000" y="2303851"/>
            <a:ext cx="1785950" cy="75009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12" idx="5"/>
          </p:cNvCxnSpPr>
          <p:nvPr/>
        </p:nvCxnSpPr>
        <p:spPr>
          <a:xfrm rot="5400000" flipH="1" flipV="1">
            <a:off x="6677473" y="2063910"/>
            <a:ext cx="2091139" cy="115854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1" idx="0"/>
            <a:endCxn id="14" idx="4"/>
          </p:cNvCxnSpPr>
          <p:nvPr/>
        </p:nvCxnSpPr>
        <p:spPr>
          <a:xfrm rot="5400000" flipH="1" flipV="1">
            <a:off x="5000628" y="2393149"/>
            <a:ext cx="1785950" cy="5715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 flipH="1" flipV="1">
            <a:off x="2880579" y="2405777"/>
            <a:ext cx="1974263" cy="4488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285728"/>
            <a:ext cx="5643602" cy="6143668"/>
          </a:xfrm>
        </p:spPr>
        <p:txBody>
          <a:bodyPr/>
          <a:lstStyle/>
          <a:p>
            <a:pPr marL="0" algn="just">
              <a:spcBef>
                <a:spcPts val="0"/>
              </a:spcBef>
              <a:buNone/>
            </a:pPr>
            <a:r>
              <a:rPr lang="ru-RU" sz="2800" dirty="0" smtClean="0"/>
              <a:t>    В истории математики известен такой случай. Однажды, а было это в Германии, в конце 18 века, для того чтобы заставить учеников поработать, учитель дал им задание подсчитать сумму всех натуральных чисел от 1 до 100. Каково же было его удивление, когда уже через несколько минут один ученик сказал ему ответ. Этот ученик, Карл Фридрих Гаусс, а ему было тогда 10 лет, стал одним из великих математиков мира. Как  вы думаете, как маленькому Гауссу удалось быстро подсчитать сумму?</a:t>
            </a:r>
            <a:endParaRPr lang="ru-RU" sz="2800" dirty="0"/>
          </a:p>
        </p:txBody>
      </p:sp>
      <p:pic>
        <p:nvPicPr>
          <p:cNvPr id="5" name="Рисунок 4" descr="Carl-Friedrich-Gaus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428604"/>
            <a:ext cx="2786082" cy="35694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54049278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8992" y="2071678"/>
            <a:ext cx="5429288" cy="357190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 Как называются компоненты при сложении? </a:t>
            </a:r>
          </a:p>
          <a:p>
            <a:pPr>
              <a:buNone/>
            </a:pPr>
            <a:r>
              <a:rPr lang="ru-RU" dirty="0" smtClean="0"/>
              <a:t>(слагаемое, слагаемое, сумма).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znayka_68045037_orig_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928670"/>
            <a:ext cx="3204209" cy="4929198"/>
          </a:xfrm>
          <a:prstGeom prst="rec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Закончите предложение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 lvl="0">
              <a:buNone/>
            </a:pPr>
            <a:r>
              <a:rPr lang="ru-RU" dirty="0" smtClean="0"/>
              <a:t>При перестановке слагаемых сумма </a:t>
            </a:r>
            <a:r>
              <a:rPr lang="ru-RU" dirty="0" smtClean="0"/>
              <a:t>…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Как называется это свойство? </a:t>
            </a:r>
            <a:endParaRPr lang="ru-RU" dirty="0" smtClean="0"/>
          </a:p>
          <a:p>
            <a:pPr lvl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а </a:t>
            </a:r>
            <a:r>
              <a:rPr lang="ru-RU" b="1" i="1" dirty="0" smtClean="0">
                <a:solidFill>
                  <a:srgbClr val="FF0000"/>
                </a:solidFill>
              </a:rPr>
              <a:t>+ </a:t>
            </a:r>
            <a:r>
              <a:rPr lang="en-US" b="1" i="1" dirty="0" smtClean="0">
                <a:solidFill>
                  <a:srgbClr val="FF0000"/>
                </a:solidFill>
              </a:rPr>
              <a:t>b</a:t>
            </a:r>
            <a:r>
              <a:rPr lang="ru-RU" b="1" i="1" dirty="0" smtClean="0">
                <a:solidFill>
                  <a:srgbClr val="FF0000"/>
                </a:solidFill>
              </a:rPr>
              <a:t> = </a:t>
            </a:r>
            <a:r>
              <a:rPr lang="en-US" b="1" i="1" dirty="0" smtClean="0">
                <a:solidFill>
                  <a:srgbClr val="FF0000"/>
                </a:solidFill>
              </a:rPr>
              <a:t>b</a:t>
            </a:r>
            <a:r>
              <a:rPr lang="ru-RU" b="1" i="1" dirty="0" smtClean="0">
                <a:solidFill>
                  <a:srgbClr val="FF0000"/>
                </a:solidFill>
              </a:rPr>
              <a:t> + </a:t>
            </a:r>
            <a:r>
              <a:rPr lang="en-US" b="1" i="1" dirty="0" smtClean="0">
                <a:solidFill>
                  <a:srgbClr val="FF0000"/>
                </a:solidFill>
              </a:rPr>
              <a:t>a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/>
              <a:t>Вычислите</a:t>
            </a:r>
            <a:r>
              <a:rPr lang="ru-RU" dirty="0" smtClean="0"/>
              <a:t>: 27 + 35 + </a:t>
            </a:r>
            <a:r>
              <a:rPr lang="ru-RU" dirty="0" smtClean="0"/>
              <a:t>65</a:t>
            </a:r>
          </a:p>
          <a:p>
            <a:pPr>
              <a:buNone/>
            </a:pPr>
            <a:r>
              <a:rPr lang="ru-RU" dirty="0" smtClean="0"/>
              <a:t>(27+35) + 65 = 62 + 65 = </a:t>
            </a:r>
            <a:r>
              <a:rPr lang="ru-RU" dirty="0" smtClean="0"/>
              <a:t>127</a:t>
            </a:r>
          </a:p>
          <a:p>
            <a:pPr>
              <a:buNone/>
            </a:pPr>
            <a:r>
              <a:rPr lang="ru-RU" dirty="0" smtClean="0"/>
              <a:t>11+ (35+65) = 27+100 = </a:t>
            </a:r>
            <a:r>
              <a:rPr lang="ru-RU" dirty="0" smtClean="0"/>
              <a:t>127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От перестановки слагаемых сумма не меняется.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121</TotalTime>
  <Words>1141</Words>
  <Application>Microsoft Office PowerPoint</Application>
  <PresentationFormat>Экран (4:3)</PresentationFormat>
  <Paragraphs>129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математика</vt:lpstr>
      <vt:lpstr>Математика 5 Сложение. Законы сложения</vt:lpstr>
      <vt:lpstr>Проверь себя</vt:lpstr>
      <vt:lpstr>Проверь себя</vt:lpstr>
      <vt:lpstr>Проверь себя</vt:lpstr>
      <vt:lpstr>Устный счет</vt:lpstr>
      <vt:lpstr>Слайд 6</vt:lpstr>
      <vt:lpstr>Слайд 7</vt:lpstr>
      <vt:lpstr>Слайд 8</vt:lpstr>
      <vt:lpstr>Закончите предложение</vt:lpstr>
      <vt:lpstr>Закончите предложение</vt:lpstr>
      <vt:lpstr>Физкультминутка</vt:lpstr>
      <vt:lpstr> № 48 (а – г) </vt:lpstr>
      <vt:lpstr> № 49 (д – з) </vt:lpstr>
      <vt:lpstr> № 51 (д – з) </vt:lpstr>
      <vt:lpstr>№ 50</vt:lpstr>
      <vt:lpstr>№ 50</vt:lpstr>
      <vt:lpstr>Контрольные вопросы: </vt:lpstr>
      <vt:lpstr>Оцените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27</cp:revision>
  <dcterms:created xsi:type="dcterms:W3CDTF">2014-11-14T20:11:12Z</dcterms:created>
  <dcterms:modified xsi:type="dcterms:W3CDTF">2020-03-05T19:47:10Z</dcterms:modified>
</cp:coreProperties>
</file>