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85" r:id="rId7"/>
    <p:sldId id="277" r:id="rId8"/>
    <p:sldId id="283" r:id="rId9"/>
    <p:sldId id="278" r:id="rId10"/>
    <p:sldId id="279" r:id="rId11"/>
    <p:sldId id="280" r:id="rId12"/>
    <p:sldId id="281" r:id="rId13"/>
    <p:sldId id="282" r:id="rId14"/>
    <p:sldId id="284" r:id="rId15"/>
    <p:sldId id="286" r:id="rId16"/>
    <p:sldId id="287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2143116"/>
            <a:ext cx="5214974" cy="864096"/>
          </a:xfrm>
        </p:spPr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Решение текстовых задач с помощью сложения и вычитания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428604"/>
            <a:ext cx="8501122" cy="2726492"/>
          </a:xfrm>
        </p:spPr>
      </p:pic>
      <p:pic>
        <p:nvPicPr>
          <p:cNvPr id="5" name="Рисунок 4" descr="Screenshot_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214686"/>
            <a:ext cx="7143800" cy="1514999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sz="4000" dirty="0" smtClean="0">
                <a:solidFill>
                  <a:srgbClr val="008000"/>
                </a:solidFill>
              </a:rPr>
              <a:t>№ 75(б)</a:t>
            </a:r>
            <a:endParaRPr lang="ru-RU" sz="4000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 descr="Screenshot_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19" y="857232"/>
            <a:ext cx="8639271" cy="2143140"/>
          </a:xfrm>
        </p:spPr>
      </p:pic>
      <p:pic>
        <p:nvPicPr>
          <p:cNvPr id="5" name="Рисунок 4" descr="Screenshot_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429000"/>
            <a:ext cx="7563906" cy="143847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8605"/>
            <a:ext cx="8643998" cy="2000263"/>
          </a:xfrm>
        </p:spPr>
      </p:pic>
      <p:pic>
        <p:nvPicPr>
          <p:cNvPr id="5" name="Рисунок 4" descr="Screenshot_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714620"/>
            <a:ext cx="6786610" cy="1190687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1" y="357166"/>
            <a:ext cx="8549373" cy="2286016"/>
          </a:xfrm>
        </p:spPr>
      </p:pic>
      <p:pic>
        <p:nvPicPr>
          <p:cNvPr id="5" name="Рисунок 4" descr="Screenshot_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786058"/>
            <a:ext cx="7858180" cy="1662051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8572560" cy="2428892"/>
          </a:xfrm>
        </p:spPr>
      </p:pic>
      <p:pic>
        <p:nvPicPr>
          <p:cNvPr id="5" name="Рисунок 4" descr="Screenshot_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000372"/>
            <a:ext cx="8102979" cy="171451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Оцените свою работу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142984"/>
            <a:ext cx="1928826" cy="185738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4678" y="2214554"/>
            <a:ext cx="1928826" cy="1928826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5778"/>
          <a:stretch/>
        </p:blipFill>
        <p:spPr bwMode="auto">
          <a:xfrm>
            <a:off x="5786446" y="3214686"/>
            <a:ext cx="2071702" cy="1714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1472" y="3214686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357694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5072074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Домашнее задание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10001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§ 1.6 (повторить теорию). № 68(а), 75(а), 77(а).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n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2143116"/>
            <a:ext cx="3429024" cy="4114829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3043230" cy="5857916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61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43 + </a:t>
            </a:r>
            <a:r>
              <a:rPr lang="ru-RU" i="1" dirty="0" err="1" smtClean="0"/>
              <a:t>х</a:t>
            </a:r>
            <a:r>
              <a:rPr lang="ru-RU" dirty="0" smtClean="0"/>
              <a:t> = 64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64 – 43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21</a:t>
            </a:r>
          </a:p>
          <a:p>
            <a:pPr>
              <a:buNone/>
            </a:pPr>
            <a:r>
              <a:rPr lang="ru-RU" dirty="0" smtClean="0"/>
              <a:t>Ответ</a:t>
            </a:r>
            <a:r>
              <a:rPr lang="ru-RU" dirty="0" smtClean="0"/>
              <a:t>: 21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i="1" dirty="0" err="1" smtClean="0"/>
              <a:t>х</a:t>
            </a:r>
            <a:r>
              <a:rPr lang="ru-RU" dirty="0" smtClean="0"/>
              <a:t> + 45 = 59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i="1" dirty="0" smtClean="0"/>
              <a:t> </a:t>
            </a:r>
            <a:r>
              <a:rPr lang="ru-RU" dirty="0" smtClean="0"/>
              <a:t>= 59 – 45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14</a:t>
            </a:r>
          </a:p>
          <a:p>
            <a:pPr>
              <a:buNone/>
            </a:pPr>
            <a:r>
              <a:rPr lang="ru-RU" dirty="0" smtClean="0"/>
              <a:t>Ответ: </a:t>
            </a:r>
            <a:r>
              <a:rPr lang="ru-RU" dirty="0" smtClean="0"/>
              <a:t>14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4357686" y="1357298"/>
            <a:ext cx="3043230" cy="528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34 –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26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34 – 26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8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г)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53 = 35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35 + 53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88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88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329642" cy="61436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/>
              <a:t>                               № 62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46 – 22 = 24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B050"/>
                </a:solidFill>
              </a:rPr>
              <a:t>46 + 1 = 47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B050"/>
                </a:solidFill>
              </a:rPr>
              <a:t>22 + 1 = 23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B050"/>
                </a:solidFill>
              </a:rPr>
              <a:t>47 – 23 = 24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46 + 2 = 48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22 + 2 = 24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48 – 24 = 24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46 + 3 = 49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22 + 3 = 25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49 – 25 = 24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24 = 24 = </a:t>
            </a:r>
            <a:r>
              <a:rPr lang="ru-RU" sz="2800" dirty="0" smtClean="0">
                <a:solidFill>
                  <a:srgbClr val="FF0000"/>
                </a:solidFill>
              </a:rPr>
              <a:t>24= 24</a:t>
            </a: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buNone/>
            </a:pPr>
            <a:r>
              <a:rPr lang="ru-RU" sz="2400" b="1" i="1" dirty="0" smtClean="0"/>
              <a:t>№ 65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18 + 9 – 23 + 32 = 27 – 23 + 32 = 4 + 32 = </a:t>
            </a:r>
            <a:r>
              <a:rPr lang="ru-RU" sz="2400" dirty="0" smtClean="0"/>
              <a:t>36        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: 36</a:t>
            </a:r>
          </a:p>
          <a:p>
            <a:pPr>
              <a:buNone/>
            </a:pPr>
            <a:r>
              <a:rPr lang="ru-RU" sz="2400" dirty="0" smtClean="0"/>
              <a:t>б) 33 – 6 + 25 – 17 = 27 + 25 – 17 = 52 – 17 = </a:t>
            </a:r>
            <a:r>
              <a:rPr lang="ru-RU" sz="2400" dirty="0" smtClean="0"/>
              <a:t>35 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: 35</a:t>
            </a:r>
          </a:p>
          <a:p>
            <a:pPr>
              <a:buNone/>
            </a:pPr>
            <a:r>
              <a:rPr lang="ru-RU" sz="2400" dirty="0" smtClean="0"/>
              <a:t>в) 37 – 33 + 199 – 3 = 4 + 19 – 3 = 23 – 3 = 20 </a:t>
            </a:r>
            <a:r>
              <a:rPr lang="ru-RU" sz="2400" dirty="0" smtClean="0"/>
              <a:t>     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: 20</a:t>
            </a:r>
          </a:p>
          <a:p>
            <a:pPr>
              <a:buNone/>
            </a:pPr>
            <a:r>
              <a:rPr lang="ru-RU" sz="2400" dirty="0" smtClean="0"/>
              <a:t>г) 53 + 12 – 15 + 17 = 65 – 15 + 17 = 50 + 17 = </a:t>
            </a:r>
            <a:r>
              <a:rPr lang="ru-RU" sz="2400" dirty="0" smtClean="0"/>
              <a:t>67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: 67</a:t>
            </a:r>
          </a:p>
          <a:p>
            <a:pPr>
              <a:buNone/>
            </a:pPr>
            <a:r>
              <a:rPr lang="ru-RU" sz="2400" dirty="0" err="1" smtClean="0"/>
              <a:t>д</a:t>
            </a:r>
            <a:r>
              <a:rPr lang="ru-RU" sz="2400" dirty="0" smtClean="0"/>
              <a:t>) 14 – 6 + 29 – 11 = 8 + 29 – 11 = 37 – 11 = </a:t>
            </a:r>
            <a:r>
              <a:rPr lang="ru-RU" sz="2400" dirty="0" smtClean="0"/>
              <a:t>26   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: 26</a:t>
            </a:r>
          </a:p>
          <a:p>
            <a:pPr>
              <a:buNone/>
            </a:pPr>
            <a:r>
              <a:rPr lang="ru-RU" sz="2400" dirty="0" smtClean="0"/>
              <a:t>е) 45 + 25 – 18 + 101 = 70 – 18 + 101 = 52 + 101 = 153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Ответ: 153</a:t>
            </a:r>
          </a:p>
          <a:p>
            <a:pPr>
              <a:buNone/>
            </a:pPr>
            <a:r>
              <a:rPr lang="ru-RU" sz="2400" dirty="0" smtClean="0"/>
              <a:t>ж) 38 + 3 – 5 – 28 = 41 – 5 – 28 = 36 – 28 = </a:t>
            </a:r>
            <a:r>
              <a:rPr lang="ru-RU" sz="2400" dirty="0" smtClean="0"/>
              <a:t>8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Ответ: 8</a:t>
            </a:r>
          </a:p>
          <a:p>
            <a:pPr>
              <a:buNone/>
            </a:pPr>
            <a:r>
              <a:rPr lang="ru-RU" sz="2400" dirty="0" err="1" smtClean="0"/>
              <a:t>з</a:t>
            </a:r>
            <a:r>
              <a:rPr lang="ru-RU" sz="2400" dirty="0" smtClean="0"/>
              <a:t>) 64 – 16 + 19 – 2 = 48 + 19 – 2 = 67 – 2 = 65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: 65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Самостоятельная работа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929718" cy="5786478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2800" dirty="0" smtClean="0"/>
              <a:t>Вариант 1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Упростите и затем найдите </a:t>
            </a:r>
            <a:r>
              <a:rPr lang="ru-RU" sz="2800" dirty="0" smtClean="0"/>
              <a:t>значения выражений</a:t>
            </a:r>
            <a:endParaRPr lang="ru-RU" sz="2800" dirty="0" smtClean="0"/>
          </a:p>
          <a:p>
            <a:pPr>
              <a:spcBef>
                <a:spcPts val="0"/>
              </a:spcBef>
              <a:buNone/>
            </a:pPr>
            <a:r>
              <a:rPr lang="en-US" sz="2800" dirty="0" smtClean="0"/>
              <a:t>a</a:t>
            </a:r>
            <a:r>
              <a:rPr lang="ru-RU" sz="2800" dirty="0" smtClean="0"/>
              <a:t>) </a:t>
            </a:r>
            <a:r>
              <a:rPr lang="en-US" sz="2800" dirty="0" smtClean="0"/>
              <a:t>m</a:t>
            </a:r>
            <a:r>
              <a:rPr lang="ru-RU" sz="2800" dirty="0" smtClean="0"/>
              <a:t> + 87 + 23 при </a:t>
            </a:r>
            <a:r>
              <a:rPr lang="en-US" sz="2800" dirty="0" smtClean="0"/>
              <a:t>m</a:t>
            </a:r>
            <a:r>
              <a:rPr lang="ru-RU" sz="2800" dirty="0" smtClean="0"/>
              <a:t> = 39; 196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б) 147 + </a:t>
            </a:r>
            <a:r>
              <a:rPr lang="en-US" sz="2800" dirty="0" smtClean="0"/>
              <a:t>x</a:t>
            </a:r>
            <a:r>
              <a:rPr lang="ru-RU" sz="2800" dirty="0" smtClean="0"/>
              <a:t> – 47 при  </a:t>
            </a:r>
            <a:r>
              <a:rPr lang="en-US" sz="2800" dirty="0" smtClean="0"/>
              <a:t>x</a:t>
            </a:r>
            <a:r>
              <a:rPr lang="ru-RU" sz="2800" dirty="0" smtClean="0"/>
              <a:t> = 87; </a:t>
            </a:r>
            <a:r>
              <a:rPr lang="ru-RU" sz="2800" dirty="0" smtClean="0"/>
              <a:t>79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/>
              <a:t>Вариант 2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Упростите и затем найдите значения выражений</a:t>
            </a:r>
          </a:p>
          <a:p>
            <a:pPr>
              <a:spcBef>
                <a:spcPts val="0"/>
              </a:spcBef>
              <a:buNone/>
            </a:pPr>
            <a:r>
              <a:rPr lang="en-US" sz="2800" dirty="0" smtClean="0"/>
              <a:t>a</a:t>
            </a:r>
            <a:r>
              <a:rPr lang="ru-RU" sz="2800" dirty="0" smtClean="0"/>
              <a:t>) 59 + </a:t>
            </a:r>
            <a:r>
              <a:rPr lang="en-US" sz="2800" dirty="0" smtClean="0"/>
              <a:t>n</a:t>
            </a:r>
            <a:r>
              <a:rPr lang="ru-RU" sz="2800" dirty="0" smtClean="0"/>
              <a:t> + 141 при </a:t>
            </a:r>
            <a:r>
              <a:rPr lang="en-US" sz="2800" dirty="0" smtClean="0"/>
              <a:t>n</a:t>
            </a:r>
            <a:r>
              <a:rPr lang="ru-RU" sz="2800" dirty="0" smtClean="0"/>
              <a:t> = 64; 32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б) 62 – </a:t>
            </a:r>
            <a:r>
              <a:rPr lang="en-US" sz="2800" dirty="0" smtClean="0"/>
              <a:t>x</a:t>
            </a:r>
            <a:r>
              <a:rPr lang="ru-RU" sz="2800" dirty="0" smtClean="0"/>
              <a:t> + 28 при  </a:t>
            </a:r>
            <a:r>
              <a:rPr lang="en-US" sz="2800" dirty="0" smtClean="0"/>
              <a:t>x</a:t>
            </a:r>
            <a:r>
              <a:rPr lang="ru-RU" sz="2800" dirty="0" smtClean="0"/>
              <a:t> = 55; </a:t>
            </a:r>
            <a:r>
              <a:rPr lang="ru-RU" sz="2800" dirty="0" smtClean="0"/>
              <a:t>49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/>
              <a:t>Ответы: </a:t>
            </a:r>
            <a:endParaRPr lang="ru-RU" sz="2800" dirty="0" smtClean="0"/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– 1 а)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m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+ 110; 149;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306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) 100 +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x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; 187; 179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– 2 а) 200 +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; 264; 232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) 90 –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x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; 35; 41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Игра «Микрофон»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401080" cy="6000792"/>
          </a:xfrm>
        </p:spPr>
        <p:txBody>
          <a:bodyPr/>
          <a:lstStyle/>
          <a:p>
            <a:r>
              <a:rPr lang="ru-RU" sz="2200" dirty="0" smtClean="0"/>
              <a:t>Какие числа называются натуральными?</a:t>
            </a:r>
          </a:p>
          <a:p>
            <a:r>
              <a:rPr lang="ru-RU" sz="2200" dirty="0" smtClean="0"/>
              <a:t>Назовите наименьшее натуральное число. </a:t>
            </a:r>
            <a:endParaRPr lang="ru-RU" sz="2200" dirty="0" smtClean="0"/>
          </a:p>
          <a:p>
            <a:r>
              <a:rPr lang="ru-RU" sz="2200" dirty="0" smtClean="0"/>
              <a:t>Существует </a:t>
            </a:r>
            <a:r>
              <a:rPr lang="ru-RU" sz="2200" dirty="0" smtClean="0"/>
              <a:t>ли наибольшее натуральное число?</a:t>
            </a:r>
          </a:p>
          <a:p>
            <a:r>
              <a:rPr lang="ru-RU" sz="2200" dirty="0" smtClean="0"/>
              <a:t>Как сравнить многозначные натуральные числа, если они содержат разное количество разрядов? </a:t>
            </a:r>
            <a:endParaRPr lang="ru-RU" sz="2200" dirty="0" smtClean="0"/>
          </a:p>
          <a:p>
            <a:r>
              <a:rPr lang="ru-RU" sz="2200" dirty="0" smtClean="0"/>
              <a:t>Как сравнить многозначные натуральные числа, если они содержат</a:t>
            </a:r>
            <a:r>
              <a:rPr lang="ru-RU" sz="2200" dirty="0" smtClean="0"/>
              <a:t> одинаковое</a:t>
            </a:r>
            <a:r>
              <a:rPr lang="ru-RU" sz="2200" dirty="0" smtClean="0"/>
              <a:t> количество разрядов</a:t>
            </a:r>
            <a:r>
              <a:rPr lang="ru-RU" sz="2200" dirty="0" smtClean="0"/>
              <a:t>?</a:t>
            </a:r>
            <a:endParaRPr lang="ru-RU" sz="2200" dirty="0" smtClean="0"/>
          </a:p>
          <a:p>
            <a:r>
              <a:rPr lang="ru-RU" sz="2200" dirty="0" smtClean="0"/>
              <a:t>Как называются компоненты при сложении?</a:t>
            </a:r>
          </a:p>
          <a:p>
            <a:r>
              <a:rPr lang="ru-RU" sz="2200" dirty="0" smtClean="0"/>
              <a:t>Как найти неизвестное слагаемое?</a:t>
            </a:r>
          </a:p>
          <a:p>
            <a:r>
              <a:rPr lang="ru-RU" sz="2200" dirty="0" smtClean="0"/>
              <a:t>Какие законы сложения вы знаете?</a:t>
            </a:r>
          </a:p>
          <a:p>
            <a:r>
              <a:rPr lang="ru-RU" sz="2200" dirty="0" smtClean="0"/>
              <a:t>Как называются компоненты при вычитании?</a:t>
            </a:r>
          </a:p>
          <a:p>
            <a:r>
              <a:rPr lang="ru-RU" sz="2200" dirty="0" smtClean="0"/>
              <a:t>Как найти неизвестное уменьшаемое? </a:t>
            </a:r>
            <a:endParaRPr lang="ru-RU" sz="2200" dirty="0" smtClean="0"/>
          </a:p>
          <a:p>
            <a:r>
              <a:rPr lang="ru-RU" sz="2200" dirty="0" smtClean="0"/>
              <a:t>Как найти неизвестное в</a:t>
            </a:r>
            <a:r>
              <a:rPr lang="ru-RU" sz="2200" dirty="0" smtClean="0"/>
              <a:t>ычитаемое</a:t>
            </a:r>
            <a:r>
              <a:rPr lang="ru-RU" sz="2200" dirty="0" smtClean="0"/>
              <a:t>?</a:t>
            </a:r>
          </a:p>
          <a:p>
            <a:r>
              <a:rPr lang="ru-RU" sz="2200" dirty="0" smtClean="0"/>
              <a:t>Чему равна разность равных чисел? </a:t>
            </a:r>
            <a:endParaRPr lang="ru-RU" sz="2200" dirty="0" smtClean="0"/>
          </a:p>
          <a:p>
            <a:r>
              <a:rPr lang="ru-RU" sz="2200" dirty="0" smtClean="0"/>
              <a:t>Чему </a:t>
            </a:r>
            <a:r>
              <a:rPr lang="ru-RU" sz="2200" dirty="0" smtClean="0"/>
              <a:t>равна разность </a:t>
            </a:r>
            <a:r>
              <a:rPr lang="ru-RU" sz="2200" i="1" dirty="0" smtClean="0"/>
              <a:t>а </a:t>
            </a:r>
            <a:r>
              <a:rPr lang="ru-RU" sz="2200" b="1" dirty="0" smtClean="0"/>
              <a:t>–</a:t>
            </a:r>
            <a:r>
              <a:rPr lang="ru-RU" sz="2200" i="1" dirty="0" smtClean="0"/>
              <a:t> </a:t>
            </a:r>
            <a:r>
              <a:rPr lang="ru-RU" sz="2200" dirty="0" smtClean="0"/>
              <a:t>0?</a:t>
            </a:r>
          </a:p>
          <a:p>
            <a:pPr>
              <a:buNone/>
            </a:pPr>
            <a:endParaRPr lang="ru-RU" sz="2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8000"/>
                </a:solidFill>
              </a:rPr>
              <a:t/>
            </a:r>
            <a:br>
              <a:rPr lang="ru-RU" sz="3600" dirty="0" smtClean="0">
                <a:solidFill>
                  <a:srgbClr val="008000"/>
                </a:solidFill>
              </a:rPr>
            </a:br>
            <a:r>
              <a:rPr lang="ru-RU" sz="3600" dirty="0" smtClean="0">
                <a:solidFill>
                  <a:srgbClr val="008000"/>
                </a:solidFill>
              </a:rPr>
              <a:t>Найдите </a:t>
            </a:r>
            <a:r>
              <a:rPr lang="ru-RU" sz="3600" dirty="0" smtClean="0">
                <a:solidFill>
                  <a:srgbClr val="008000"/>
                </a:solidFill>
              </a:rPr>
              <a:t>неизвестное число, обозначенное буквой </a:t>
            </a:r>
            <a:r>
              <a:rPr lang="ru-RU" sz="3600" i="1" dirty="0" smtClean="0">
                <a:solidFill>
                  <a:srgbClr val="008000"/>
                </a:solidFill>
              </a:rPr>
              <a:t>х: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3000396" cy="254317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</a:t>
            </a:r>
            <a:r>
              <a:rPr lang="ru-RU" i="1" dirty="0" err="1" smtClean="0"/>
              <a:t>х</a:t>
            </a:r>
            <a:r>
              <a:rPr lang="ru-RU" dirty="0" smtClean="0"/>
              <a:t> + 31 = </a:t>
            </a:r>
            <a:r>
              <a:rPr lang="ru-RU" dirty="0" smtClean="0"/>
              <a:t>50</a:t>
            </a:r>
            <a:r>
              <a:rPr lang="ru-RU" dirty="0" smtClean="0"/>
              <a:t>	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50 – 31 	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19		</a:t>
            </a:r>
          </a:p>
          <a:p>
            <a:pPr>
              <a:buNone/>
            </a:pPr>
            <a:r>
              <a:rPr lang="ru-RU" dirty="0" smtClean="0"/>
              <a:t>Ответ: </a:t>
            </a:r>
            <a:r>
              <a:rPr lang="ru-RU" dirty="0" smtClean="0"/>
              <a:t>19</a:t>
            </a:r>
            <a:endParaRPr lang="ru-RU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214678" y="1571612"/>
            <a:ext cx="2500330" cy="264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 87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45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87 – 45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42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6000760" y="1500174"/>
            <a:ext cx="2571768" cy="2716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13 = 33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33 + 13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46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2357454"/>
          </a:xfrm>
        </p:spPr>
      </p:pic>
      <p:pic>
        <p:nvPicPr>
          <p:cNvPr id="5" name="Рисунок 4" descr="Screenshot_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000372"/>
            <a:ext cx="7236957" cy="150019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Физкультминутка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472518" cy="578647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Все умеем мы считать</a:t>
            </a:r>
          </a:p>
          <a:p>
            <a:pPr>
              <a:buNone/>
            </a:pPr>
            <a:r>
              <a:rPr lang="ru-RU" dirty="0" smtClean="0"/>
              <a:t>Раз, два, три, четыре, пять —</a:t>
            </a:r>
          </a:p>
          <a:p>
            <a:pPr>
              <a:buNone/>
            </a:pPr>
            <a:r>
              <a:rPr lang="ru-RU" dirty="0" smtClean="0"/>
              <a:t>Все умеем мы считать.</a:t>
            </a:r>
          </a:p>
          <a:p>
            <a:pPr>
              <a:buNone/>
            </a:pPr>
            <a:r>
              <a:rPr lang="ru-RU" dirty="0" smtClean="0"/>
              <a:t>Раз! Подняться потянуться. </a:t>
            </a:r>
          </a:p>
          <a:p>
            <a:pPr>
              <a:buNone/>
            </a:pPr>
            <a:r>
              <a:rPr lang="ru-RU" dirty="0" smtClean="0"/>
              <a:t>Два! Согнуться, разогнуться</a:t>
            </a:r>
            <a:r>
              <a:rPr lang="ru-RU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Три! В ладоши три хлопка,</a:t>
            </a:r>
          </a:p>
          <a:p>
            <a:pPr>
              <a:buNone/>
            </a:pPr>
            <a:r>
              <a:rPr lang="ru-RU" dirty="0" smtClean="0"/>
              <a:t>Головою три кивка. </a:t>
            </a:r>
          </a:p>
          <a:p>
            <a:pPr>
              <a:buNone/>
            </a:pPr>
            <a:r>
              <a:rPr lang="ru-RU" dirty="0" smtClean="0"/>
              <a:t>На четыре - руки шире. </a:t>
            </a:r>
          </a:p>
          <a:p>
            <a:pPr>
              <a:buNone/>
            </a:pPr>
            <a:r>
              <a:rPr lang="ru-RU" dirty="0" smtClean="0"/>
              <a:t>Пять — руками помахать. </a:t>
            </a:r>
          </a:p>
          <a:p>
            <a:pPr>
              <a:buNone/>
            </a:pPr>
            <a:r>
              <a:rPr lang="ru-RU" dirty="0" smtClean="0"/>
              <a:t>Шесть — за парту тихо сесть.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cY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1214421"/>
            <a:ext cx="2409828" cy="4217199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78</TotalTime>
  <Words>648</Words>
  <Application>Microsoft Office PowerPoint</Application>
  <PresentationFormat>Экран (4:3)</PresentationFormat>
  <Paragraphs>105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</vt:lpstr>
      <vt:lpstr>Математика 5</vt:lpstr>
      <vt:lpstr>Проверь себя</vt:lpstr>
      <vt:lpstr>Проверь себя</vt:lpstr>
      <vt:lpstr>Проверь себя</vt:lpstr>
      <vt:lpstr>Самостоятельная работа</vt:lpstr>
      <vt:lpstr>Игра «Микрофон»</vt:lpstr>
      <vt:lpstr> Найдите неизвестное число, обозначенное буквой х: </vt:lpstr>
      <vt:lpstr>Слайд 8</vt:lpstr>
      <vt:lpstr>Физкультминутка</vt:lpstr>
      <vt:lpstr>Слайд 10</vt:lpstr>
      <vt:lpstr>№ 75(б)</vt:lpstr>
      <vt:lpstr>Слайд 12</vt:lpstr>
      <vt:lpstr>Слайд 13</vt:lpstr>
      <vt:lpstr>Слайд 14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24</cp:revision>
  <dcterms:created xsi:type="dcterms:W3CDTF">2014-11-14T20:11:12Z</dcterms:created>
  <dcterms:modified xsi:type="dcterms:W3CDTF">2020-03-07T17:06:29Z</dcterms:modified>
</cp:coreProperties>
</file>