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71" r:id="rId10"/>
    <p:sldId id="282" r:id="rId11"/>
    <p:sldId id="283" r:id="rId12"/>
    <p:sldId id="284" r:id="rId13"/>
    <p:sldId id="281" r:id="rId14"/>
    <p:sldId id="285" r:id="rId15"/>
    <p:sldId id="286" r:id="rId16"/>
    <p:sldId id="287" r:id="rId17"/>
    <p:sldId id="288" r:id="rId18"/>
    <p:sldId id="289" r:id="rId19"/>
    <p:sldId id="290" r:id="rId20"/>
    <p:sldId id="291" r:id="rId21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1928802"/>
            <a:ext cx="4464496" cy="864096"/>
          </a:xfrm>
        </p:spPr>
        <p:txBody>
          <a:bodyPr rtlCol="0">
            <a:normAutofit fontScale="70000" lnSpcReduction="20000"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Десятичная система записи натуральных чисел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Пример:</a:t>
            </a:r>
            <a:endParaRPr lang="ru-RU" dirty="0" smtClean="0"/>
          </a:p>
          <a:p>
            <a:pPr algn="ctr">
              <a:buNone/>
            </a:pPr>
            <a:r>
              <a:rPr lang="ru-RU" sz="6600" dirty="0" smtClean="0"/>
              <a:t>148 951 784 296</a:t>
            </a:r>
          </a:p>
          <a:p>
            <a:pPr>
              <a:buNone/>
            </a:pPr>
            <a:r>
              <a:rPr lang="ru-RU" dirty="0" smtClean="0"/>
              <a:t>148 миллиардов 951 миллион 784 тысячи 298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000372"/>
            <a:ext cx="4915710" cy="306509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5768997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Каждое натуральное число можно записать в виде суммы разрядных слагаемых.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Пример: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99 состоит из 9 десятков и 9 единиц</a:t>
            </a:r>
          </a:p>
          <a:p>
            <a:pPr>
              <a:buNone/>
            </a:pPr>
            <a:r>
              <a:rPr lang="ru-RU" dirty="0" smtClean="0"/>
              <a:t>                      99 = 9 · 10 + 9 · 1</a:t>
            </a:r>
          </a:p>
          <a:p>
            <a:pPr>
              <a:buNone/>
            </a:pPr>
            <a:r>
              <a:rPr lang="ru-RU" dirty="0" smtClean="0"/>
              <a:t>б) 3278 состоит 3 тысяч 2 сотен 7 десятков и 8 единиц</a:t>
            </a:r>
          </a:p>
          <a:p>
            <a:pPr>
              <a:buNone/>
            </a:pPr>
            <a:r>
              <a:rPr lang="ru-RU" dirty="0" smtClean="0"/>
              <a:t>          3278 = 3 · 1000 + 2 · 100 + 7 · 10 + 8 · 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Физкультминутка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4" name="Содержимое 3" descr="6124084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500173"/>
            <a:ext cx="4791899" cy="4791899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>№ 18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329642" cy="55721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а) 1 тысячи, 2 сотен, 3 десятков и 5 единиц</a:t>
            </a:r>
          </a:p>
          <a:p>
            <a:pPr>
              <a:buNone/>
            </a:pPr>
            <a:r>
              <a:rPr lang="ru-RU" dirty="0" smtClean="0"/>
              <a:t>1235</a:t>
            </a:r>
          </a:p>
          <a:p>
            <a:pPr>
              <a:buNone/>
            </a:pPr>
            <a:r>
              <a:rPr lang="ru-RU" dirty="0" smtClean="0"/>
              <a:t>б) 5 десятков тысяч, 9 тысяч, 7 сотен и 4 единиц</a:t>
            </a:r>
          </a:p>
          <a:p>
            <a:pPr>
              <a:buNone/>
            </a:pPr>
            <a:r>
              <a:rPr lang="ru-RU" dirty="0" smtClean="0"/>
              <a:t>59704</a:t>
            </a:r>
          </a:p>
          <a:p>
            <a:pPr>
              <a:buNone/>
            </a:pPr>
            <a:r>
              <a:rPr lang="ru-RU" dirty="0" smtClean="0"/>
              <a:t>в) 8 сотен и 6 десятков</a:t>
            </a:r>
          </a:p>
          <a:p>
            <a:pPr>
              <a:buNone/>
            </a:pPr>
            <a:r>
              <a:rPr lang="ru-RU" dirty="0" smtClean="0"/>
              <a:t>860</a:t>
            </a:r>
          </a:p>
          <a:p>
            <a:pPr>
              <a:buNone/>
            </a:pPr>
            <a:r>
              <a:rPr lang="ru-RU" dirty="0" smtClean="0"/>
              <a:t>г) 7 сотен тысяч и 3 десятков</a:t>
            </a:r>
          </a:p>
          <a:p>
            <a:pPr>
              <a:buNone/>
            </a:pPr>
            <a:r>
              <a:rPr lang="ru-RU" dirty="0" smtClean="0"/>
              <a:t>700030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19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329642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а) 48 = 4 · 10 + 8 · 1</a:t>
            </a:r>
          </a:p>
          <a:p>
            <a:pPr>
              <a:buNone/>
            </a:pPr>
            <a:r>
              <a:rPr lang="ru-RU" dirty="0" smtClean="0"/>
              <a:t>б) 159 = 1 · 100 + 5 · 10 + 9 · 1</a:t>
            </a:r>
          </a:p>
          <a:p>
            <a:pPr>
              <a:buNone/>
            </a:pPr>
            <a:r>
              <a:rPr lang="ru-RU" dirty="0" smtClean="0"/>
              <a:t>в) 2945 = 2 · 1000 + 9 · 100 + 4 · 10 + 5 · 1</a:t>
            </a:r>
          </a:p>
          <a:p>
            <a:pPr>
              <a:buNone/>
            </a:pPr>
            <a:r>
              <a:rPr lang="ru-RU" dirty="0" smtClean="0"/>
              <a:t>г) 34196 = 3 · 10000 + 4 · 1000 + 1 · 100 + 9 · 10 + 6 · 1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102 = 1 · 100 + 2 · 1</a:t>
            </a:r>
          </a:p>
          <a:p>
            <a:pPr>
              <a:buNone/>
            </a:pPr>
            <a:r>
              <a:rPr lang="ru-RU" dirty="0" smtClean="0"/>
              <a:t>е) 150 = 1 · 100 + 5 · 10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№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 помощью цифр запишите число, в котором:</a:t>
            </a:r>
          </a:p>
          <a:p>
            <a:pPr>
              <a:buNone/>
            </a:pPr>
            <a:r>
              <a:rPr lang="ru-RU" dirty="0" smtClean="0"/>
              <a:t>а) 6 сотен 5 десятков 3 единицы</a:t>
            </a:r>
          </a:p>
          <a:p>
            <a:pPr>
              <a:buNone/>
            </a:pPr>
            <a:r>
              <a:rPr lang="ru-RU" dirty="0" smtClean="0"/>
              <a:t>653</a:t>
            </a:r>
          </a:p>
          <a:p>
            <a:pPr>
              <a:buNone/>
            </a:pPr>
            <a:r>
              <a:rPr lang="ru-RU" dirty="0" smtClean="0"/>
              <a:t>б) 2 тысячи 3 сотни 7 десятков 8 единиц</a:t>
            </a:r>
          </a:p>
          <a:p>
            <a:pPr>
              <a:buNone/>
            </a:pPr>
            <a:r>
              <a:rPr lang="ru-RU" dirty="0" smtClean="0"/>
              <a:t>2378</a:t>
            </a:r>
          </a:p>
          <a:p>
            <a:pPr>
              <a:buNone/>
            </a:pPr>
            <a:r>
              <a:rPr lang="ru-RU" dirty="0" smtClean="0"/>
              <a:t>в) 9 десятков тысяч 5 тысяч 0 сотен 0 десятков 3 единицы </a:t>
            </a:r>
          </a:p>
          <a:p>
            <a:pPr>
              <a:buNone/>
            </a:pPr>
            <a:r>
              <a:rPr lang="ru-RU" dirty="0" smtClean="0"/>
              <a:t>95003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/>
              <a:t>№ 2</a:t>
            </a:r>
            <a:r>
              <a:rPr lang="ru-RU" sz="3600" dirty="0" smtClean="0"/>
              <a:t> Запишите число в виде суммы разрядных слагаемых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147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381; 9070; 60239; 102400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381 = 3 · 100 + 8 · 10 + 1 · 1</a:t>
            </a:r>
          </a:p>
          <a:p>
            <a:pPr>
              <a:buNone/>
            </a:pPr>
            <a:r>
              <a:rPr lang="ru-RU" dirty="0" smtClean="0"/>
              <a:t>9070 = 9 · 1000 + 7 · 10</a:t>
            </a:r>
          </a:p>
          <a:p>
            <a:pPr>
              <a:buNone/>
            </a:pPr>
            <a:r>
              <a:rPr lang="ru-RU" dirty="0" smtClean="0"/>
              <a:t>60239 = 6 · 10000 + 2 · 100 + 3 · 10 + 9 · 1</a:t>
            </a:r>
          </a:p>
          <a:p>
            <a:pPr>
              <a:buNone/>
            </a:pPr>
            <a:r>
              <a:rPr lang="ru-RU" dirty="0" smtClean="0"/>
              <a:t>102400 = 1 · 100000 + 2 · 1000 + 4 · 100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№ 3</a:t>
            </a:r>
            <a:r>
              <a:rPr lang="ru-RU" sz="4000" dirty="0" smtClean="0"/>
              <a:t> Найдите сумму: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60 000 + 7000 + 300 + 50 + 9 =</a:t>
            </a:r>
          </a:p>
          <a:p>
            <a:pPr>
              <a:buNone/>
            </a:pPr>
            <a:r>
              <a:rPr lang="ru-RU" dirty="0" smtClean="0"/>
              <a:t>900 000 + 3000 + 700 + 20 =</a:t>
            </a:r>
          </a:p>
          <a:p>
            <a:pPr>
              <a:buNone/>
            </a:pPr>
            <a:r>
              <a:rPr lang="ru-RU" dirty="0" smtClean="0"/>
              <a:t>8000 + 600 + 1 =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67359;                903720;                8601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Что называется десятичной системой счисления?</a:t>
            </a:r>
          </a:p>
          <a:p>
            <a:pPr>
              <a:buNone/>
            </a:pPr>
            <a:r>
              <a:rPr lang="ru-RU" dirty="0" smtClean="0"/>
              <a:t>2. Что называется цифрой?</a:t>
            </a:r>
          </a:p>
          <a:p>
            <a:pPr>
              <a:buNone/>
            </a:pPr>
            <a:r>
              <a:rPr lang="ru-RU" dirty="0" smtClean="0"/>
              <a:t>3. Какие цифры называются однозначными?</a:t>
            </a:r>
          </a:p>
          <a:p>
            <a:pPr>
              <a:buNone/>
            </a:pPr>
            <a:r>
              <a:rPr lang="ru-RU" dirty="0" smtClean="0"/>
              <a:t>4. Какие цифры называются многозначными?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071942"/>
            <a:ext cx="3655436" cy="2279272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 свою работу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2357454" cy="221457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6116" y="2428868"/>
            <a:ext cx="1928826" cy="200026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00760" y="3571876"/>
            <a:ext cx="1928826" cy="18573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1472" y="364331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500570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5572140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889" r="-516" b="10158"/>
          <a:stretch>
            <a:fillRect/>
          </a:stretch>
        </p:blipFill>
        <p:spPr>
          <a:xfrm>
            <a:off x="428596" y="500042"/>
            <a:ext cx="7358114" cy="54292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</a:t>
            </a:r>
            <a:r>
              <a:rPr lang="ru-RU" dirty="0" smtClean="0"/>
              <a:t>. 1.2 – читать, учить; № 15, № 19 (ж – м), № 20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_86100517025140456168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9" y="2571744"/>
            <a:ext cx="2729470" cy="39671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Устный счет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329642" cy="5929354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5 · 4 =                  7 · 9 =             3 · 5 = </a:t>
            </a:r>
          </a:p>
          <a:p>
            <a:pPr>
              <a:buNone/>
            </a:pPr>
            <a:r>
              <a:rPr lang="ru-RU" sz="4000" dirty="0" smtClean="0"/>
              <a:t>27 : 3 =               64 : 8 =            14 : 7 = </a:t>
            </a:r>
          </a:p>
          <a:p>
            <a:pPr>
              <a:buNone/>
            </a:pPr>
            <a:r>
              <a:rPr lang="ru-RU" sz="4000" dirty="0" smtClean="0"/>
              <a:t>8 · 3 =                  8 · 10 =            30 : 6 = </a:t>
            </a:r>
          </a:p>
          <a:p>
            <a:pPr>
              <a:buNone/>
            </a:pPr>
            <a:r>
              <a:rPr lang="ru-RU" sz="4000" dirty="0" smtClean="0"/>
              <a:t>16 : 8 =               80 : 8 =</a:t>
            </a:r>
          </a:p>
          <a:p>
            <a:endParaRPr lang="ru-RU" sz="3000" dirty="0"/>
          </a:p>
        </p:txBody>
      </p:sp>
      <p:pic>
        <p:nvPicPr>
          <p:cNvPr id="5" name="Рисунок 4" descr="s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000504"/>
            <a:ext cx="3999147" cy="249358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 на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marL="514350" lvl="0" indent="-514350">
              <a:buAutoNum type="arabicPeriod"/>
            </a:pPr>
            <a:r>
              <a:rPr lang="ru-RU" dirty="0" smtClean="0"/>
              <a:t>Какие числа мы называем натуральными?</a:t>
            </a:r>
          </a:p>
          <a:p>
            <a:pPr marL="514350" lvl="0" indent="-514350"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Натуральные числа – это числа, используемы для счета предметов</a:t>
            </a:r>
          </a:p>
          <a:p>
            <a:pPr lvl="0">
              <a:buNone/>
            </a:pPr>
            <a:r>
              <a:rPr lang="ru-RU" dirty="0" smtClean="0"/>
              <a:t>2. Существует ли наименьшее и наибольшее натуральные числа? </a:t>
            </a:r>
          </a:p>
          <a:p>
            <a:pPr lvl="0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Наименьшее – единица, наибольшего – не существует</a:t>
            </a:r>
          </a:p>
          <a:p>
            <a:pPr lvl="0">
              <a:buNone/>
            </a:pPr>
            <a:r>
              <a:rPr lang="ru-RU" dirty="0" smtClean="0"/>
              <a:t>3. Нуль является натуральным числом?</a:t>
            </a:r>
          </a:p>
          <a:p>
            <a:pPr lvl="0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Нет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Практическая деятельность потребовала ни только умение считать, но и умение записывать числа. В старину для записи натуральных чисел использовались и особые рисунки, и черточки, и буквы.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1-Pictogra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071810"/>
            <a:ext cx="3500462" cy="338196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 настоящее время принята </a:t>
            </a:r>
            <a:r>
              <a:rPr lang="ru-RU" b="1" dirty="0" smtClean="0"/>
              <a:t>десятичная система счисления</a:t>
            </a:r>
            <a:r>
              <a:rPr lang="ru-RU" dirty="0" smtClean="0"/>
              <a:t>, в которой числа записывают при помощи десяти знаков:</a:t>
            </a:r>
          </a:p>
          <a:p>
            <a:pPr>
              <a:buNone/>
            </a:pPr>
            <a:r>
              <a:rPr lang="ru-RU" b="1" dirty="0" smtClean="0"/>
              <a:t>     0,1,2,3,4,5,6,7,8,9.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Эти знаки называют </a:t>
            </a:r>
            <a:r>
              <a:rPr lang="ru-RU" b="1" dirty="0" smtClean="0"/>
              <a:t>цифрами.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    </a:t>
            </a:r>
            <a:r>
              <a:rPr lang="ru-RU" b="1" i="1" dirty="0" smtClean="0">
                <a:solidFill>
                  <a:srgbClr val="FF0000"/>
                </a:solidFill>
              </a:rPr>
              <a:t>Цифра</a:t>
            </a:r>
            <a:r>
              <a:rPr lang="ru-RU" b="1" i="1" dirty="0" smtClean="0"/>
              <a:t> – это письменный знак, обозначающий число.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464774820_177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4000504"/>
            <a:ext cx="2257425" cy="2181225"/>
          </a:xfrm>
          <a:prstGeom prst="rect">
            <a:avLst/>
          </a:prstGeom>
        </p:spPr>
      </p:pic>
      <p:pic>
        <p:nvPicPr>
          <p:cNvPr id="5" name="Рисунок 4" descr="Green-Dolls-Alphabet-1732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071942"/>
            <a:ext cx="2228850" cy="21717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42942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/>
              <a:t>При этом одна и та же цифра имеет различное значение в зависимости от места, где она расположена в записи числа.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Разряд </a:t>
            </a:r>
            <a:r>
              <a:rPr lang="ru-RU" b="1" i="1" dirty="0" smtClean="0"/>
              <a:t>– положение цифры в записи числа.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/>
              <a:t>Пример: </a:t>
            </a:r>
            <a:r>
              <a:rPr lang="ru-RU" dirty="0" smtClean="0"/>
              <a:t>в записи числа 777 первая справа цифра 7 - семь единиц, вторая - семь десятков, третья -7 сотен.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Поэтому </a:t>
            </a:r>
            <a:r>
              <a:rPr lang="ru-RU" b="1" i="1" dirty="0" smtClean="0"/>
              <a:t>десятичную систему счисления называют позиционной</a:t>
            </a:r>
            <a:r>
              <a:rPr lang="ru-RU" b="1" dirty="0" smtClean="0"/>
              <a:t>.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Важную роль в десятичной системе счисления играет </a:t>
            </a:r>
            <a:r>
              <a:rPr lang="ru-RU" b="1" dirty="0" smtClean="0"/>
              <a:t>число 10.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Десять единиц называют</a:t>
            </a:r>
            <a:r>
              <a:rPr lang="ru-RU" b="1" dirty="0" smtClean="0"/>
              <a:t> десятком, </a:t>
            </a:r>
            <a:r>
              <a:rPr lang="ru-RU" dirty="0" smtClean="0"/>
              <a:t>десять десятков - </a:t>
            </a:r>
            <a:r>
              <a:rPr lang="ru-RU" b="1" dirty="0" smtClean="0"/>
              <a:t>сотней,</a:t>
            </a:r>
            <a:r>
              <a:rPr lang="ru-RU" dirty="0" smtClean="0"/>
              <a:t>10 сотен </a:t>
            </a:r>
            <a:r>
              <a:rPr lang="ru-RU" b="1" dirty="0" smtClean="0"/>
              <a:t>тысячей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5768997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i="1" dirty="0" smtClean="0"/>
              <a:t>Натуральные числа, записанные одной цифрой, называют </a:t>
            </a:r>
            <a:r>
              <a:rPr lang="ru-RU" b="1" i="1" dirty="0" smtClean="0">
                <a:solidFill>
                  <a:srgbClr val="FF0000"/>
                </a:solidFill>
              </a:rPr>
              <a:t>однозначными</a:t>
            </a:r>
            <a:r>
              <a:rPr lang="ru-RU" b="1" i="1" dirty="0" smtClean="0"/>
              <a:t>, а записанные несколькими цифрами - </a:t>
            </a:r>
            <a:r>
              <a:rPr lang="ru-RU" b="1" i="1" dirty="0" smtClean="0">
                <a:solidFill>
                  <a:srgbClr val="FF0000"/>
                </a:solidFill>
              </a:rPr>
              <a:t>многозначными</a:t>
            </a:r>
            <a:r>
              <a:rPr lang="ru-RU" b="1" i="1" dirty="0" smtClean="0"/>
              <a:t>.</a:t>
            </a:r>
            <a:r>
              <a:rPr lang="ru-RU" b="1" dirty="0" smtClean="0"/>
              <a:t> 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i="1" dirty="0" smtClean="0"/>
              <a:t>Первая цифра слева в записи натурального числа называют </a:t>
            </a:r>
            <a:r>
              <a:rPr lang="ru-RU" b="1" i="1" dirty="0" smtClean="0">
                <a:solidFill>
                  <a:srgbClr val="FF0000"/>
                </a:solidFill>
              </a:rPr>
              <a:t>цифрой высшего разряда</a:t>
            </a:r>
            <a:r>
              <a:rPr lang="ru-RU" b="1" i="1" dirty="0" smtClean="0"/>
              <a:t>, она всегда отлична от нуля.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929066"/>
            <a:ext cx="4000528" cy="2384656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5" y="357166"/>
            <a:ext cx="8337775" cy="4857784"/>
          </a:xfr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133</TotalTime>
  <Words>661</Words>
  <Application>Microsoft Office PowerPoint</Application>
  <PresentationFormat>Экран (4:3)</PresentationFormat>
  <Paragraphs>85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математика</vt:lpstr>
      <vt:lpstr>Математика 5</vt:lpstr>
      <vt:lpstr>Слайд 2</vt:lpstr>
      <vt:lpstr>Устный счет</vt:lpstr>
      <vt:lpstr>Ответь на вопросы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Физкультминутка</vt:lpstr>
      <vt:lpstr>№ 18</vt:lpstr>
      <vt:lpstr> № 19 </vt:lpstr>
      <vt:lpstr>№ 1 </vt:lpstr>
      <vt:lpstr>№ 2 Запишите число в виде суммы разрядных слагаемых</vt:lpstr>
      <vt:lpstr>№ 3 Найдите сумму: </vt:lpstr>
      <vt:lpstr>Повтори!</vt:lpstr>
      <vt:lpstr>Оцени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40</cp:revision>
  <dcterms:created xsi:type="dcterms:W3CDTF">2014-11-14T20:11:12Z</dcterms:created>
  <dcterms:modified xsi:type="dcterms:W3CDTF">2020-03-05T18:20:08Z</dcterms:modified>
</cp:coreProperties>
</file>