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72" r:id="rId5"/>
    <p:sldId id="273" r:id="rId6"/>
    <p:sldId id="274" r:id="rId7"/>
    <p:sldId id="262" r:id="rId8"/>
    <p:sldId id="263" r:id="rId9"/>
    <p:sldId id="264" r:id="rId10"/>
    <p:sldId id="265" r:id="rId11"/>
    <p:sldId id="266" r:id="rId12"/>
    <p:sldId id="267" r:id="rId13"/>
    <p:sldId id="275" r:id="rId14"/>
    <p:sldId id="276" r:id="rId15"/>
    <p:sldId id="277" r:id="rId16"/>
    <p:sldId id="278" r:id="rId17"/>
    <p:sldId id="279" r:id="rId18"/>
    <p:sldId id="280" r:id="rId19"/>
    <p:sldId id="281" r:id="rId20"/>
  </p:sldIdLst>
  <p:sldSz cx="9144000" cy="6858000" type="screen4x3"/>
  <p:notesSz cx="6858000" cy="9144000"/>
  <p:custDataLst>
    <p:tags r:id="rId21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2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07.03.2020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Математика 5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sz="3200" b="1" dirty="0" smtClean="0">
                <a:solidFill>
                  <a:srgbClr val="00B050"/>
                </a:solidFill>
              </a:rPr>
              <a:t>Сравнение натуральных чисел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3)	Два натуральных числа равны, если у них одинаковое число разрядов и цифры одинаковых разрядов равны.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Пример 4.</a:t>
            </a:r>
            <a:r>
              <a:rPr lang="ru-RU" dirty="0" smtClean="0"/>
              <a:t> Сравнить числа: 37 934 567 373 и 37 934 567 373</a:t>
            </a:r>
          </a:p>
          <a:p>
            <a:pPr>
              <a:buNone/>
            </a:pPr>
            <a:r>
              <a:rPr lang="ru-RU" dirty="0" smtClean="0"/>
              <a:t>    37 934 567 373 = 37 934 567 373, т.к. у них одинаковое число разрядов и цифры одинаковых разрядов равны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572560" cy="6143668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Если число </a:t>
            </a:r>
            <a:r>
              <a:rPr lang="ru-RU" sz="2800" b="1" i="1" dirty="0" smtClean="0">
                <a:solidFill>
                  <a:srgbClr val="FF0000"/>
                </a:solidFill>
              </a:rPr>
              <a:t>а</a:t>
            </a:r>
            <a:r>
              <a:rPr lang="ru-RU" sz="2800" b="1" i="1" dirty="0" smtClean="0"/>
              <a:t> </a:t>
            </a:r>
            <a:r>
              <a:rPr lang="ru-RU" sz="2800" dirty="0" smtClean="0"/>
              <a:t>больше числа </a:t>
            </a:r>
            <a:r>
              <a:rPr lang="en-US" sz="2800" b="1" i="1" dirty="0" smtClean="0">
                <a:solidFill>
                  <a:srgbClr val="FF0000"/>
                </a:solidFill>
              </a:rPr>
              <a:t>b</a:t>
            </a:r>
            <a:r>
              <a:rPr lang="ru-RU" sz="2800" b="1" i="1" dirty="0" smtClean="0"/>
              <a:t>, </a:t>
            </a:r>
            <a:r>
              <a:rPr lang="ru-RU" sz="2800" dirty="0" smtClean="0"/>
              <a:t>то пишут </a:t>
            </a:r>
            <a:r>
              <a:rPr lang="ru-RU" sz="2800" b="1" i="1" dirty="0" smtClean="0">
                <a:solidFill>
                  <a:srgbClr val="FF0000"/>
                </a:solidFill>
              </a:rPr>
              <a:t>а &gt; </a:t>
            </a:r>
            <a:r>
              <a:rPr lang="en-US" sz="2800" b="1" i="1" dirty="0" smtClean="0">
                <a:solidFill>
                  <a:srgbClr val="FF0000"/>
                </a:solidFill>
              </a:rPr>
              <a:t>b </a:t>
            </a:r>
            <a:r>
              <a:rPr lang="ru-RU" sz="2800" dirty="0" smtClean="0"/>
              <a:t>и говорят: «</a:t>
            </a:r>
            <a:r>
              <a:rPr lang="ru-RU" sz="2800" b="1" i="1" dirty="0" smtClean="0">
                <a:solidFill>
                  <a:srgbClr val="FF0000"/>
                </a:solidFill>
              </a:rPr>
              <a:t>а</a:t>
            </a:r>
            <a:r>
              <a:rPr lang="ru-RU" sz="2800" dirty="0" smtClean="0"/>
              <a:t> больше </a:t>
            </a:r>
            <a:r>
              <a:rPr lang="en-US" sz="2800" b="1" i="1" dirty="0" smtClean="0">
                <a:solidFill>
                  <a:srgbClr val="FF0000"/>
                </a:solidFill>
              </a:rPr>
              <a:t>b</a:t>
            </a:r>
            <a:r>
              <a:rPr lang="ru-RU" sz="2800" b="1" i="1" dirty="0" smtClean="0"/>
              <a:t>»</a:t>
            </a:r>
            <a:r>
              <a:rPr lang="ru-RU" sz="2800" i="1" dirty="0" smtClean="0"/>
              <a:t>,</a:t>
            </a:r>
            <a:r>
              <a:rPr lang="ru-RU" sz="2800" b="1" i="1" dirty="0" smtClean="0"/>
              <a:t> </a:t>
            </a:r>
            <a:r>
              <a:rPr lang="ru-RU" sz="2800" dirty="0" smtClean="0"/>
              <a:t>или пишут </a:t>
            </a:r>
            <a:r>
              <a:rPr lang="en-US" sz="2800" b="1" i="1" dirty="0" smtClean="0">
                <a:solidFill>
                  <a:srgbClr val="FF0000"/>
                </a:solidFill>
              </a:rPr>
              <a:t>b </a:t>
            </a:r>
            <a:r>
              <a:rPr lang="ru-RU" sz="2800" b="1" i="1" dirty="0" smtClean="0">
                <a:solidFill>
                  <a:srgbClr val="FF0000"/>
                </a:solidFill>
              </a:rPr>
              <a:t>&lt;а </a:t>
            </a:r>
            <a:r>
              <a:rPr lang="ru-RU" sz="2800" dirty="0" smtClean="0"/>
              <a:t>и говорят: </a:t>
            </a:r>
            <a:r>
              <a:rPr lang="ru-RU" sz="2800" b="1" i="1" dirty="0" smtClean="0"/>
              <a:t>«</a:t>
            </a:r>
            <a:r>
              <a:rPr lang="en-US" sz="2800" b="1" i="1" dirty="0" smtClean="0">
                <a:solidFill>
                  <a:srgbClr val="FF0000"/>
                </a:solidFill>
              </a:rPr>
              <a:t>b</a:t>
            </a:r>
            <a:r>
              <a:rPr lang="en-US" sz="2800" b="1" i="1" dirty="0" smtClean="0"/>
              <a:t> </a:t>
            </a:r>
            <a:r>
              <a:rPr lang="ru-RU" sz="2800" dirty="0" smtClean="0"/>
              <a:t>меньше </a:t>
            </a:r>
            <a:r>
              <a:rPr lang="ru-RU" sz="2800" b="1" i="1" dirty="0" smtClean="0">
                <a:solidFill>
                  <a:srgbClr val="FF0000"/>
                </a:solidFill>
              </a:rPr>
              <a:t>а</a:t>
            </a:r>
            <a:r>
              <a:rPr lang="ru-RU" sz="2800" dirty="0" smtClean="0"/>
              <a:t>».</a:t>
            </a:r>
          </a:p>
          <a:p>
            <a:pPr>
              <a:buNone/>
            </a:pPr>
            <a:r>
              <a:rPr lang="ru-RU" sz="2800" dirty="0" smtClean="0"/>
              <a:t>Если </a:t>
            </a:r>
            <a:r>
              <a:rPr lang="ru-RU" sz="2800" b="1" i="1" dirty="0" smtClean="0">
                <a:solidFill>
                  <a:srgbClr val="FF0000"/>
                </a:solidFill>
              </a:rPr>
              <a:t>а, </a:t>
            </a:r>
            <a:r>
              <a:rPr lang="en-US" sz="2800" b="1" i="1" dirty="0" smtClean="0">
                <a:solidFill>
                  <a:srgbClr val="FF0000"/>
                </a:solidFill>
              </a:rPr>
              <a:t>b</a:t>
            </a:r>
            <a:r>
              <a:rPr lang="ru-RU" sz="2800" b="1" i="1" dirty="0" smtClean="0">
                <a:solidFill>
                  <a:srgbClr val="FF0000"/>
                </a:solidFill>
              </a:rPr>
              <a:t>, с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/>
              <a:t>— натуральные числа и число </a:t>
            </a:r>
            <a:r>
              <a:rPr lang="en-US" sz="2800" b="1" i="1" dirty="0" smtClean="0">
                <a:solidFill>
                  <a:srgbClr val="FF0000"/>
                </a:solidFill>
              </a:rPr>
              <a:t>b</a:t>
            </a:r>
            <a:r>
              <a:rPr lang="en-US" sz="2800" b="1" i="1" dirty="0" smtClean="0"/>
              <a:t> </a:t>
            </a:r>
            <a:r>
              <a:rPr lang="ru-RU" sz="2800" dirty="0" smtClean="0"/>
              <a:t>в ряду натуральных чисел находится правее числа </a:t>
            </a:r>
            <a:r>
              <a:rPr lang="ru-RU" sz="2800" b="1" i="1" dirty="0" smtClean="0">
                <a:solidFill>
                  <a:srgbClr val="FF0000"/>
                </a:solidFill>
              </a:rPr>
              <a:t>а</a:t>
            </a:r>
            <a:r>
              <a:rPr lang="ru-RU" sz="2800" dirty="0" smtClean="0"/>
              <a:t>, а число </a:t>
            </a:r>
            <a:r>
              <a:rPr lang="ru-RU" sz="2800" b="1" i="1" dirty="0" smtClean="0">
                <a:solidFill>
                  <a:srgbClr val="FF0000"/>
                </a:solidFill>
              </a:rPr>
              <a:t>с</a:t>
            </a:r>
            <a:r>
              <a:rPr lang="ru-RU" sz="2800" b="1" i="1" dirty="0" smtClean="0"/>
              <a:t> </a:t>
            </a:r>
            <a:r>
              <a:rPr lang="ru-RU" sz="2800" dirty="0" smtClean="0"/>
              <a:t>находится правее числа </a:t>
            </a:r>
            <a:r>
              <a:rPr lang="en-US" sz="2800" b="1" i="1" dirty="0" smtClean="0">
                <a:solidFill>
                  <a:srgbClr val="FF0000"/>
                </a:solidFill>
              </a:rPr>
              <a:t>b</a:t>
            </a:r>
            <a:r>
              <a:rPr lang="ru-RU" sz="2800" i="1" dirty="0" smtClean="0"/>
              <a:t>,</a:t>
            </a:r>
            <a:r>
              <a:rPr lang="ru-RU" sz="2800" b="1" i="1" dirty="0" smtClean="0"/>
              <a:t> </a:t>
            </a:r>
            <a:r>
              <a:rPr lang="ru-RU" sz="2800" dirty="0" smtClean="0"/>
              <a:t>то из этого следует, что число </a:t>
            </a:r>
            <a:r>
              <a:rPr lang="ru-RU" sz="2800" b="1" i="1" dirty="0" smtClean="0"/>
              <a:t>с </a:t>
            </a:r>
            <a:r>
              <a:rPr lang="ru-RU" sz="2800" dirty="0" smtClean="0"/>
              <a:t>находится правее числа </a:t>
            </a:r>
            <a:r>
              <a:rPr lang="ru-RU" sz="2800" b="1" i="1" dirty="0" smtClean="0">
                <a:solidFill>
                  <a:srgbClr val="FF0000"/>
                </a:solidFill>
              </a:rPr>
              <a:t>а</a:t>
            </a:r>
            <a:r>
              <a:rPr lang="ru-RU" sz="2800" b="1" i="1" dirty="0" smtClean="0"/>
              <a:t>, </a:t>
            </a:r>
            <a:r>
              <a:rPr lang="ru-RU" sz="2800" dirty="0" smtClean="0"/>
              <a:t>т. е. из</a:t>
            </a:r>
            <a:r>
              <a:rPr lang="ru-RU" sz="2800" b="1" i="1" dirty="0" smtClean="0"/>
              <a:t> </a:t>
            </a:r>
            <a:r>
              <a:rPr lang="ru-RU" sz="2800" b="1" i="1" dirty="0" smtClean="0">
                <a:solidFill>
                  <a:srgbClr val="FF0000"/>
                </a:solidFill>
              </a:rPr>
              <a:t>а&lt; </a:t>
            </a:r>
            <a:r>
              <a:rPr lang="en-US" sz="2800" b="1" i="1" dirty="0" smtClean="0">
                <a:solidFill>
                  <a:srgbClr val="FF0000"/>
                </a:solidFill>
              </a:rPr>
              <a:t>b </a:t>
            </a:r>
            <a:r>
              <a:rPr lang="ru-RU" sz="2800" b="1" i="1" dirty="0" smtClean="0">
                <a:solidFill>
                  <a:srgbClr val="FF0000"/>
                </a:solidFill>
              </a:rPr>
              <a:t>и </a:t>
            </a:r>
            <a:r>
              <a:rPr lang="en-US" sz="2800" b="1" i="1" dirty="0" smtClean="0">
                <a:solidFill>
                  <a:srgbClr val="FF0000"/>
                </a:solidFill>
              </a:rPr>
              <a:t>b </a:t>
            </a:r>
            <a:r>
              <a:rPr lang="ru-RU" sz="2800" b="1" i="1" dirty="0" smtClean="0">
                <a:solidFill>
                  <a:srgbClr val="FF0000"/>
                </a:solidFill>
              </a:rPr>
              <a:t>&lt;с </a:t>
            </a:r>
            <a:r>
              <a:rPr lang="ru-RU" sz="2800" dirty="0" smtClean="0"/>
              <a:t>следует, что </a:t>
            </a:r>
            <a:r>
              <a:rPr lang="ru-RU" sz="2800" b="1" i="1" dirty="0" smtClean="0">
                <a:solidFill>
                  <a:srgbClr val="FF0000"/>
                </a:solidFill>
              </a:rPr>
              <a:t>а&lt;с</a:t>
            </a:r>
            <a:r>
              <a:rPr lang="ru-RU" sz="2800" b="1" i="1" dirty="0" smtClean="0"/>
              <a:t>. 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В таких случаях пишут </a:t>
            </a:r>
            <a:r>
              <a:rPr lang="ru-RU" sz="2800" b="1" i="1" dirty="0" smtClean="0">
                <a:solidFill>
                  <a:srgbClr val="FF0000"/>
                </a:solidFill>
              </a:rPr>
              <a:t>а&lt;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r>
              <a:rPr lang="en-US" sz="2800" b="1" i="1" dirty="0" smtClean="0">
                <a:solidFill>
                  <a:srgbClr val="FF0000"/>
                </a:solidFill>
              </a:rPr>
              <a:t>b </a:t>
            </a:r>
            <a:r>
              <a:rPr lang="ru-RU" sz="2800" b="1" i="1" dirty="0" smtClean="0">
                <a:solidFill>
                  <a:srgbClr val="FF0000"/>
                </a:solidFill>
              </a:rPr>
              <a:t>&lt;с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/>
              <a:t>(двойное неравенство)</a:t>
            </a:r>
            <a:r>
              <a:rPr lang="ru-RU" sz="2800" i="1" dirty="0" smtClean="0"/>
              <a:t> </a:t>
            </a:r>
            <a:r>
              <a:rPr lang="ru-RU" sz="2800" dirty="0" smtClean="0"/>
              <a:t>и говорят: </a:t>
            </a:r>
            <a:r>
              <a:rPr lang="ru-RU" sz="2800" i="1" dirty="0" smtClean="0"/>
              <a:t>«</a:t>
            </a:r>
            <a:r>
              <a:rPr lang="en-US" sz="2800" b="1" i="1" dirty="0" smtClean="0">
                <a:solidFill>
                  <a:srgbClr val="FF0000"/>
                </a:solidFill>
              </a:rPr>
              <a:t>b</a:t>
            </a:r>
            <a:r>
              <a:rPr lang="en-US" sz="2800" i="1" dirty="0" smtClean="0"/>
              <a:t> </a:t>
            </a:r>
            <a:r>
              <a:rPr lang="ru-RU" sz="2800" dirty="0" smtClean="0"/>
              <a:t>больше </a:t>
            </a:r>
            <a:r>
              <a:rPr lang="ru-RU" sz="2800" b="1" i="1" dirty="0" smtClean="0">
                <a:solidFill>
                  <a:srgbClr val="FF0000"/>
                </a:solidFill>
              </a:rPr>
              <a:t>а</a:t>
            </a:r>
            <a:r>
              <a:rPr lang="ru-RU" sz="2800" i="1" dirty="0" smtClean="0"/>
              <a:t>, </a:t>
            </a:r>
            <a:r>
              <a:rPr lang="ru-RU" sz="2800" dirty="0" smtClean="0"/>
              <a:t>но меньше </a:t>
            </a:r>
            <a:r>
              <a:rPr lang="ru-RU" sz="2800" b="1" i="1" dirty="0" smtClean="0">
                <a:solidFill>
                  <a:srgbClr val="FF0000"/>
                </a:solidFill>
              </a:rPr>
              <a:t>с</a:t>
            </a:r>
            <a:r>
              <a:rPr lang="ru-RU" sz="2800" i="1" dirty="0" smtClean="0"/>
              <a:t>».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Если числа </a:t>
            </a:r>
            <a:r>
              <a:rPr lang="ru-RU" sz="2800" b="1" i="1" dirty="0" smtClean="0">
                <a:solidFill>
                  <a:srgbClr val="FF0000"/>
                </a:solidFill>
              </a:rPr>
              <a:t>а</a:t>
            </a:r>
            <a:r>
              <a:rPr lang="ru-RU" sz="2800" i="1" dirty="0" smtClean="0"/>
              <a:t> </a:t>
            </a:r>
            <a:r>
              <a:rPr lang="ru-RU" sz="2800" dirty="0" smtClean="0"/>
              <a:t>и </a:t>
            </a:r>
            <a:r>
              <a:rPr lang="en-US" sz="2800" b="1" i="1" dirty="0" smtClean="0">
                <a:solidFill>
                  <a:srgbClr val="FF0000"/>
                </a:solidFill>
              </a:rPr>
              <a:t>b</a:t>
            </a:r>
            <a:r>
              <a:rPr lang="en-US" sz="2800" i="1" dirty="0" smtClean="0"/>
              <a:t> </a:t>
            </a:r>
            <a:r>
              <a:rPr lang="ru-RU" sz="2800" dirty="0" smtClean="0"/>
              <a:t>равны, то пишут </a:t>
            </a:r>
            <a:r>
              <a:rPr lang="ru-RU" sz="2800" b="1" i="1" dirty="0" smtClean="0">
                <a:solidFill>
                  <a:srgbClr val="FF0000"/>
                </a:solidFill>
              </a:rPr>
              <a:t>а =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r>
              <a:rPr lang="en-US" sz="2800" b="1" i="1" dirty="0" smtClean="0">
                <a:solidFill>
                  <a:srgbClr val="FF0000"/>
                </a:solidFill>
              </a:rPr>
              <a:t>b</a:t>
            </a:r>
            <a:r>
              <a:rPr lang="ru-RU" sz="2800" i="1" dirty="0" smtClean="0"/>
              <a:t>.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Вообще, равенство </a:t>
            </a:r>
            <a:r>
              <a:rPr lang="ru-RU" sz="2800" b="1" i="1" dirty="0" smtClean="0">
                <a:solidFill>
                  <a:srgbClr val="FF0000"/>
                </a:solidFill>
              </a:rPr>
              <a:t>а =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r>
              <a:rPr lang="en-US" sz="2800" b="1" i="1" dirty="0" smtClean="0">
                <a:solidFill>
                  <a:srgbClr val="FF0000"/>
                </a:solidFill>
              </a:rPr>
              <a:t>b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/>
              <a:t>означает, что </a:t>
            </a:r>
            <a:r>
              <a:rPr lang="ru-RU" sz="2800" b="1" i="1" dirty="0" smtClean="0">
                <a:solidFill>
                  <a:srgbClr val="FF0000"/>
                </a:solidFill>
              </a:rPr>
              <a:t>а =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r>
              <a:rPr lang="en-US" sz="2800" b="1" i="1" dirty="0" smtClean="0">
                <a:solidFill>
                  <a:srgbClr val="FF0000"/>
                </a:solidFill>
              </a:rPr>
              <a:t>b</a:t>
            </a:r>
            <a:r>
              <a:rPr lang="en-US" sz="2800" dirty="0" smtClean="0">
                <a:solidFill>
                  <a:srgbClr val="FF0000"/>
                </a:solidFill>
              </a:rPr>
              <a:t>  </a:t>
            </a:r>
            <a:r>
              <a:rPr lang="ru-RU" sz="2800" dirty="0" smtClean="0"/>
              <a:t>одно и то же число.</a:t>
            </a: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643998" cy="6215106"/>
          </a:xfrm>
        </p:spPr>
        <p:txBody>
          <a:bodyPr/>
          <a:lstStyle/>
          <a:p>
            <a:pPr>
              <a:buNone/>
            </a:pPr>
            <a:r>
              <a:rPr lang="ru-RU" sz="3000" b="1" dirty="0" smtClean="0"/>
              <a:t>Определение. Число, большее нуля, называют </a:t>
            </a:r>
            <a:r>
              <a:rPr lang="ru-RU" sz="3000" b="1" dirty="0" smtClean="0">
                <a:solidFill>
                  <a:srgbClr val="FF0000"/>
                </a:solidFill>
              </a:rPr>
              <a:t>положительным</a:t>
            </a:r>
            <a:r>
              <a:rPr lang="ru-RU" sz="3000" b="1" dirty="0" smtClean="0"/>
              <a:t>.</a:t>
            </a:r>
            <a:endParaRPr lang="ru-RU" sz="3000" dirty="0" smtClean="0"/>
          </a:p>
          <a:p>
            <a:pPr>
              <a:buNone/>
            </a:pPr>
            <a:r>
              <a:rPr lang="ru-RU" sz="3000" dirty="0" smtClean="0"/>
              <a:t>Поэтому натуральные числа называют ещё </a:t>
            </a:r>
            <a:r>
              <a:rPr lang="ru-RU" sz="3000" b="1" dirty="0" smtClean="0">
                <a:solidFill>
                  <a:srgbClr val="FF0000"/>
                </a:solidFill>
              </a:rPr>
              <a:t>целыми положительными</a:t>
            </a:r>
            <a:r>
              <a:rPr lang="ru-RU" sz="3000" dirty="0" smtClean="0">
                <a:solidFill>
                  <a:srgbClr val="FF0000"/>
                </a:solidFill>
              </a:rPr>
              <a:t> </a:t>
            </a:r>
            <a:r>
              <a:rPr lang="ru-RU" sz="3000" dirty="0" smtClean="0"/>
              <a:t>числами. Число </a:t>
            </a:r>
            <a:r>
              <a:rPr lang="ru-RU" sz="3000" i="1" dirty="0" smtClean="0"/>
              <a:t>нуль также целое, но не положительное</a:t>
            </a:r>
            <a:r>
              <a:rPr lang="ru-RU" sz="3000" dirty="0" smtClean="0"/>
              <a:t>.</a:t>
            </a:r>
          </a:p>
          <a:p>
            <a:pPr>
              <a:buNone/>
            </a:pPr>
            <a:r>
              <a:rPr lang="ru-RU" sz="3000" dirty="0" smtClean="0"/>
              <a:t>Натуральные числа и число нуль называют ещё </a:t>
            </a:r>
            <a:r>
              <a:rPr lang="ru-RU" sz="3000" b="1" dirty="0" smtClean="0">
                <a:solidFill>
                  <a:srgbClr val="FF0000"/>
                </a:solidFill>
              </a:rPr>
              <a:t>целыми неотрицательными</a:t>
            </a:r>
            <a:r>
              <a:rPr lang="ru-RU" sz="3000" dirty="0" smtClean="0">
                <a:solidFill>
                  <a:srgbClr val="FF0000"/>
                </a:solidFill>
              </a:rPr>
              <a:t> </a:t>
            </a:r>
            <a:r>
              <a:rPr lang="ru-RU" sz="3000" dirty="0" smtClean="0"/>
              <a:t>числами, так как, кроме неотрицательных чисел, есть ещё и отрицательные числа. </a:t>
            </a:r>
          </a:p>
          <a:p>
            <a:pPr>
              <a:buNone/>
            </a:pPr>
            <a:r>
              <a:rPr lang="ru-RU" sz="3000" dirty="0" smtClean="0"/>
              <a:t>Если к ряду натуральных чисел приписать слева число 0, то получится ряд неотрицательных целых чисел: 0, 1, 2, 3, 4, ... 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/>
              <a:t>Физкультминутка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6572296" cy="535785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Поднимает руки класс – это раз,</a:t>
            </a:r>
          </a:p>
          <a:p>
            <a:pPr>
              <a:buNone/>
            </a:pPr>
            <a:r>
              <a:rPr lang="ru-RU" dirty="0" smtClean="0"/>
              <a:t>Повернулась голова – это два, </a:t>
            </a:r>
          </a:p>
          <a:p>
            <a:pPr>
              <a:buNone/>
            </a:pPr>
            <a:r>
              <a:rPr lang="ru-RU" dirty="0" smtClean="0"/>
              <a:t>Руки прямо, вперед смотри – это три, </a:t>
            </a:r>
          </a:p>
          <a:p>
            <a:pPr>
              <a:buNone/>
            </a:pPr>
            <a:r>
              <a:rPr lang="ru-RU" dirty="0" smtClean="0"/>
              <a:t>Руки в стороны пошире,  развернулись на четыре. </a:t>
            </a:r>
          </a:p>
          <a:p>
            <a:pPr>
              <a:buNone/>
            </a:pPr>
            <a:r>
              <a:rPr lang="ru-RU" dirty="0" smtClean="0"/>
              <a:t>С силой руки к плечам прижать – </a:t>
            </a:r>
          </a:p>
          <a:p>
            <a:pPr>
              <a:buNone/>
            </a:pPr>
            <a:r>
              <a:rPr lang="ru-RU" dirty="0" smtClean="0"/>
              <a:t>это пять. </a:t>
            </a:r>
          </a:p>
          <a:p>
            <a:pPr>
              <a:buNone/>
            </a:pPr>
            <a:r>
              <a:rPr lang="ru-RU" dirty="0" smtClean="0"/>
              <a:t>Всем ребятам тихо сесть – это шесть.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fmban160x20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7950" y="3286124"/>
            <a:ext cx="2595570" cy="3333760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№ 34 (а – е)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642918"/>
            <a:ext cx="8329642" cy="6000792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а) 123 = 123</a:t>
            </a:r>
          </a:p>
          <a:p>
            <a:pPr>
              <a:buNone/>
            </a:pPr>
            <a:r>
              <a:rPr lang="ru-RU" sz="2800" dirty="0" smtClean="0"/>
              <a:t>Ответ: 123 = 123</a:t>
            </a:r>
          </a:p>
          <a:p>
            <a:pPr>
              <a:buNone/>
            </a:pPr>
            <a:r>
              <a:rPr lang="ru-RU" sz="2800" dirty="0" smtClean="0"/>
              <a:t>б) 169 &lt; 196</a:t>
            </a:r>
          </a:p>
          <a:p>
            <a:pPr>
              <a:buNone/>
            </a:pPr>
            <a:r>
              <a:rPr lang="ru-RU" sz="2800" dirty="0" smtClean="0"/>
              <a:t>Ответ: 169 &lt; 196</a:t>
            </a:r>
          </a:p>
          <a:p>
            <a:pPr>
              <a:buNone/>
            </a:pPr>
            <a:r>
              <a:rPr lang="ru-RU" sz="2800" dirty="0" smtClean="0"/>
              <a:t>в) 253 &gt; 252</a:t>
            </a:r>
          </a:p>
          <a:p>
            <a:pPr>
              <a:buNone/>
            </a:pPr>
            <a:r>
              <a:rPr lang="ru-RU" sz="2800" dirty="0" smtClean="0"/>
              <a:t>Ответ: 253 &gt; 252</a:t>
            </a:r>
          </a:p>
          <a:p>
            <a:pPr>
              <a:buNone/>
            </a:pPr>
            <a:r>
              <a:rPr lang="ru-RU" sz="2800" dirty="0" smtClean="0"/>
              <a:t>г) 348 &gt; 299</a:t>
            </a:r>
          </a:p>
          <a:p>
            <a:pPr>
              <a:buNone/>
            </a:pPr>
            <a:r>
              <a:rPr lang="ru-RU" sz="2800" dirty="0" smtClean="0"/>
              <a:t>Ответ: 348 &gt; 299</a:t>
            </a:r>
          </a:p>
          <a:p>
            <a:pPr>
              <a:buNone/>
            </a:pPr>
            <a:r>
              <a:rPr lang="ru-RU" sz="2800" dirty="0" err="1" smtClean="0"/>
              <a:t>д</a:t>
            </a:r>
            <a:r>
              <a:rPr lang="ru-RU" sz="2800" dirty="0" smtClean="0"/>
              <a:t>) 102 &lt; 1000</a:t>
            </a:r>
          </a:p>
          <a:p>
            <a:pPr>
              <a:buNone/>
            </a:pPr>
            <a:r>
              <a:rPr lang="ru-RU" sz="2800" dirty="0" smtClean="0"/>
              <a:t>Ответ: 102 &lt; 1000</a:t>
            </a:r>
          </a:p>
          <a:p>
            <a:pPr>
              <a:buNone/>
            </a:pPr>
            <a:r>
              <a:rPr lang="ru-RU" sz="2800" dirty="0" smtClean="0"/>
              <a:t>е) 1250 &gt; 999</a:t>
            </a:r>
          </a:p>
          <a:p>
            <a:pPr>
              <a:buNone/>
            </a:pPr>
            <a:r>
              <a:rPr lang="ru-RU" sz="2800" dirty="0" smtClean="0"/>
              <a:t>Ответ: 1250 &gt; 999</a:t>
            </a: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dirty="0" smtClean="0"/>
              <a:t>Сравните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857232"/>
            <a:ext cx="8329642" cy="578647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а) 120 см и 2 м</a:t>
            </a:r>
          </a:p>
          <a:p>
            <a:pPr>
              <a:buNone/>
            </a:pPr>
            <a:r>
              <a:rPr lang="ru-RU" dirty="0" smtClean="0"/>
              <a:t>Ответ: 120 см &lt; 2 м</a:t>
            </a:r>
          </a:p>
          <a:p>
            <a:pPr>
              <a:buNone/>
            </a:pPr>
            <a:r>
              <a:rPr lang="ru-RU" dirty="0" smtClean="0"/>
              <a:t>б) 1 км 500 м и 2000 м </a:t>
            </a:r>
          </a:p>
          <a:p>
            <a:pPr>
              <a:buNone/>
            </a:pPr>
            <a:r>
              <a:rPr lang="ru-RU" dirty="0" smtClean="0"/>
              <a:t>Ответ: 1 км 500 м &lt; 2000 м</a:t>
            </a:r>
          </a:p>
          <a:p>
            <a:pPr>
              <a:buNone/>
            </a:pPr>
            <a:r>
              <a:rPr lang="ru-RU" dirty="0" smtClean="0"/>
              <a:t>в) 12 м 45 см и 1243 см </a:t>
            </a:r>
          </a:p>
          <a:p>
            <a:pPr>
              <a:buNone/>
            </a:pPr>
            <a:r>
              <a:rPr lang="ru-RU" dirty="0" smtClean="0"/>
              <a:t>Ответ: 12 м 45 см &gt; 1243 см</a:t>
            </a:r>
          </a:p>
          <a:p>
            <a:pPr>
              <a:buNone/>
            </a:pPr>
            <a:r>
              <a:rPr lang="ru-RU" dirty="0" smtClean="0"/>
              <a:t>г) 4 кг 870 г и 1 т</a:t>
            </a:r>
          </a:p>
          <a:p>
            <a:pPr>
              <a:buNone/>
            </a:pPr>
            <a:r>
              <a:rPr lang="ru-RU" dirty="0" smtClean="0"/>
              <a:t>Ответ: 4 кг 870 г &lt; 1 т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dirty="0" smtClean="0"/>
              <a:t>№ 35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71480"/>
            <a:ext cx="8572560" cy="607223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а) </a:t>
            </a:r>
            <a:r>
              <a:rPr lang="ru-RU" sz="2800" dirty="0" smtClean="0"/>
              <a:t>Ответ: 60 &lt; 66</a:t>
            </a:r>
          </a:p>
          <a:p>
            <a:pPr>
              <a:buNone/>
            </a:pPr>
            <a:r>
              <a:rPr lang="ru-RU" sz="2800" dirty="0" smtClean="0"/>
              <a:t>б) Ответ: 354 &lt; 396</a:t>
            </a:r>
          </a:p>
          <a:p>
            <a:pPr>
              <a:buNone/>
            </a:pPr>
            <a:r>
              <a:rPr lang="ru-RU" sz="2800" dirty="0" smtClean="0"/>
              <a:t>в) Ответ: 857 &lt; 858</a:t>
            </a:r>
          </a:p>
          <a:p>
            <a:pPr>
              <a:buNone/>
            </a:pPr>
            <a:r>
              <a:rPr lang="ru-RU" sz="2800" dirty="0" smtClean="0"/>
              <a:t>г) Ответ: 485 &lt; 549</a:t>
            </a:r>
          </a:p>
          <a:p>
            <a:pPr>
              <a:buNone/>
            </a:pPr>
            <a:r>
              <a:rPr lang="ru-RU" sz="2800" dirty="0" err="1" smtClean="0"/>
              <a:t>д</a:t>
            </a:r>
            <a:r>
              <a:rPr lang="ru-RU" sz="2800" dirty="0" smtClean="0"/>
              <a:t>) Ответ: 302 &lt; 3002</a:t>
            </a:r>
          </a:p>
          <a:p>
            <a:pPr>
              <a:buNone/>
            </a:pPr>
            <a:r>
              <a:rPr lang="ru-RU" sz="2800" dirty="0" smtClean="0"/>
              <a:t>е) Ответ: 1345 &gt; 345</a:t>
            </a:r>
          </a:p>
          <a:p>
            <a:pPr>
              <a:buNone/>
            </a:pPr>
            <a:r>
              <a:rPr lang="ru-RU" sz="2800" dirty="0" smtClean="0"/>
              <a:t>ж) Ответ: 0 &lt; 687</a:t>
            </a:r>
          </a:p>
          <a:p>
            <a:pPr>
              <a:buNone/>
            </a:pPr>
            <a:r>
              <a:rPr lang="ru-RU" sz="2800" dirty="0" err="1" smtClean="0"/>
              <a:t>з</a:t>
            </a:r>
            <a:r>
              <a:rPr lang="ru-RU" sz="2800" dirty="0" smtClean="0"/>
              <a:t>) Ответ: 932 &gt; 0</a:t>
            </a:r>
          </a:p>
          <a:p>
            <a:pPr>
              <a:buNone/>
            </a:pPr>
            <a:r>
              <a:rPr lang="ru-RU" sz="2800" dirty="0" smtClean="0"/>
              <a:t>и) Ответ: 649 &lt; 650</a:t>
            </a:r>
          </a:p>
          <a:p>
            <a:pPr>
              <a:buNone/>
            </a:pPr>
            <a:r>
              <a:rPr lang="ru-RU" sz="2800" dirty="0" smtClean="0"/>
              <a:t>к) Ответ: 6799 &gt; 6666</a:t>
            </a:r>
          </a:p>
          <a:p>
            <a:pPr>
              <a:buNone/>
            </a:pPr>
            <a:r>
              <a:rPr lang="ru-RU" sz="2800" dirty="0" smtClean="0"/>
              <a:t>л) Ответ: 8507 &lt; 8570</a:t>
            </a:r>
          </a:p>
          <a:p>
            <a:pPr>
              <a:buNone/>
            </a:pPr>
            <a:r>
              <a:rPr lang="ru-RU" sz="2800" dirty="0" smtClean="0"/>
              <a:t>м)Ответ: 6080 = 6080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Контрольные вопросы: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Какое из натуральных чисел больше?</a:t>
            </a:r>
          </a:p>
          <a:p>
            <a:pPr>
              <a:buNone/>
            </a:pPr>
            <a:r>
              <a:rPr lang="ru-RU" dirty="0" smtClean="0"/>
              <a:t>Как сравнить числа с одинаковым числом разрядов?</a:t>
            </a:r>
          </a:p>
          <a:p>
            <a:pPr>
              <a:buNone/>
            </a:pPr>
            <a:r>
              <a:rPr lang="ru-RU" dirty="0" smtClean="0"/>
              <a:t>Как сравнить числа с разным числом разрядов?</a:t>
            </a:r>
          </a:p>
          <a:p>
            <a:pPr>
              <a:buNone/>
            </a:pPr>
            <a:r>
              <a:rPr lang="ru-RU" dirty="0" smtClean="0"/>
              <a:t>Прочитайте </a:t>
            </a:r>
            <a:r>
              <a:rPr lang="ru-RU" b="1" i="1" dirty="0" smtClean="0"/>
              <a:t>а &gt; </a:t>
            </a:r>
            <a:r>
              <a:rPr lang="ru-RU" b="1" i="1" dirty="0" err="1" smtClean="0"/>
              <a:t>b</a:t>
            </a:r>
            <a:r>
              <a:rPr lang="ru-RU" dirty="0" smtClean="0"/>
              <a:t>, </a:t>
            </a:r>
            <a:r>
              <a:rPr lang="ru-RU" b="1" i="1" dirty="0" err="1" smtClean="0"/>
              <a:t>b</a:t>
            </a:r>
            <a:r>
              <a:rPr lang="ru-RU" b="1" i="1" dirty="0" smtClean="0"/>
              <a:t> &lt; </a:t>
            </a:r>
            <a:r>
              <a:rPr lang="ru-RU" b="1" i="1" dirty="0" err="1" smtClean="0"/>
              <a:t>а</a:t>
            </a:r>
            <a:r>
              <a:rPr lang="ru-RU" dirty="0" smtClean="0"/>
              <a:t>, </a:t>
            </a:r>
            <a:r>
              <a:rPr lang="ru-RU" b="1" i="1" dirty="0" err="1" smtClean="0"/>
              <a:t>а</a:t>
            </a:r>
            <a:r>
              <a:rPr lang="ru-RU" b="1" i="1" dirty="0" smtClean="0"/>
              <a:t>&lt;</a:t>
            </a:r>
            <a:r>
              <a:rPr lang="ru-RU" i="1" dirty="0" smtClean="0"/>
              <a:t> </a:t>
            </a:r>
            <a:r>
              <a:rPr lang="ru-RU" b="1" i="1" dirty="0" err="1" smtClean="0"/>
              <a:t>b</a:t>
            </a:r>
            <a:r>
              <a:rPr lang="ru-RU" b="1" i="1" dirty="0" smtClean="0"/>
              <a:t> &lt;с</a:t>
            </a: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PessimisticFlawlessHerald-size_restricte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72264" y="3714752"/>
            <a:ext cx="2390775" cy="2952750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Оцените свою работу</a:t>
            </a:r>
            <a:endParaRPr lang="ru-RU" dirty="0"/>
          </a:p>
        </p:txBody>
      </p:sp>
      <p:pic>
        <p:nvPicPr>
          <p:cNvPr id="4" name="Содержимое 3" descr="D:\ШКОЛА\2018-2019 учебный год\Смайлики\45971097-illustration-of-happy-emoticon-giving-thumb-up-isolated-on-white-background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42910" y="1285860"/>
            <a:ext cx="1857388" cy="1643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D:\ШКОЛА\2018-2019 учебный год\Смайлики\1521652446116526386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857488" y="2214554"/>
            <a:ext cx="2115408" cy="175821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D:\ШКОЛА\2018-2019 учебный год\Смайлики\stock-vector-disappointed-emoticon-showing-a-paper-with-f-failure-grade-352272452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572132" y="3714752"/>
            <a:ext cx="1928826" cy="171451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428596" y="3214686"/>
            <a:ext cx="207170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все понял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357422" y="4143380"/>
            <a:ext cx="3000396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меня возникли затруднения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86380" y="5286388"/>
            <a:ext cx="207170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ничего не понял</a:t>
            </a:r>
            <a:endParaRPr lang="ru-RU" sz="2400" b="1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п. 1. 3; № 32, № 34 (ж – м); № 36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image_86100517025140456168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02" y="2428868"/>
            <a:ext cx="2786082" cy="404944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Проверь себя!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№ 15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а) первое – 10, последнее – 99</a:t>
            </a:r>
          </a:p>
          <a:p>
            <a:pPr>
              <a:buNone/>
            </a:pPr>
            <a:r>
              <a:rPr lang="ru-RU" dirty="0" smtClean="0"/>
              <a:t>б) первое – 100, последнее – 999 </a:t>
            </a:r>
          </a:p>
          <a:p>
            <a:pPr>
              <a:buNone/>
            </a:pPr>
            <a:r>
              <a:rPr lang="ru-RU" dirty="0" smtClean="0"/>
              <a:t>в) первое – 1000, последнее - 9999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Проверь себя!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№ 19 (ж – м)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ж) 4067 = 4 · 1000 + 6 · 10 + 7 · 1</a:t>
            </a:r>
          </a:p>
          <a:p>
            <a:pPr>
              <a:buNone/>
            </a:pPr>
            <a:r>
              <a:rPr lang="ru-RU" dirty="0" err="1" smtClean="0"/>
              <a:t>з</a:t>
            </a:r>
            <a:r>
              <a:rPr lang="ru-RU" dirty="0" smtClean="0"/>
              <a:t>) 10504 – 1 · 10000 + 5 · 100 + 4 · 1</a:t>
            </a:r>
          </a:p>
          <a:p>
            <a:pPr>
              <a:buNone/>
            </a:pPr>
            <a:r>
              <a:rPr lang="ru-RU" dirty="0" smtClean="0"/>
              <a:t>и) 6401 = 6 · 1000 + 4 · 100 + 1 · 1</a:t>
            </a:r>
          </a:p>
          <a:p>
            <a:pPr>
              <a:buNone/>
            </a:pPr>
            <a:r>
              <a:rPr lang="ru-RU" dirty="0" smtClean="0"/>
              <a:t>к) 5060 = 5 · 1000 + 6 · 10</a:t>
            </a:r>
          </a:p>
          <a:p>
            <a:pPr>
              <a:buNone/>
            </a:pPr>
            <a:r>
              <a:rPr lang="ru-RU" dirty="0" smtClean="0"/>
              <a:t>л) 12007 = 1 · 10000 + 2 · 1000 + 7 · 1</a:t>
            </a:r>
          </a:p>
          <a:p>
            <a:pPr>
              <a:buNone/>
            </a:pPr>
            <a:r>
              <a:rPr lang="ru-RU" dirty="0" smtClean="0"/>
              <a:t>м) 104090 = 1 · 100000 + 4 · 1000 + 9 · 10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Проверь себя!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№ 20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а) 320</a:t>
            </a:r>
          </a:p>
          <a:p>
            <a:pPr>
              <a:buNone/>
            </a:pPr>
            <a:r>
              <a:rPr lang="ru-RU" dirty="0" smtClean="0"/>
              <a:t>б) 130050</a:t>
            </a:r>
          </a:p>
          <a:p>
            <a:pPr>
              <a:buNone/>
            </a:pPr>
            <a:r>
              <a:rPr lang="ru-RU" dirty="0" smtClean="0"/>
              <a:t>в) 28024</a:t>
            </a:r>
          </a:p>
          <a:p>
            <a:pPr>
              <a:buNone/>
            </a:pPr>
            <a:r>
              <a:rPr lang="ru-RU" dirty="0" smtClean="0"/>
              <a:t>г) 2300000</a:t>
            </a:r>
          </a:p>
          <a:p>
            <a:pPr>
              <a:buNone/>
            </a:pPr>
            <a:r>
              <a:rPr lang="ru-RU" dirty="0" err="1" smtClean="0"/>
              <a:t>д</a:t>
            </a:r>
            <a:r>
              <a:rPr lang="ru-RU" dirty="0" smtClean="0"/>
              <a:t>) 11000012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Самостоятельная работа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285860"/>
          <a:ext cx="8715436" cy="5286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8"/>
                <a:gridCol w="4357718"/>
              </a:tblGrid>
              <a:tr h="580469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kern="12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Вариант 1.</a:t>
                      </a:r>
                      <a:endParaRPr lang="ru-RU" sz="2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kern="12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Вариант 2.</a:t>
                      </a:r>
                      <a:endParaRPr lang="ru-RU" sz="2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1057282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kern="1200" dirty="0">
                          <a:latin typeface="Times New Roman"/>
                          <a:ea typeface="Calibri"/>
                          <a:cs typeface="Times New Roman"/>
                        </a:rPr>
                        <a:t>1. Как называется результат сложения?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kern="1200" dirty="0">
                          <a:latin typeface="Times New Roman"/>
                          <a:ea typeface="Calibri"/>
                          <a:cs typeface="Times New Roman"/>
                        </a:rPr>
                        <a:t>1. Как называются числа, которые складывают?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1057282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kern="1200">
                          <a:latin typeface="Times New Roman"/>
                          <a:ea typeface="Calibri"/>
                          <a:cs typeface="Times New Roman"/>
                        </a:rPr>
                        <a:t>2. Чему равна сумма чисел  2538 и 3462 ?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kern="1200" dirty="0">
                          <a:latin typeface="Times New Roman"/>
                          <a:ea typeface="Calibri"/>
                          <a:cs typeface="Times New Roman"/>
                        </a:rPr>
                        <a:t>2. Чему равна сумма чисел  5632 и 4368 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1057282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kern="1200">
                          <a:latin typeface="Times New Roman"/>
                          <a:ea typeface="Calibri"/>
                          <a:cs typeface="Times New Roman"/>
                        </a:rPr>
                        <a:t>3. Чему равна сумма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kern="1200">
                          <a:latin typeface="Times New Roman"/>
                          <a:ea typeface="Calibri"/>
                          <a:cs typeface="Times New Roman"/>
                        </a:rPr>
                        <a:t>      5432 и  0 ?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kern="1200" dirty="0">
                          <a:latin typeface="Times New Roman"/>
                          <a:ea typeface="Calibri"/>
                          <a:cs typeface="Times New Roman"/>
                        </a:rPr>
                        <a:t>3. Чему равна сумма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kern="1200" dirty="0">
                          <a:latin typeface="Times New Roman"/>
                          <a:ea typeface="Calibri"/>
                          <a:cs typeface="Times New Roman"/>
                        </a:rPr>
                        <a:t>     0  и  2538?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1534096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kern="1200">
                          <a:latin typeface="Times New Roman"/>
                          <a:ea typeface="Calibri"/>
                          <a:cs typeface="Times New Roman"/>
                        </a:rPr>
                        <a:t>4. Вычислите сумму, выбирая удобный порядок выполнения действий 385 + 548 + 615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kern="1200" dirty="0">
                          <a:latin typeface="Times New Roman"/>
                          <a:ea typeface="Calibri"/>
                          <a:cs typeface="Times New Roman"/>
                        </a:rPr>
                        <a:t>4. Вычислите сумму, выбирая удобный порядок выполнения действий 221 + 427 + 373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Игра «Микрофон»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71546"/>
            <a:ext cx="8429684" cy="5572164"/>
          </a:xfrm>
        </p:spPr>
        <p:txBody>
          <a:bodyPr/>
          <a:lstStyle/>
          <a:p>
            <a:pPr lvl="0"/>
            <a:r>
              <a:rPr lang="ru-RU" sz="2600" dirty="0" smtClean="0"/>
              <a:t>Какие числа называются натуральными? </a:t>
            </a:r>
          </a:p>
          <a:p>
            <a:pPr lvl="0"/>
            <a:r>
              <a:rPr lang="ru-RU" sz="2600" dirty="0" smtClean="0"/>
              <a:t>Объясните различия между цифрой и числом. </a:t>
            </a:r>
          </a:p>
          <a:p>
            <a:pPr lvl="0"/>
            <a:r>
              <a:rPr lang="ru-RU" sz="2600" dirty="0" smtClean="0"/>
              <a:t>Назовите наименьшее натуральное число. Существует ли наибольшее натуральное число? </a:t>
            </a:r>
          </a:p>
          <a:p>
            <a:pPr lvl="0"/>
            <a:r>
              <a:rPr lang="ru-RU" sz="2600" dirty="0" smtClean="0"/>
              <a:t>Сколько знаков используют для записи натуральных чисел в десятичной системе? </a:t>
            </a:r>
          </a:p>
          <a:p>
            <a:pPr lvl="0"/>
            <a:r>
              <a:rPr lang="ru-RU" sz="2600" dirty="0" smtClean="0"/>
              <a:t>Какие цифры могут стоять в любом разряде числа, кроме высшего? </a:t>
            </a:r>
          </a:p>
          <a:p>
            <a:pPr lvl="0"/>
            <a:r>
              <a:rPr lang="ru-RU" sz="2600" dirty="0" smtClean="0"/>
              <a:t>Какие цифры могут стоять в высшем разряде числа? </a:t>
            </a:r>
          </a:p>
          <a:p>
            <a:pPr lvl="0"/>
            <a:r>
              <a:rPr lang="ru-RU" sz="2600" dirty="0" smtClean="0"/>
              <a:t>Как называются натуральные числа, которые записаны одной цифрой? Двумя? Тремя? 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Числа можно сравнивать при помощи натурального ряда. </a:t>
            </a:r>
          </a:p>
          <a:p>
            <a:pPr>
              <a:buNone/>
            </a:pPr>
            <a:r>
              <a:rPr lang="ru-RU" b="1" dirty="0" smtClean="0"/>
              <a:t>    Определение. Из двух натуральных чисел больше то, которое в ряду натуральных чисел стоит правее (дальше от начала).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Пример 1.</a:t>
            </a:r>
            <a:r>
              <a:rPr lang="ru-RU" dirty="0" smtClean="0"/>
              <a:t> Сравнить числа:</a:t>
            </a:r>
          </a:p>
          <a:p>
            <a:pPr>
              <a:buNone/>
            </a:pPr>
            <a:r>
              <a:rPr lang="ru-RU" dirty="0" smtClean="0"/>
              <a:t>1) 8 и 5, 8</a:t>
            </a:r>
            <a:r>
              <a:rPr lang="ru-RU" b="1" dirty="0" smtClean="0"/>
              <a:t> </a:t>
            </a:r>
            <a:r>
              <a:rPr lang="ru-RU" b="1" dirty="0" smtClean="0">
                <a:sym typeface="Symbol"/>
              </a:rPr>
              <a:t></a:t>
            </a:r>
            <a:r>
              <a:rPr lang="ru-RU" b="1" dirty="0" smtClean="0"/>
              <a:t> </a:t>
            </a:r>
            <a:r>
              <a:rPr lang="ru-RU" dirty="0" smtClean="0"/>
              <a:t>5,</a:t>
            </a:r>
            <a:r>
              <a:rPr lang="ru-RU" b="1" dirty="0" smtClean="0"/>
              <a:t> </a:t>
            </a:r>
            <a:r>
              <a:rPr lang="ru-RU" dirty="0" smtClean="0"/>
              <a:t>т.к. в ряду натуральных чисел 8 правее 5</a:t>
            </a:r>
          </a:p>
          <a:p>
            <a:pPr>
              <a:buNone/>
            </a:pPr>
            <a:r>
              <a:rPr lang="ru-RU" dirty="0" smtClean="0"/>
              <a:t>2) 3 и 1; 3 </a:t>
            </a:r>
            <a:r>
              <a:rPr lang="ru-RU" b="1" dirty="0" smtClean="0">
                <a:sym typeface="Symbol"/>
              </a:rPr>
              <a:t></a:t>
            </a:r>
            <a:r>
              <a:rPr lang="ru-RU" b="1" dirty="0" smtClean="0"/>
              <a:t> </a:t>
            </a:r>
            <a:r>
              <a:rPr lang="ru-RU" dirty="0" smtClean="0"/>
              <a:t>1,</a:t>
            </a:r>
            <a:r>
              <a:rPr lang="ru-RU" b="1" dirty="0" smtClean="0"/>
              <a:t> </a:t>
            </a:r>
            <a:r>
              <a:rPr lang="ru-RU" dirty="0" smtClean="0"/>
              <a:t>т.к. в ряду натуральных чисел 3 правее 1.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Натуральные числа можно сравнивать по их десятичной записи.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1)</a:t>
            </a:r>
            <a:r>
              <a:rPr lang="ru-RU" dirty="0" smtClean="0"/>
              <a:t>	</a:t>
            </a:r>
            <a:r>
              <a:rPr lang="ru-RU" b="1" dirty="0" smtClean="0"/>
              <a:t>Из двух натуральных чисел больше то, у которого разрядов больше.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Пример 2.</a:t>
            </a:r>
            <a:r>
              <a:rPr lang="ru-RU" dirty="0" smtClean="0"/>
              <a:t> Сравнить числа: 1001 и 999,</a:t>
            </a:r>
          </a:p>
          <a:p>
            <a:pPr>
              <a:buNone/>
            </a:pPr>
            <a:r>
              <a:rPr lang="ru-RU" dirty="0" smtClean="0"/>
              <a:t>1001 </a:t>
            </a:r>
            <a:r>
              <a:rPr lang="ru-RU" b="1" dirty="0" smtClean="0">
                <a:sym typeface="Symbol"/>
              </a:rPr>
              <a:t></a:t>
            </a:r>
            <a:r>
              <a:rPr lang="ru-RU" b="1" dirty="0" smtClean="0"/>
              <a:t> </a:t>
            </a:r>
            <a:r>
              <a:rPr lang="ru-RU" dirty="0" smtClean="0"/>
              <a:t>999, т.к. число 1001 содержит разрядов больше, чем число 999.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2)	Из двух натуральных чисел с одинаковым числом разрядов больше то, у которого больше первая (слева направо) из неодинаковых цифр.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Пример 3.</a:t>
            </a:r>
            <a:r>
              <a:rPr lang="ru-RU" dirty="0" smtClean="0"/>
              <a:t> Сравнить числа: 2821 и 2819,</a:t>
            </a:r>
          </a:p>
          <a:p>
            <a:pPr>
              <a:buNone/>
            </a:pPr>
            <a:r>
              <a:rPr lang="ru-RU" dirty="0" smtClean="0"/>
              <a:t>     2821 </a:t>
            </a:r>
            <a:r>
              <a:rPr lang="ru-RU" b="1" dirty="0" smtClean="0">
                <a:sym typeface="Symbol"/>
              </a:rPr>
              <a:t></a:t>
            </a:r>
            <a:r>
              <a:rPr lang="ru-RU" dirty="0" smtClean="0"/>
              <a:t> 2819 потому, что у них одинаковое число разрядов, цифры четвёртых и третьих разрядов одинаковые, а цифры второго разряда у них разные: у первого числа больше, чем у второго.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123</TotalTime>
  <Words>913</Words>
  <Application>Microsoft Office PowerPoint</Application>
  <PresentationFormat>Экран (4:3)</PresentationFormat>
  <Paragraphs>120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математика</vt:lpstr>
      <vt:lpstr>Математика 5 Сравнение натуральных чисел</vt:lpstr>
      <vt:lpstr>Проверь себя!</vt:lpstr>
      <vt:lpstr>Проверь себя!</vt:lpstr>
      <vt:lpstr>Проверь себя!</vt:lpstr>
      <vt:lpstr>Самостоятельная работа</vt:lpstr>
      <vt:lpstr>Игра «Микрофон»</vt:lpstr>
      <vt:lpstr>Слайд 7</vt:lpstr>
      <vt:lpstr>Слайд 8</vt:lpstr>
      <vt:lpstr>Слайд 9</vt:lpstr>
      <vt:lpstr>Слайд 10</vt:lpstr>
      <vt:lpstr>Слайд 11</vt:lpstr>
      <vt:lpstr>Слайд 12</vt:lpstr>
      <vt:lpstr>Физкультминутка</vt:lpstr>
      <vt:lpstr>№ 34 (а – е) </vt:lpstr>
      <vt:lpstr>Сравните</vt:lpstr>
      <vt:lpstr>№ 35</vt:lpstr>
      <vt:lpstr>Контрольные вопросы: </vt:lpstr>
      <vt:lpstr>Оцените свою работу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МАРИНА МАРИНА</cp:lastModifiedBy>
  <cp:revision>24</cp:revision>
  <dcterms:created xsi:type="dcterms:W3CDTF">2014-11-14T20:11:12Z</dcterms:created>
  <dcterms:modified xsi:type="dcterms:W3CDTF">2020-03-07T17:08:27Z</dcterms:modified>
</cp:coreProperties>
</file>