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2" r:id="rId6"/>
    <p:sldId id="267" r:id="rId7"/>
    <p:sldId id="264" r:id="rId8"/>
    <p:sldId id="261" r:id="rId9"/>
    <p:sldId id="260" r:id="rId10"/>
    <p:sldId id="265" r:id="rId11"/>
    <p:sldId id="266" r:id="rId12"/>
    <p:sldId id="270" r:id="rId13"/>
    <p:sldId id="271" r:id="rId14"/>
    <p:sldId id="272"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BC745C-CD5E-4B2C-A201-2929CC45082E}" type="datetimeFigureOut">
              <a:rPr lang="uk-UA" smtClean="0"/>
              <a:pPr/>
              <a:t>04.10.2016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709982-6A11-4EEC-8316-43665EEADDB4}"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C745C-CD5E-4B2C-A201-2929CC45082E}" type="datetimeFigureOut">
              <a:rPr lang="uk-UA" smtClean="0"/>
              <a:pPr/>
              <a:t>04.10.2016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09982-6A11-4EEC-8316-43665EEADDB4}"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060;&#1080;&#1084;&#1072;\Downloads\01_yiruma_kiss_the_rain_myzuka.f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1">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274441"/>
            <a:ext cx="9144000" cy="2306687"/>
          </a:xfrm>
        </p:spPr>
        <p:txBody>
          <a:bodyPr>
            <a:normAutofit/>
          </a:bodyPr>
          <a:lstStyle/>
          <a:p>
            <a:r>
              <a:rPr lang="ru-RU" sz="3600" b="1" i="1" dirty="0" smtClean="0">
                <a:latin typeface="Georgia" pitchFamily="18" charset="0"/>
              </a:rPr>
              <a:t>Презентация про</a:t>
            </a:r>
            <a:br>
              <a:rPr lang="ru-RU" sz="3600" b="1" i="1" dirty="0" smtClean="0">
                <a:latin typeface="Georgia" pitchFamily="18" charset="0"/>
              </a:rPr>
            </a:br>
            <a:r>
              <a:rPr lang="ru-RU" sz="3600" b="1" i="1" dirty="0" smtClean="0">
                <a:latin typeface="Georgia" pitchFamily="18" charset="0"/>
              </a:rPr>
              <a:t>Иоганна Карла Фридриха Гаусса</a:t>
            </a:r>
            <a:endParaRPr lang="uk-UA" sz="3600" b="1" i="1" dirty="0">
              <a:latin typeface="Georgia" pitchFamily="18" charset="0"/>
            </a:endParaRPr>
          </a:p>
        </p:txBody>
      </p:sp>
      <p:sp>
        <p:nvSpPr>
          <p:cNvPr id="3" name="Подзаголовок 2"/>
          <p:cNvSpPr>
            <a:spLocks noGrp="1"/>
          </p:cNvSpPr>
          <p:nvPr>
            <p:ph type="subTitle" idx="1"/>
          </p:nvPr>
        </p:nvSpPr>
        <p:spPr>
          <a:xfrm>
            <a:off x="2555776" y="4797152"/>
            <a:ext cx="6400800" cy="1872208"/>
          </a:xfrm>
        </p:spPr>
        <p:txBody>
          <a:bodyPr>
            <a:normAutofit/>
          </a:bodyPr>
          <a:lstStyle/>
          <a:p>
            <a:pPr algn="r"/>
            <a:r>
              <a:rPr lang="ru-RU" sz="2400" dirty="0" smtClean="0">
                <a:solidFill>
                  <a:schemeClr val="tx1"/>
                </a:solidFill>
                <a:latin typeface="Georgia" pitchFamily="18" charset="0"/>
              </a:rPr>
              <a:t>Подготовила:</a:t>
            </a:r>
          </a:p>
          <a:p>
            <a:pPr algn="r"/>
            <a:r>
              <a:rPr lang="ru-RU" sz="2400" dirty="0" smtClean="0">
                <a:solidFill>
                  <a:schemeClr val="tx1"/>
                </a:solidFill>
                <a:latin typeface="Georgia" pitchFamily="18" charset="0"/>
              </a:rPr>
              <a:t>ученица 10-го класса</a:t>
            </a:r>
            <a:br>
              <a:rPr lang="ru-RU" sz="2400" dirty="0" smtClean="0">
                <a:solidFill>
                  <a:schemeClr val="tx1"/>
                </a:solidFill>
                <a:latin typeface="Georgia" pitchFamily="18" charset="0"/>
              </a:rPr>
            </a:br>
            <a:r>
              <a:rPr lang="ru-RU" sz="2400" dirty="0" smtClean="0">
                <a:solidFill>
                  <a:schemeClr val="tx1"/>
                </a:solidFill>
                <a:latin typeface="Georgia" pitchFamily="18" charset="0"/>
              </a:rPr>
              <a:t>ГОШ </a:t>
            </a:r>
            <a:r>
              <a:rPr lang="en-US" sz="2400" dirty="0" smtClean="0">
                <a:solidFill>
                  <a:schemeClr val="tx1"/>
                </a:solidFill>
                <a:latin typeface="Georgia" pitchFamily="18" charset="0"/>
              </a:rPr>
              <a:t>I-III c</a:t>
            </a:r>
            <a:r>
              <a:rPr lang="uk-UA" sz="2400" dirty="0" smtClean="0">
                <a:solidFill>
                  <a:schemeClr val="tx1"/>
                </a:solidFill>
                <a:latin typeface="Georgia" pitchFamily="18" charset="0"/>
              </a:rPr>
              <a:t>т. </a:t>
            </a:r>
            <a:r>
              <a:rPr lang="ru-RU" sz="2400" dirty="0" smtClean="0">
                <a:solidFill>
                  <a:schemeClr val="tx1"/>
                </a:solidFill>
                <a:latin typeface="Georgia" pitchFamily="18" charset="0"/>
              </a:rPr>
              <a:t>№42</a:t>
            </a:r>
            <a:br>
              <a:rPr lang="ru-RU" sz="2400" dirty="0" smtClean="0">
                <a:solidFill>
                  <a:schemeClr val="tx1"/>
                </a:solidFill>
                <a:latin typeface="Georgia" pitchFamily="18" charset="0"/>
              </a:rPr>
            </a:br>
            <a:r>
              <a:rPr lang="ru-RU" sz="2400" dirty="0" smtClean="0">
                <a:solidFill>
                  <a:schemeClr val="tx1"/>
                </a:solidFill>
                <a:latin typeface="Georgia" pitchFamily="18" charset="0"/>
              </a:rPr>
              <a:t>Казакевич Милослава</a:t>
            </a:r>
            <a:endParaRPr lang="uk-UA" sz="2400" dirty="0">
              <a:solidFill>
                <a:schemeClr val="tx1"/>
              </a:solidFill>
              <a:latin typeface="Georgia" pitchFamily="18" charset="0"/>
            </a:endParaRPr>
          </a:p>
        </p:txBody>
      </p:sp>
      <p:pic>
        <p:nvPicPr>
          <p:cNvPr id="4" name="01_yiruma_kiss_the_rain_myzuka.fm.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3000" contrast="-14000"/>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Обработка данных</a:t>
            </a:r>
            <a:endParaRPr lang="uk-UA" i="1" dirty="0">
              <a:latin typeface="Georgia" pitchFamily="18" charset="0"/>
            </a:endParaRPr>
          </a:p>
        </p:txBody>
      </p:sp>
      <p:sp>
        <p:nvSpPr>
          <p:cNvPr id="3" name="Содержимое 2"/>
          <p:cNvSpPr>
            <a:spLocks noGrp="1"/>
          </p:cNvSpPr>
          <p:nvPr>
            <p:ph idx="1"/>
          </p:nvPr>
        </p:nvSpPr>
        <p:spPr>
          <a:xfrm>
            <a:off x="0" y="1556792"/>
            <a:ext cx="8892480" cy="4525963"/>
          </a:xfrm>
        </p:spPr>
        <p:txBody>
          <a:bodyPr>
            <a:normAutofit/>
          </a:bodyPr>
          <a:lstStyle/>
          <a:p>
            <a:pPr>
              <a:buNone/>
            </a:pPr>
            <a:r>
              <a:rPr lang="ru-RU" sz="2800" dirty="0" smtClean="0">
                <a:latin typeface="Arial" pitchFamily="34" charset="0"/>
                <a:cs typeface="Arial" pitchFamily="34" charset="0"/>
              </a:rPr>
              <a:t>		 Непреходящее значение для всех наук, имеющих дело с обработкой наблюдений, имеют разработанные Гауссом методы получения наиболее вероятных значений измеряемых величин. Особенно широкую известность получил созданный Гауссом в 1821-1823 гг. метод наименьших квадратов. Гауссом заложены также и основы теории ошибок.</a:t>
            </a:r>
            <a:endParaRPr lang="uk-UA"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0000" contrast="-19000"/>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Открытия в области физики</a:t>
            </a:r>
            <a:endParaRPr lang="uk-UA" i="1" dirty="0">
              <a:latin typeface="Georgia" pitchFamily="18" charset="0"/>
            </a:endParaRPr>
          </a:p>
        </p:txBody>
      </p:sp>
      <p:sp>
        <p:nvSpPr>
          <p:cNvPr id="3" name="Содержимое 2"/>
          <p:cNvSpPr>
            <a:spLocks noGrp="1"/>
          </p:cNvSpPr>
          <p:nvPr>
            <p:ph idx="1"/>
          </p:nvPr>
        </p:nvSpPr>
        <p:spPr>
          <a:xfrm>
            <a:off x="0" y="1556792"/>
            <a:ext cx="8892480" cy="4525963"/>
          </a:xfrm>
        </p:spPr>
        <p:txBody>
          <a:bodyPr>
            <a:normAutofit/>
          </a:bodyPr>
          <a:lstStyle/>
          <a:p>
            <a:pPr>
              <a:buNone/>
            </a:pPr>
            <a:r>
              <a:rPr lang="ru-RU" sz="2000" dirty="0" smtClean="0">
                <a:latin typeface="Arial" pitchFamily="34" charset="0"/>
                <a:cs typeface="Arial" pitchFamily="34" charset="0"/>
              </a:rPr>
              <a:t>		В 1830-1840 годы Гаусс много внимания уделяет проблемам физики. В 1832 он создает так называемую абсолютную систему единиц, приняв за основные три единицы; единицу времени 1 с, единицу длины 1 мм и единицу массы 1 м. В 1833 в тесном сотрудничестве с Вильгельмом Вебером Гаусс строит первый в Германии электромагнитный телеграф. В 1839 выходит сочинение Гаусса «Общая теория сил притяжения и отталкивания, действующих обратно пропорционально квадрату расстояния», в которой излагает основные положения теории потенциала и доказывает знаменитую теорему Гаусса—Остроградского. Работа «Диоптрические исследования» (1840) Гаусса посвящена теории построения изображений в сложных оптических системах.</a:t>
            </a:r>
            <a:endParaRPr lang="uk-U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8000" r="-4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latin typeface="Georgia" pitchFamily="18" charset="0"/>
              </a:rPr>
              <a:t>«Изменяя мир»</a:t>
            </a:r>
            <a:endParaRPr lang="uk-UA" i="1" dirty="0">
              <a:latin typeface="Georgia" pitchFamily="18" charset="0"/>
            </a:endParaRPr>
          </a:p>
        </p:txBody>
      </p:sp>
      <p:sp>
        <p:nvSpPr>
          <p:cNvPr id="3" name="Содержимое 2"/>
          <p:cNvSpPr>
            <a:spLocks noGrp="1"/>
          </p:cNvSpPr>
          <p:nvPr>
            <p:ph idx="1"/>
          </p:nvPr>
        </p:nvSpPr>
        <p:spPr>
          <a:xfrm>
            <a:off x="0" y="5301208"/>
            <a:ext cx="8892480" cy="4525963"/>
          </a:xfrm>
        </p:spPr>
        <p:txBody>
          <a:bodyPr>
            <a:normAutofit/>
          </a:bodyPr>
          <a:lstStyle/>
          <a:p>
            <a:pPr>
              <a:buNone/>
            </a:pPr>
            <a:r>
              <a:rPr lang="ru-RU" sz="2000" dirty="0" smtClean="0">
                <a:latin typeface="Arial" pitchFamily="34" charset="0"/>
                <a:cs typeface="Arial" pitchFamily="34" charset="0"/>
              </a:rPr>
              <a:t> 		</a:t>
            </a:r>
            <a:r>
              <a:rPr lang="ru-RU" sz="2000" dirty="0" smtClean="0">
                <a:solidFill>
                  <a:schemeClr val="bg1"/>
                </a:solidFill>
                <a:latin typeface="Arial" pitchFamily="34" charset="0"/>
                <a:cs typeface="Arial" pitchFamily="34" charset="0"/>
              </a:rPr>
              <a:t>Жизни Гаусса и Александра фон Гумбольдта посвящён фильм «Измеряя мир» («</a:t>
            </a:r>
            <a:r>
              <a:rPr lang="ru-RU" sz="2000" dirty="0" err="1" smtClean="0">
                <a:solidFill>
                  <a:schemeClr val="bg1"/>
                </a:solidFill>
                <a:latin typeface="Arial" pitchFamily="34" charset="0"/>
                <a:cs typeface="Arial" pitchFamily="34" charset="0"/>
              </a:rPr>
              <a:t>Die</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Vermessung</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der</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Welt</a:t>
            </a:r>
            <a:r>
              <a:rPr lang="ru-RU" sz="2000" dirty="0" smtClean="0">
                <a:solidFill>
                  <a:schemeClr val="bg1"/>
                </a:solidFill>
                <a:latin typeface="Arial" pitchFamily="34" charset="0"/>
                <a:cs typeface="Arial" pitchFamily="34" charset="0"/>
              </a:rPr>
              <a:t>», 2012, Германия). Фильм снят по одноимённому роману писателя Даниэля </a:t>
            </a:r>
            <a:r>
              <a:rPr lang="ru-RU" sz="2000" dirty="0" err="1" smtClean="0">
                <a:solidFill>
                  <a:schemeClr val="bg1"/>
                </a:solidFill>
                <a:latin typeface="Arial" pitchFamily="34" charset="0"/>
                <a:cs typeface="Arial" pitchFamily="34" charset="0"/>
              </a:rPr>
              <a:t>Кельмана</a:t>
            </a:r>
            <a:r>
              <a:rPr lang="ru-RU" sz="2000" dirty="0" smtClean="0">
                <a:latin typeface="Arial" pitchFamily="34" charset="0"/>
                <a:cs typeface="Arial" pitchFamily="34" charset="0"/>
              </a:rPr>
              <a:t>.</a:t>
            </a:r>
            <a:endParaRPr lang="uk-UA" sz="2000" dirty="0">
              <a:latin typeface="Arial" pitchFamily="34" charset="0"/>
              <a:cs typeface="Arial" pitchFamily="34" charset="0"/>
            </a:endParaRPr>
          </a:p>
        </p:txBody>
      </p:sp>
      <p:pic>
        <p:nvPicPr>
          <p:cNvPr id="25602" name="Picture 2" descr="http://best-film.net/wp-content/uploads/2014/11/Die-Vermessung-der-Welt-2012.jpg"/>
          <p:cNvPicPr>
            <a:picLocks noChangeAspect="1" noChangeArrowheads="1"/>
          </p:cNvPicPr>
          <p:nvPr/>
        </p:nvPicPr>
        <p:blipFill>
          <a:blip r:embed="rId3" cstate="print"/>
          <a:srcRect/>
          <a:stretch>
            <a:fillRect/>
          </a:stretch>
        </p:blipFill>
        <p:spPr bwMode="auto">
          <a:xfrm>
            <a:off x="1475656" y="1268760"/>
            <a:ext cx="6007019" cy="37543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bg1"/>
                </a:solidFill>
                <a:latin typeface="Georgia" pitchFamily="18" charset="0"/>
              </a:rPr>
              <a:t>Смерть и наследие</a:t>
            </a:r>
            <a:endParaRPr lang="uk-UA" b="1" i="1" dirty="0">
              <a:solidFill>
                <a:schemeClr val="bg1"/>
              </a:solidFill>
              <a:latin typeface="Georgia" pitchFamily="18" charset="0"/>
            </a:endParaRPr>
          </a:p>
        </p:txBody>
      </p:sp>
      <p:sp>
        <p:nvSpPr>
          <p:cNvPr id="3" name="Содержимое 2"/>
          <p:cNvSpPr>
            <a:spLocks noGrp="1"/>
          </p:cNvSpPr>
          <p:nvPr>
            <p:ph idx="1"/>
          </p:nvPr>
        </p:nvSpPr>
        <p:spPr>
          <a:xfrm>
            <a:off x="251520" y="1556793"/>
            <a:ext cx="8640960" cy="1512167"/>
          </a:xfrm>
          <a:solidFill>
            <a:srgbClr val="000000">
              <a:alpha val="38824"/>
            </a:srgbClr>
          </a:solidFill>
        </p:spPr>
        <p:txBody>
          <a:bodyPr>
            <a:normAutofit fontScale="92500"/>
          </a:bodyPr>
          <a:lstStyle/>
          <a:p>
            <a:pPr>
              <a:buNone/>
            </a:pPr>
            <a:r>
              <a:rPr lang="ru-RU" sz="2000" dirty="0" smtClean="0">
                <a:latin typeface="Arial" pitchFamily="34" charset="0"/>
                <a:cs typeface="Arial" pitchFamily="34" charset="0"/>
              </a:rPr>
              <a:t>		</a:t>
            </a:r>
            <a:r>
              <a:rPr lang="ru-RU" sz="2000" dirty="0">
                <a:solidFill>
                  <a:schemeClr val="bg1"/>
                </a:solidFill>
              </a:rPr>
              <a:t> </a:t>
            </a:r>
            <a:r>
              <a:rPr lang="ru-RU" sz="1800" dirty="0">
                <a:solidFill>
                  <a:schemeClr val="bg1"/>
                </a:solidFill>
                <a:latin typeface="Arial" pitchFamily="34" charset="0"/>
                <a:cs typeface="Arial" pitchFamily="34" charset="0"/>
              </a:rPr>
              <a:t>Гаусс умер в 1855 г. в Гёттингене, Ганновер (ныне – Нижняя Саксония в Германии). Тело его было кремировано и захоронено в </a:t>
            </a:r>
            <a:r>
              <a:rPr lang="ru-RU" sz="1800" dirty="0" err="1">
                <a:solidFill>
                  <a:schemeClr val="bg1"/>
                </a:solidFill>
                <a:latin typeface="Arial" pitchFamily="34" charset="0"/>
                <a:cs typeface="Arial" pitchFamily="34" charset="0"/>
              </a:rPr>
              <a:t>Альбанифридхофе</a:t>
            </a:r>
            <a:r>
              <a:rPr lang="ru-RU" sz="1800" dirty="0">
                <a:solidFill>
                  <a:schemeClr val="bg1"/>
                </a:solidFill>
                <a:latin typeface="Arial" pitchFamily="34" charset="0"/>
                <a:cs typeface="Arial" pitchFamily="34" charset="0"/>
              </a:rPr>
              <a:t>. Согласно результатам изучения его мозга Рудольфом Вагнером, мозг Гаусса имел массу 1.492 г и площадь сечения мозга 219.588 мм² (34.362 квадратных дюйма), что научно доказывает, что Гаусс был гением.</a:t>
            </a:r>
            <a:endParaRPr lang="uk-UA" sz="2000" dirty="0">
              <a:solidFill>
                <a:schemeClr val="bg1"/>
              </a:solidFill>
              <a:latin typeface="Arial" pitchFamily="34" charset="0"/>
              <a:cs typeface="Arial" pitchFamily="34" charset="0"/>
            </a:endParaRPr>
          </a:p>
        </p:txBody>
      </p:sp>
      <p:pic>
        <p:nvPicPr>
          <p:cNvPr id="28674" name="Picture 2" descr="http://elementy.ru/images/problems/gauss_braunschweig_17_600.jpg"/>
          <p:cNvPicPr>
            <a:picLocks noChangeAspect="1" noChangeArrowheads="1"/>
          </p:cNvPicPr>
          <p:nvPr/>
        </p:nvPicPr>
        <p:blipFill>
          <a:blip r:embed="rId3" cstate="print">
            <a:grayscl/>
          </a:blip>
          <a:srcRect/>
          <a:stretch>
            <a:fillRect/>
          </a:stretch>
        </p:blipFill>
        <p:spPr bwMode="auto">
          <a:xfrm>
            <a:off x="1665312" y="3140968"/>
            <a:ext cx="5715000" cy="2857500"/>
          </a:xfrm>
          <a:prstGeom prst="rect">
            <a:avLst/>
          </a:prstGeom>
          <a:noFill/>
        </p:spPr>
      </p:pic>
      <p:sp>
        <p:nvSpPr>
          <p:cNvPr id="5" name="Заголовок 1"/>
          <p:cNvSpPr txBox="1">
            <a:spLocks/>
          </p:cNvSpPr>
          <p:nvPr/>
        </p:nvSpPr>
        <p:spPr>
          <a:xfrm>
            <a:off x="518864"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dirty="0" smtClean="0">
                <a:ln>
                  <a:noFill/>
                </a:ln>
                <a:effectLst/>
                <a:uLnTx/>
                <a:uFillTx/>
                <a:latin typeface="Georgia" pitchFamily="18" charset="0"/>
                <a:ea typeface="+mj-ea"/>
                <a:cs typeface="+mj-cs"/>
              </a:rPr>
              <a:t>Смерть и наследие</a:t>
            </a:r>
            <a:endParaRPr kumimoji="0" lang="uk-UA" sz="4400" b="1" i="1" u="none" strike="noStrike" kern="1200" cap="none" spc="0" normalizeH="0" baseline="0" noProof="0" dirty="0" smtClean="0">
              <a:ln>
                <a:noFill/>
              </a:ln>
              <a:effectLst/>
              <a:uLnTx/>
              <a:uFillTx/>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2">
                <a:tint val="45000"/>
                <a:satMod val="400000"/>
              </a:schemeClr>
            </a:duotone>
          </a:blip>
          <a:srcRect/>
          <a:stretch>
            <a:fillRect l="-30000" r="-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2060848"/>
            <a:ext cx="5148064" cy="3168352"/>
          </a:xfrm>
        </p:spPr>
        <p:txBody>
          <a:bodyPr>
            <a:normAutofit/>
          </a:bodyPr>
          <a:lstStyle/>
          <a:p>
            <a:r>
              <a:rPr lang="ru-RU" b="1" i="1" dirty="0" smtClean="0">
                <a:solidFill>
                  <a:schemeClr val="bg1"/>
                </a:solidFill>
                <a:latin typeface="Georgia" pitchFamily="18" charset="0"/>
              </a:rPr>
              <a:t>Спасибо за внимание!</a:t>
            </a:r>
            <a:br>
              <a:rPr lang="ru-RU" b="1" i="1" dirty="0" smtClean="0">
                <a:solidFill>
                  <a:schemeClr val="bg1"/>
                </a:solidFill>
                <a:latin typeface="Georgia" pitchFamily="18" charset="0"/>
              </a:rPr>
            </a:br>
            <a:r>
              <a:rPr lang="ru-RU" b="1" i="1" dirty="0" smtClean="0">
                <a:solidFill>
                  <a:schemeClr val="bg1"/>
                </a:solidFill>
                <a:latin typeface="Georgia" pitchFamily="18" charset="0"/>
              </a:rPr>
              <a:t>Успехов Вам!</a:t>
            </a:r>
            <a:endParaRPr lang="uk-UA" b="1" i="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9000"/>
          </a:blip>
          <a:srcRect/>
          <a:stretch>
            <a:fillRect l="-28000" r="-2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88840"/>
            <a:ext cx="5436096" cy="3312368"/>
          </a:xfrm>
          <a:solidFill>
            <a:srgbClr val="000000">
              <a:alpha val="65882"/>
            </a:srgbClr>
          </a:solidFill>
        </p:spPr>
        <p:txBody>
          <a:bodyPr>
            <a:normAutofit/>
          </a:bodyPr>
          <a:lstStyle/>
          <a:p>
            <a:r>
              <a:rPr lang="ru-RU" sz="3600" b="1" i="1" dirty="0" smtClean="0">
                <a:solidFill>
                  <a:schemeClr val="bg1"/>
                </a:solidFill>
                <a:latin typeface="Georgia" pitchFamily="18" charset="0"/>
              </a:rPr>
              <a:t>Мои результаты мне давно известны, я только не знаю, как я к ним приду.</a:t>
            </a:r>
            <a:endParaRPr lang="uk-UA" sz="3600" b="1" i="1" dirty="0">
              <a:solidFill>
                <a:schemeClr val="bg1"/>
              </a:solidFill>
              <a:latin typeface="Georgia" pitchFamily="18" charset="0"/>
            </a:endParaRPr>
          </a:p>
        </p:txBody>
      </p:sp>
      <p:sp>
        <p:nvSpPr>
          <p:cNvPr id="3" name="Подзаголовок 2"/>
          <p:cNvSpPr>
            <a:spLocks noGrp="1"/>
          </p:cNvSpPr>
          <p:nvPr>
            <p:ph type="subTitle" idx="1"/>
          </p:nvPr>
        </p:nvSpPr>
        <p:spPr>
          <a:xfrm>
            <a:off x="-964704" y="4797152"/>
            <a:ext cx="6400800" cy="1872208"/>
          </a:xfrm>
        </p:spPr>
        <p:txBody>
          <a:bodyPr>
            <a:normAutofit/>
          </a:bodyPr>
          <a:lstStyle/>
          <a:p>
            <a:pPr algn="r"/>
            <a:r>
              <a:rPr lang="uk-UA" sz="2400" dirty="0" smtClean="0">
                <a:solidFill>
                  <a:schemeClr val="bg1"/>
                </a:solidFill>
                <a:latin typeface="Georgia" pitchFamily="18" charset="0"/>
              </a:rPr>
              <a:t>Ф. </a:t>
            </a:r>
            <a:r>
              <a:rPr lang="uk-UA" sz="2400" dirty="0" err="1" smtClean="0">
                <a:solidFill>
                  <a:schemeClr val="bg1"/>
                </a:solidFill>
                <a:latin typeface="Georgia" pitchFamily="18" charset="0"/>
              </a:rPr>
              <a:t>Гаусс</a:t>
            </a:r>
            <a:endParaRPr lang="uk-UA" sz="2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5000" contrast="-23000"/>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Содержание</a:t>
            </a:r>
            <a:endParaRPr lang="uk-UA" i="1" dirty="0">
              <a:latin typeface="Georgia" pitchFamily="18" charset="0"/>
            </a:endParaRPr>
          </a:p>
        </p:txBody>
      </p:sp>
      <p:sp>
        <p:nvSpPr>
          <p:cNvPr id="3" name="Содержимое 2"/>
          <p:cNvSpPr>
            <a:spLocks noGrp="1"/>
          </p:cNvSpPr>
          <p:nvPr>
            <p:ph idx="1"/>
          </p:nvPr>
        </p:nvSpPr>
        <p:spPr/>
        <p:txBody>
          <a:bodyPr/>
          <a:lstStyle/>
          <a:p>
            <a:pPr marL="514350" indent="-514350">
              <a:buAutoNum type="arabicPeriod"/>
            </a:pPr>
            <a:r>
              <a:rPr lang="ru-RU" sz="2400" dirty="0" smtClean="0">
                <a:latin typeface="Arial" pitchFamily="34" charset="0"/>
                <a:cs typeface="Arial" pitchFamily="34" charset="0"/>
              </a:rPr>
              <a:t>Биографические сведенья.</a:t>
            </a:r>
          </a:p>
          <a:p>
            <a:pPr marL="514350" indent="-514350">
              <a:buAutoNum type="arabicPeriod"/>
            </a:pPr>
            <a:r>
              <a:rPr lang="ru-RU" sz="2400" dirty="0" smtClean="0">
                <a:latin typeface="Arial" pitchFamily="34" charset="0"/>
                <a:cs typeface="Arial" pitchFamily="34" charset="0"/>
              </a:rPr>
              <a:t>С детства в науке.</a:t>
            </a:r>
          </a:p>
          <a:p>
            <a:pPr marL="514350" indent="-514350">
              <a:buAutoNum type="arabicPeriod"/>
            </a:pPr>
            <a:r>
              <a:rPr lang="ru-RU" sz="2400" dirty="0" smtClean="0">
                <a:latin typeface="Arial" pitchFamily="34" charset="0"/>
                <a:cs typeface="Arial" pitchFamily="34" charset="0"/>
              </a:rPr>
              <a:t>Сферы деятельности.</a:t>
            </a:r>
          </a:p>
          <a:p>
            <a:pPr marL="514350" indent="-514350">
              <a:buAutoNum type="arabicPeriod"/>
            </a:pPr>
            <a:r>
              <a:rPr lang="ru-RU" sz="2400" dirty="0" smtClean="0">
                <a:latin typeface="Arial" pitchFamily="34" charset="0"/>
                <a:cs typeface="Arial" pitchFamily="34" charset="0"/>
              </a:rPr>
              <a:t>Основная теория алгебры.</a:t>
            </a:r>
          </a:p>
          <a:p>
            <a:pPr marL="514350" indent="-514350">
              <a:buAutoNum type="arabicPeriod"/>
            </a:pPr>
            <a:r>
              <a:rPr lang="ru-RU" sz="2400" dirty="0" smtClean="0">
                <a:latin typeface="Arial" pitchFamily="34" charset="0"/>
                <a:cs typeface="Arial" pitchFamily="34" charset="0"/>
              </a:rPr>
              <a:t>Правильный </a:t>
            </a:r>
            <a:r>
              <a:rPr lang="ru-RU" sz="2400" dirty="0" err="1" smtClean="0">
                <a:latin typeface="Arial" pitchFamily="34" charset="0"/>
                <a:cs typeface="Arial" pitchFamily="34" charset="0"/>
              </a:rPr>
              <a:t>семнадцатиугольник</a:t>
            </a:r>
            <a:r>
              <a:rPr lang="ru-RU" sz="2400" dirty="0" smtClean="0">
                <a:latin typeface="Arial" pitchFamily="34" charset="0"/>
                <a:cs typeface="Arial" pitchFamily="34" charset="0"/>
              </a:rPr>
              <a:t>.</a:t>
            </a:r>
          </a:p>
          <a:p>
            <a:pPr marL="514350" indent="-514350">
              <a:buAutoNum type="arabicPeriod"/>
            </a:pPr>
            <a:r>
              <a:rPr lang="ru-RU" sz="2400" dirty="0" smtClean="0">
                <a:latin typeface="Arial" pitchFamily="34" charset="0"/>
                <a:cs typeface="Arial" pitchFamily="34" charset="0"/>
              </a:rPr>
              <a:t>Пушка Гаусса.</a:t>
            </a:r>
          </a:p>
          <a:p>
            <a:pPr marL="514350" indent="-514350">
              <a:buAutoNum type="arabicPeriod"/>
            </a:pPr>
            <a:r>
              <a:rPr lang="ru-RU" sz="2400" dirty="0" smtClean="0">
                <a:latin typeface="Arial" pitchFamily="34" charset="0"/>
                <a:cs typeface="Arial" pitchFamily="34" charset="0"/>
              </a:rPr>
              <a:t>Обработка данных.</a:t>
            </a:r>
          </a:p>
          <a:p>
            <a:pPr marL="514350" indent="-514350">
              <a:buAutoNum type="arabicPeriod"/>
            </a:pPr>
            <a:r>
              <a:rPr lang="ru-RU" sz="2400" dirty="0" smtClean="0">
                <a:latin typeface="Arial" pitchFamily="34" charset="0"/>
                <a:cs typeface="Arial" pitchFamily="34" charset="0"/>
              </a:rPr>
              <a:t>Открытия в области физики.</a:t>
            </a:r>
          </a:p>
          <a:p>
            <a:pPr marL="514350" indent="-514350">
              <a:buAutoNum type="arabicPeriod"/>
            </a:pPr>
            <a:r>
              <a:rPr lang="ru-RU" sz="2400" dirty="0" smtClean="0">
                <a:latin typeface="Arial" pitchFamily="34" charset="0"/>
                <a:cs typeface="Arial" pitchFamily="34" charset="0"/>
              </a:rPr>
              <a:t>Гаусс в кино и литературе.</a:t>
            </a:r>
          </a:p>
          <a:p>
            <a:pPr marL="514350" indent="-514350">
              <a:buAutoNum type="arabicPeriod"/>
            </a:pPr>
            <a:r>
              <a:rPr lang="ru-RU" sz="2400" dirty="0" smtClean="0">
                <a:latin typeface="Arial" pitchFamily="34" charset="0"/>
                <a:cs typeface="Arial" pitchFamily="34" charset="0"/>
              </a:rPr>
              <a:t>Смерть и наследие.</a:t>
            </a:r>
            <a:endParaRPr lang="ru-RU" dirty="0" smtClean="0"/>
          </a:p>
          <a:p>
            <a:pPr marL="514350" indent="-514350">
              <a:buAutoNum type="arabicPeriod"/>
            </a:pP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6000"/>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chemeClr val="bg1"/>
                </a:solidFill>
                <a:latin typeface="Georgia" pitchFamily="18" charset="0"/>
              </a:rPr>
              <a:t>Биографические сведенья</a:t>
            </a:r>
            <a:endParaRPr lang="uk-UA" i="1" dirty="0">
              <a:solidFill>
                <a:schemeClr val="bg1"/>
              </a:solidFill>
              <a:latin typeface="Georgia" pitchFamily="18" charset="0"/>
            </a:endParaRPr>
          </a:p>
        </p:txBody>
      </p:sp>
      <p:sp>
        <p:nvSpPr>
          <p:cNvPr id="3" name="Содержимое 2"/>
          <p:cNvSpPr>
            <a:spLocks noGrp="1"/>
          </p:cNvSpPr>
          <p:nvPr>
            <p:ph idx="1"/>
          </p:nvPr>
        </p:nvSpPr>
        <p:spPr>
          <a:xfrm>
            <a:off x="3049488" y="1639341"/>
            <a:ext cx="5915000" cy="4525963"/>
          </a:xfrm>
          <a:solidFill>
            <a:srgbClr val="000000">
              <a:alpha val="50196"/>
            </a:srgbClr>
          </a:solidFill>
          <a:ln>
            <a:noFill/>
          </a:ln>
        </p:spPr>
        <p:txBody>
          <a:bodyPr>
            <a:normAutofit/>
          </a:bodyPr>
          <a:lstStyle/>
          <a:p>
            <a:pPr algn="just">
              <a:buNone/>
            </a:pPr>
            <a:r>
              <a:rPr lang="ru-RU" sz="2000" dirty="0" smtClean="0">
                <a:latin typeface="Arial" pitchFamily="34" charset="0"/>
                <a:cs typeface="Arial" pitchFamily="34" charset="0"/>
              </a:rPr>
              <a:t>		</a:t>
            </a:r>
            <a:r>
              <a:rPr lang="ru-RU" sz="2000" dirty="0" smtClean="0">
                <a:solidFill>
                  <a:schemeClr val="bg1"/>
                </a:solidFill>
                <a:latin typeface="Arial" pitchFamily="34" charset="0"/>
                <a:cs typeface="Arial" pitchFamily="34" charset="0"/>
              </a:rPr>
              <a:t>Карл </a:t>
            </a:r>
            <a:r>
              <a:rPr lang="ru-RU" sz="2000" dirty="0">
                <a:solidFill>
                  <a:schemeClr val="bg1"/>
                </a:solidFill>
                <a:latin typeface="Arial" pitchFamily="34" charset="0"/>
                <a:cs typeface="Arial" pitchFamily="34" charset="0"/>
              </a:rPr>
              <a:t>Гаусс родился </a:t>
            </a:r>
            <a:r>
              <a:rPr lang="ru-RU" sz="2000" dirty="0" smtClean="0">
                <a:solidFill>
                  <a:schemeClr val="bg1"/>
                </a:solidFill>
                <a:latin typeface="Arial" pitchFamily="34" charset="0"/>
                <a:cs typeface="Arial" pitchFamily="34" charset="0"/>
              </a:rPr>
              <a:t>30 апреля</a:t>
            </a:r>
            <a:r>
              <a:rPr lang="ru-RU" sz="2000" dirty="0">
                <a:solidFill>
                  <a:schemeClr val="bg1"/>
                </a:solidFill>
                <a:latin typeface="Arial" pitchFamily="34" charset="0"/>
                <a:cs typeface="Arial" pitchFamily="34" charset="0"/>
              </a:rPr>
              <a:t> 1777 года в </a:t>
            </a:r>
            <a:r>
              <a:rPr lang="ru-RU" sz="2000" dirty="0" err="1">
                <a:solidFill>
                  <a:schemeClr val="bg1"/>
                </a:solidFill>
                <a:latin typeface="Arial" pitchFamily="34" charset="0"/>
                <a:cs typeface="Arial" pitchFamily="34" charset="0"/>
              </a:rPr>
              <a:t>Брауншвейге</a:t>
            </a:r>
            <a:r>
              <a:rPr lang="ru-RU" sz="2000" dirty="0">
                <a:solidFill>
                  <a:schemeClr val="bg1"/>
                </a:solidFill>
                <a:latin typeface="Arial" pitchFamily="34" charset="0"/>
                <a:cs typeface="Arial" pitchFamily="34" charset="0"/>
              </a:rPr>
              <a:t>, ныне Германия. Еще при жизни он был удостоен почетного титула «принц математиков». Он был единственным сыном бедных родителей. Школьные учителя были так поражены его математическими и лингвистическими способностями, что обратились к герцогу </a:t>
            </a:r>
            <a:r>
              <a:rPr lang="ru-RU" sz="2000" dirty="0" err="1">
                <a:solidFill>
                  <a:schemeClr val="bg1"/>
                </a:solidFill>
                <a:latin typeface="Arial" pitchFamily="34" charset="0"/>
                <a:cs typeface="Arial" pitchFamily="34" charset="0"/>
              </a:rPr>
              <a:t>Брауншвейгскому</a:t>
            </a:r>
            <a:r>
              <a:rPr lang="ru-RU" sz="2000" dirty="0">
                <a:solidFill>
                  <a:schemeClr val="bg1"/>
                </a:solidFill>
                <a:latin typeface="Arial" pitchFamily="34" charset="0"/>
                <a:cs typeface="Arial" pitchFamily="34" charset="0"/>
              </a:rPr>
              <a:t> с просьбой о поддержке, и герцог дал деньги на продолжение обучения в школе и в </a:t>
            </a:r>
            <a:r>
              <a:rPr lang="ru-RU" sz="2000" dirty="0" err="1">
                <a:solidFill>
                  <a:schemeClr val="bg1"/>
                </a:solidFill>
                <a:latin typeface="Arial" pitchFamily="34" charset="0"/>
                <a:cs typeface="Arial" pitchFamily="34" charset="0"/>
              </a:rPr>
              <a:t>Геттингенском</a:t>
            </a:r>
            <a:r>
              <a:rPr lang="ru-RU" sz="2000" dirty="0">
                <a:solidFill>
                  <a:schemeClr val="bg1"/>
                </a:solidFill>
                <a:latin typeface="Arial" pitchFamily="34" charset="0"/>
                <a:cs typeface="Arial" pitchFamily="34" charset="0"/>
              </a:rPr>
              <a:t> университете (в 1795-98). Степень доктора Гаусс получил в 1799 в университете </a:t>
            </a:r>
            <a:r>
              <a:rPr lang="ru-RU" sz="2000" dirty="0" err="1">
                <a:solidFill>
                  <a:schemeClr val="bg1"/>
                </a:solidFill>
                <a:latin typeface="Arial" pitchFamily="34" charset="0"/>
                <a:cs typeface="Arial" pitchFamily="34" charset="0"/>
              </a:rPr>
              <a:t>Хельмштедта</a:t>
            </a:r>
            <a:r>
              <a:rPr lang="ru-RU" sz="2000" dirty="0">
                <a:latin typeface="Arial" pitchFamily="34" charset="0"/>
                <a:cs typeface="Arial" pitchFamily="34" charset="0"/>
              </a:rPr>
              <a:t>.</a:t>
            </a:r>
            <a:endParaRPr lang="uk-UA" sz="2000" dirty="0">
              <a:latin typeface="Arial" pitchFamily="34" charset="0"/>
              <a:cs typeface="Arial" pitchFamily="34" charset="0"/>
            </a:endParaRPr>
          </a:p>
        </p:txBody>
      </p:sp>
      <p:pic>
        <p:nvPicPr>
          <p:cNvPr id="18434" name="Picture 2" descr="Картинки по запросу"/>
          <p:cNvPicPr>
            <a:picLocks noChangeAspect="1" noChangeArrowheads="1"/>
          </p:cNvPicPr>
          <p:nvPr/>
        </p:nvPicPr>
        <p:blipFill>
          <a:blip r:embed="rId3" cstate="print"/>
          <a:srcRect/>
          <a:stretch>
            <a:fillRect/>
          </a:stretch>
        </p:blipFill>
        <p:spPr bwMode="auto">
          <a:xfrm>
            <a:off x="240982" y="1628800"/>
            <a:ext cx="3034874" cy="38884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26000"/>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С детства в науке</a:t>
            </a:r>
            <a:endParaRPr lang="uk-UA" i="1" dirty="0">
              <a:latin typeface="Georgia" pitchFamily="18" charset="0"/>
            </a:endParaRPr>
          </a:p>
        </p:txBody>
      </p:sp>
      <p:sp>
        <p:nvSpPr>
          <p:cNvPr id="3" name="Содержимое 2"/>
          <p:cNvSpPr>
            <a:spLocks noGrp="1"/>
          </p:cNvSpPr>
          <p:nvPr>
            <p:ph idx="1"/>
          </p:nvPr>
        </p:nvSpPr>
        <p:spPr>
          <a:xfrm>
            <a:off x="0" y="1556792"/>
            <a:ext cx="8892480" cy="4525963"/>
          </a:xfrm>
        </p:spPr>
        <p:txBody>
          <a:bodyPr>
            <a:normAutofit/>
          </a:bodyPr>
          <a:lstStyle/>
          <a:p>
            <a:pPr>
              <a:buNone/>
            </a:pPr>
            <a:r>
              <a:rPr lang="ru-RU" sz="2800" dirty="0" smtClean="0">
                <a:latin typeface="Arial" pitchFamily="34" charset="0"/>
                <a:cs typeface="Arial" pitchFamily="34" charset="0"/>
              </a:rPr>
              <a:t>		 </a:t>
            </a:r>
          </a:p>
          <a:p>
            <a:pPr>
              <a:buNone/>
            </a:pPr>
            <a:r>
              <a:rPr lang="ru-RU" sz="2800" dirty="0" smtClean="0">
                <a:latin typeface="Arial" pitchFamily="34" charset="0"/>
                <a:cs typeface="Arial" pitchFamily="34" charset="0"/>
              </a:rPr>
              <a:t>		В детстве, по легенде, школьный учитель математики, чтобы занять детей на долгое время, предложил им сосчитать сумму чисел от 1 до 100. Юный Гаусс заметил, что </a:t>
            </a:r>
            <a:r>
              <a:rPr lang="ru-RU" sz="2800" dirty="0" err="1" smtClean="0">
                <a:latin typeface="Arial" pitchFamily="34" charset="0"/>
                <a:cs typeface="Arial" pitchFamily="34" charset="0"/>
              </a:rPr>
              <a:t>попарные</a:t>
            </a:r>
            <a:r>
              <a:rPr lang="ru-RU" sz="2800" dirty="0" smtClean="0">
                <a:latin typeface="Arial" pitchFamily="34" charset="0"/>
                <a:cs typeface="Arial" pitchFamily="34" charset="0"/>
              </a:rPr>
              <a:t> суммы с противоположных концов одинаковы: 1+100=101, 2+99=101 и т. д., и мгновенно получил результат 50×101=5050.</a:t>
            </a:r>
            <a:endParaRPr lang="uk-UA"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0000" contrast="-15000"/>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Сферы деятельности</a:t>
            </a:r>
            <a:endParaRPr lang="uk-UA" i="1" dirty="0">
              <a:latin typeface="Georgia" pitchFamily="18" charset="0"/>
            </a:endParaRPr>
          </a:p>
        </p:txBody>
      </p:sp>
      <p:sp>
        <p:nvSpPr>
          <p:cNvPr id="3" name="Содержимое 2"/>
          <p:cNvSpPr>
            <a:spLocks noGrp="1"/>
          </p:cNvSpPr>
          <p:nvPr>
            <p:ph idx="1"/>
          </p:nvPr>
        </p:nvSpPr>
        <p:spPr>
          <a:xfrm>
            <a:off x="529208" y="1556792"/>
            <a:ext cx="4474840" cy="4525963"/>
          </a:xfrm>
        </p:spPr>
        <p:txBody>
          <a:bodyPr>
            <a:normAutofit fontScale="62500" lnSpcReduction="20000"/>
          </a:bodyPr>
          <a:lstStyle/>
          <a:p>
            <a:pPr>
              <a:buNone/>
            </a:pPr>
            <a:r>
              <a:rPr lang="ru-RU" b="1" dirty="0" smtClean="0"/>
              <a:t>		</a:t>
            </a:r>
            <a:r>
              <a:rPr lang="ru-RU" dirty="0">
                <a:latin typeface="Arial" pitchFamily="34" charset="0"/>
                <a:cs typeface="Arial" pitchFamily="34" charset="0"/>
              </a:rPr>
              <a:t> Для творчества Гаусса характерна органическая связь между теоретической и прикладной математикой, широта проблематики. Труды Гаусса оказали большое влияние на развитие алгебры (доказательство основной теоремы алгебры), теории чисел (квадратичные вычеты), дифференциальной геометрии (внутренняя геометрия поверхностей), математической физики (принцип Гаусса), теории электричества и магнетизма, геодезии (разработка метода наименьших квадратов) и многих разделов астрономии.</a:t>
            </a:r>
            <a:endParaRPr lang="uk-UA" dirty="0">
              <a:latin typeface="Arial" pitchFamily="34" charset="0"/>
              <a:cs typeface="Arial" pitchFamily="34" charset="0"/>
            </a:endParaRPr>
          </a:p>
        </p:txBody>
      </p:sp>
      <p:pic>
        <p:nvPicPr>
          <p:cNvPr id="21506" name="Picture 2" descr="http://www.childrenpedia.org/2/18.files/image049.jpg"/>
          <p:cNvPicPr>
            <a:picLocks noChangeAspect="1" noChangeArrowheads="1"/>
          </p:cNvPicPr>
          <p:nvPr/>
        </p:nvPicPr>
        <p:blipFill>
          <a:blip r:embed="rId3" cstate="print"/>
          <a:srcRect/>
          <a:stretch>
            <a:fillRect/>
          </a:stretch>
        </p:blipFill>
        <p:spPr bwMode="auto">
          <a:xfrm>
            <a:off x="5076056" y="1556792"/>
            <a:ext cx="3264297" cy="37790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4000" contrast="-24000"/>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Основная теория алгебры</a:t>
            </a:r>
            <a:endParaRPr lang="uk-UA" i="1" dirty="0">
              <a:latin typeface="Georgia" pitchFamily="18" charset="0"/>
            </a:endParaRPr>
          </a:p>
        </p:txBody>
      </p:sp>
      <p:sp>
        <p:nvSpPr>
          <p:cNvPr id="3" name="Содержимое 2"/>
          <p:cNvSpPr>
            <a:spLocks noGrp="1"/>
          </p:cNvSpPr>
          <p:nvPr>
            <p:ph idx="1"/>
          </p:nvPr>
        </p:nvSpPr>
        <p:spPr>
          <a:xfrm>
            <a:off x="0" y="1556792"/>
            <a:ext cx="8892480" cy="4525963"/>
          </a:xfrm>
        </p:spPr>
        <p:txBody>
          <a:bodyPr>
            <a:normAutofit/>
          </a:bodyPr>
          <a:lstStyle/>
          <a:p>
            <a:pPr>
              <a:buNone/>
            </a:pPr>
            <a:r>
              <a:rPr lang="ru-RU" sz="2800" dirty="0" smtClean="0">
                <a:latin typeface="Arial" pitchFamily="34" charset="0"/>
                <a:cs typeface="Arial" pitchFamily="34" charset="0"/>
              </a:rPr>
              <a:t>		 С </a:t>
            </a:r>
            <a:r>
              <a:rPr lang="ru-RU" sz="2800" dirty="0">
                <a:latin typeface="Arial" pitchFamily="34" charset="0"/>
                <a:cs typeface="Arial" pitchFamily="34" charset="0"/>
              </a:rPr>
              <a:t>именем Гаусса также связана основная теорема алгебры, согласно которой число корней многочлена (действительных и комплексных) равно степени многочлена (при подсчете числа корней кратный корень учитывается столько раз, какова его степень). Первое доказательство основной теоремы алгебры Гаусс дал в 1799, а позднее предложил еще несколько доказательств.</a:t>
            </a:r>
            <a:endParaRPr lang="uk-UA"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0000"/>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latin typeface="Georgia" pitchFamily="18" charset="0"/>
              </a:rPr>
              <a:t>Правильный </a:t>
            </a:r>
            <a:r>
              <a:rPr lang="ru-RU" i="1" dirty="0" err="1" smtClean="0">
                <a:latin typeface="Georgia" pitchFamily="18" charset="0"/>
              </a:rPr>
              <a:t>семнадцатиугольник</a:t>
            </a:r>
            <a:endParaRPr lang="uk-UA" i="1" dirty="0">
              <a:latin typeface="Georgia" pitchFamily="18" charset="0"/>
            </a:endParaRPr>
          </a:p>
        </p:txBody>
      </p:sp>
      <p:sp>
        <p:nvSpPr>
          <p:cNvPr id="3" name="Содержимое 2"/>
          <p:cNvSpPr>
            <a:spLocks noGrp="1"/>
          </p:cNvSpPr>
          <p:nvPr>
            <p:ph idx="1"/>
          </p:nvPr>
        </p:nvSpPr>
        <p:spPr>
          <a:xfrm>
            <a:off x="2915816" y="1556792"/>
            <a:ext cx="5915000" cy="4525963"/>
          </a:xfrm>
        </p:spPr>
        <p:txBody>
          <a:bodyPr>
            <a:normAutofit/>
          </a:bodyPr>
          <a:lstStyle/>
          <a:p>
            <a:pPr>
              <a:buNone/>
            </a:pPr>
            <a:r>
              <a:rPr lang="ru-RU" sz="2000" dirty="0" smtClean="0">
                <a:latin typeface="Arial" pitchFamily="34" charset="0"/>
                <a:cs typeface="Arial" pitchFamily="34" charset="0"/>
              </a:rPr>
              <a:t>		С 1795 по 1798 Гаусс учился в </a:t>
            </a:r>
            <a:r>
              <a:rPr lang="ru-RU" sz="2000" dirty="0" err="1" smtClean="0">
                <a:latin typeface="Arial" pitchFamily="34" charset="0"/>
                <a:cs typeface="Arial" pitchFamily="34" charset="0"/>
              </a:rPr>
              <a:t>Гёттингенском</a:t>
            </a:r>
            <a:r>
              <a:rPr lang="ru-RU" sz="2000" dirty="0" smtClean="0">
                <a:latin typeface="Arial" pitchFamily="34" charset="0"/>
                <a:cs typeface="Arial" pitchFamily="34" charset="0"/>
              </a:rPr>
              <a:t> университете, где 30 марта 1796 доказал возможность построения с помощью циркуля и линейки правильного </a:t>
            </a:r>
            <a:r>
              <a:rPr lang="ru-RU" sz="2000" dirty="0" err="1" smtClean="0">
                <a:latin typeface="Arial" pitchFamily="34" charset="0"/>
                <a:cs typeface="Arial" pitchFamily="34" charset="0"/>
              </a:rPr>
              <a:t>семнадцатиугольника</a:t>
            </a:r>
            <a:r>
              <a:rPr lang="ru-RU" sz="2000" dirty="0" smtClean="0">
                <a:latin typeface="Arial" pitchFamily="34" charset="0"/>
                <a:cs typeface="Arial" pitchFamily="34" charset="0"/>
              </a:rPr>
              <a:t>.</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r>
              <a:rPr lang="ru-RU" sz="2000" b="1" dirty="0" smtClean="0">
                <a:latin typeface="Arial" pitchFamily="34" charset="0"/>
                <a:cs typeface="Arial" pitchFamily="34" charset="0"/>
              </a:rPr>
              <a:t>Правильный </a:t>
            </a:r>
            <a:r>
              <a:rPr lang="ru-RU" sz="2000" b="1" dirty="0" err="1" smtClean="0">
                <a:latin typeface="Arial" pitchFamily="34" charset="0"/>
                <a:cs typeface="Arial" pitchFamily="34" charset="0"/>
              </a:rPr>
              <a:t>семнадцатиугольник</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 геометрическая фигура, принадлежащая к группе правильных многоугольников. Он имеет семнадцать сторон и семнадцать углов, все его углы и стороны равны между собой, все вершины лежат на одной окружности.</a:t>
            </a:r>
            <a:endParaRPr lang="uk-UA" sz="2000" dirty="0">
              <a:latin typeface="Arial" pitchFamily="34" charset="0"/>
              <a:cs typeface="Arial"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323528" y="2060848"/>
            <a:ext cx="2928938" cy="27146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0000"/>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Georgia" pitchFamily="18" charset="0"/>
              </a:rPr>
              <a:t>Пушка Гаусса</a:t>
            </a:r>
            <a:endParaRPr lang="uk-UA" i="1" dirty="0">
              <a:latin typeface="Georgia" pitchFamily="18" charset="0"/>
            </a:endParaRPr>
          </a:p>
        </p:txBody>
      </p:sp>
      <p:sp>
        <p:nvSpPr>
          <p:cNvPr id="3" name="Содержимое 2"/>
          <p:cNvSpPr>
            <a:spLocks noGrp="1"/>
          </p:cNvSpPr>
          <p:nvPr>
            <p:ph idx="1"/>
          </p:nvPr>
        </p:nvSpPr>
        <p:spPr>
          <a:xfrm>
            <a:off x="529208" y="1556792"/>
            <a:ext cx="4474840" cy="4525963"/>
          </a:xfrm>
        </p:spPr>
        <p:txBody>
          <a:bodyPr>
            <a:normAutofit fontScale="70000" lnSpcReduction="20000"/>
          </a:bodyPr>
          <a:lstStyle/>
          <a:p>
            <a:pPr>
              <a:buNone/>
            </a:pPr>
            <a:r>
              <a:rPr lang="ru-RU" b="1" dirty="0" smtClean="0"/>
              <a:t>		Пушка Гаусса</a:t>
            </a:r>
            <a:r>
              <a:rPr lang="ru-RU" dirty="0" smtClean="0"/>
              <a:t>— одна из разновидностей электромагнитного ускорителя масс. Названа по имени немецкого учёного Карла Гаусса, заложившего основы математической теории электромагнетизма. </a:t>
            </a:r>
          </a:p>
          <a:p>
            <a:pPr>
              <a:buNone/>
            </a:pPr>
            <a:r>
              <a:rPr lang="ru-RU" dirty="0"/>
              <a:t>	</a:t>
            </a:r>
            <a:r>
              <a:rPr lang="ru-RU" dirty="0" smtClean="0"/>
              <a:t>	Следует иметь в виду, что данный метод ускорения масс используется в основном в любительских установках так как данный метод не является достаточно эффективным для практической реализации.</a:t>
            </a:r>
            <a:endParaRPr lang="uk-UA" dirty="0"/>
          </a:p>
        </p:txBody>
      </p:sp>
      <p:pic>
        <p:nvPicPr>
          <p:cNvPr id="1026" name="Picture 2" descr="http://vignette1.wikia.nocookie.net/fallout/images/5/5a/FoS_Rusty_Gauss_Rifle_Card.jpg/revision/latest?cb=20150827153227"/>
          <p:cNvPicPr>
            <a:picLocks noChangeAspect="1" noChangeArrowheads="1"/>
          </p:cNvPicPr>
          <p:nvPr/>
        </p:nvPicPr>
        <p:blipFill>
          <a:blip r:embed="rId3" cstate="print"/>
          <a:srcRect/>
          <a:stretch>
            <a:fillRect/>
          </a:stretch>
        </p:blipFill>
        <p:spPr bwMode="auto">
          <a:xfrm>
            <a:off x="5429200" y="1556792"/>
            <a:ext cx="2743200" cy="4267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103</Words>
  <Application>Microsoft Office PowerPoint</Application>
  <PresentationFormat>Экран (4:3)</PresentationFormat>
  <Paragraphs>40</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про Иоганна Карла Фридриха Гаусса</vt:lpstr>
      <vt:lpstr>Мои результаты мне давно известны, я только не знаю, как я к ним приду.</vt:lpstr>
      <vt:lpstr>Содержание</vt:lpstr>
      <vt:lpstr>Биографические сведенья</vt:lpstr>
      <vt:lpstr>С детства в науке</vt:lpstr>
      <vt:lpstr>Сферы деятельности</vt:lpstr>
      <vt:lpstr>Основная теория алгебры</vt:lpstr>
      <vt:lpstr>Правильный семнадцатиугольник</vt:lpstr>
      <vt:lpstr>Пушка Гаусса</vt:lpstr>
      <vt:lpstr>Обработка данных</vt:lpstr>
      <vt:lpstr>Открытия в области физики</vt:lpstr>
      <vt:lpstr>«Изменяя мир»</vt:lpstr>
      <vt:lpstr>Смерть и наследие</vt:lpstr>
      <vt:lpstr>Спасибо за внимание! Успехов Вам!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 Иоганна Карла Фридриха Гаусса</dc:title>
  <dc:creator>Potreba Fima</dc:creator>
  <cp:lastModifiedBy>Potreba Fima</cp:lastModifiedBy>
  <cp:revision>13</cp:revision>
  <dcterms:created xsi:type="dcterms:W3CDTF">2016-10-04T12:38:04Z</dcterms:created>
  <dcterms:modified xsi:type="dcterms:W3CDTF">2016-10-04T16:51:29Z</dcterms:modified>
</cp:coreProperties>
</file>