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73" r:id="rId6"/>
    <p:sldId id="274" r:id="rId7"/>
    <p:sldId id="260" r:id="rId8"/>
    <p:sldId id="261" r:id="rId9"/>
    <p:sldId id="275" r:id="rId10"/>
    <p:sldId id="276" r:id="rId11"/>
    <p:sldId id="262" r:id="rId12"/>
    <p:sldId id="277" r:id="rId13"/>
    <p:sldId id="278" r:id="rId14"/>
    <p:sldId id="271" r:id="rId15"/>
    <p:sldId id="272" r:id="rId16"/>
    <p:sldId id="264" r:id="rId17"/>
    <p:sldId id="269" r:id="rId18"/>
    <p:sldId id="270" r:id="rId19"/>
    <p:sldId id="279" r:id="rId20"/>
    <p:sldId id="266" r:id="rId21"/>
    <p:sldId id="267" r:id="rId22"/>
    <p:sldId id="268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C73A5-C415-4F4B-B7EE-3C622C6A549C}" type="datetimeFigureOut">
              <a:rPr lang="ru-RU" smtClean="0"/>
              <a:pPr/>
              <a:t>22.11.2011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1E269-746F-4DE4-B198-07558819CB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Documents and Settings\Aida\Рабочий стол\ТЕКСТУРЫ и фоны, клипарты\Vinetas_fons_s\125750786892248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429684" cy="250033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stretch>
              <a:fillRect/>
            </a:stretch>
          </a:blipFill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4786322"/>
            <a:ext cx="7786742" cy="17526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>Подготовила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учитель математики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Горловской школы </a:t>
            </a:r>
            <a:r>
              <a:rPr lang="uk-UA" dirty="0" smtClean="0">
                <a:solidFill>
                  <a:srgbClr val="0070C0"/>
                </a:solidFill>
              </a:rPr>
              <a:t>І – ІІІ ступеней № 42</a:t>
            </a:r>
          </a:p>
          <a:p>
            <a:pPr algn="r"/>
            <a:r>
              <a:rPr lang="uk-UA" dirty="0" smtClean="0">
                <a:solidFill>
                  <a:srgbClr val="0070C0"/>
                </a:solidFill>
              </a:rPr>
              <a:t>Рыбина М.В.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15140" y="6642556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http://aida.ucoz.ru</a:t>
            </a:r>
            <a:endParaRPr lang="ru-RU" sz="8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06632" y="2857496"/>
            <a:ext cx="49048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Применение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производной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Пример 5.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Найдите экстремумы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функции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= 3 + 4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600" b="1" baseline="30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Р е </a:t>
            </a:r>
            <a:r>
              <a:rPr lang="ru-RU" b="1" dirty="0" err="1" smtClean="0"/>
              <a:t>ш</a:t>
            </a:r>
            <a:r>
              <a:rPr lang="ru-RU" b="1" dirty="0" smtClean="0"/>
              <a:t> </a:t>
            </a:r>
            <a:r>
              <a:rPr lang="ru-RU" b="1" dirty="0" err="1" smtClean="0"/>
              <a:t>е</a:t>
            </a:r>
            <a:r>
              <a:rPr lang="ru-RU" b="1" dirty="0" smtClean="0"/>
              <a:t> </a:t>
            </a:r>
            <a:r>
              <a:rPr lang="ru-RU" b="1" dirty="0" err="1" smtClean="0"/>
              <a:t>н</a:t>
            </a:r>
            <a:r>
              <a:rPr lang="ru-RU" b="1" dirty="0" smtClean="0"/>
              <a:t> и е:</a:t>
            </a:r>
          </a:p>
          <a:p>
            <a:pPr>
              <a:buNone/>
            </a:pPr>
            <a:r>
              <a:rPr lang="ru-RU" b="1" i="1" dirty="0" smtClean="0"/>
              <a:t>у</a:t>
            </a:r>
            <a:r>
              <a:rPr lang="ru-RU" b="1" dirty="0" smtClean="0"/>
              <a:t> </a:t>
            </a:r>
            <a:r>
              <a:rPr lang="ru-RU" b="1" dirty="0" smtClean="0"/>
              <a:t>' = (3 + 4х –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)' = 4 – 2</a:t>
            </a:r>
            <a:r>
              <a:rPr lang="ru-RU" b="1" i="1" dirty="0" smtClean="0"/>
              <a:t>х</a:t>
            </a: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i="1" dirty="0" smtClean="0"/>
              <a:t>у</a:t>
            </a:r>
            <a:r>
              <a:rPr lang="ru-RU" b="1" dirty="0" smtClean="0"/>
              <a:t> </a:t>
            </a:r>
            <a:r>
              <a:rPr lang="ru-RU" b="1" dirty="0" smtClean="0"/>
              <a:t>' = </a:t>
            </a:r>
            <a:r>
              <a:rPr lang="ru-RU" b="1" dirty="0" smtClean="0"/>
              <a:t>0,   4 </a:t>
            </a:r>
            <a:r>
              <a:rPr lang="ru-RU" b="1" dirty="0" smtClean="0"/>
              <a:t>– 2</a:t>
            </a:r>
            <a:r>
              <a:rPr lang="ru-RU" b="1" i="1" dirty="0" smtClean="0"/>
              <a:t>х</a:t>
            </a:r>
            <a:r>
              <a:rPr lang="ru-RU" b="1" dirty="0" smtClean="0"/>
              <a:t> = 0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</a:t>
            </a:r>
            <a:r>
              <a:rPr lang="ru-RU" b="1" dirty="0" smtClean="0"/>
              <a:t>= </a:t>
            </a:r>
            <a:r>
              <a:rPr lang="ru-RU" b="1" dirty="0" smtClean="0"/>
              <a:t>2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3 + 4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2 – 2</a:t>
            </a:r>
            <a:r>
              <a:rPr lang="ru-RU" b="1" baseline="30000" dirty="0" smtClean="0"/>
              <a:t>2</a:t>
            </a:r>
            <a:r>
              <a:rPr lang="ru-RU" b="1" dirty="0" smtClean="0"/>
              <a:t> = 3 + 8 – 4 = 7</a:t>
            </a:r>
            <a:br>
              <a:rPr lang="ru-RU" b="1" dirty="0" smtClean="0"/>
            </a:br>
            <a:r>
              <a:rPr lang="ru-RU" b="1" dirty="0" smtClean="0"/>
              <a:t> Ответ: </a:t>
            </a:r>
            <a:r>
              <a:rPr lang="en-US" b="1" i="1" dirty="0" err="1" smtClean="0"/>
              <a:t>y</a:t>
            </a:r>
            <a:r>
              <a:rPr lang="en-US" b="1" baseline="-25000" dirty="0" err="1" smtClean="0"/>
              <a:t>max</a:t>
            </a:r>
            <a:r>
              <a:rPr lang="ru-RU" b="1" dirty="0" smtClean="0"/>
              <a:t> = </a:t>
            </a:r>
            <a:r>
              <a:rPr lang="en-US" b="1" i="1" dirty="0" smtClean="0"/>
              <a:t>y</a:t>
            </a:r>
            <a:r>
              <a:rPr lang="ru-RU" b="1" dirty="0" smtClean="0"/>
              <a:t>(2) = 7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643306" y="2786058"/>
          <a:ext cx="5000660" cy="1483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250165"/>
                <a:gridCol w="1250165"/>
                <a:gridCol w="1250165"/>
                <a:gridCol w="1250165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(–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sym typeface="Symbol"/>
                        </a:rPr>
                        <a:t>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; 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(2; +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sym typeface="Symbol"/>
                        </a:rPr>
                        <a:t>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>
                          <a:latin typeface="Times New Roman"/>
                          <a:ea typeface="Times New Roman"/>
                        </a:rPr>
                        <a:t>f </a:t>
                      </a:r>
                      <a:r>
                        <a:rPr lang="ru-RU" sz="2000" b="1">
                          <a:latin typeface="Times New Roman"/>
                          <a:ea typeface="Times New Roman"/>
                        </a:rPr>
                        <a:t> '(</a:t>
                      </a:r>
                      <a:r>
                        <a:rPr lang="ru-RU" sz="2000" b="1" i="1"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000" b="1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+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–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2000" b="1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000" b="1" i="1"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ru-RU" sz="2000" b="1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Экстр.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max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5286380" y="3643314"/>
            <a:ext cx="642942" cy="1428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786710" y="3643314"/>
            <a:ext cx="571504" cy="21431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Пример 6. Найдём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наибольшее и наименьшее значение функции 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3100" b="1" i="1" dirty="0" err="1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) = 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baseline="30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 – 1,5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baseline="30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 – 6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 + 1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на  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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– 2; 0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  <a:sym typeface="Symbol"/>
              </a:rPr>
              <a:t>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2922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Решение:</a:t>
            </a:r>
          </a:p>
          <a:p>
            <a:pPr>
              <a:buNone/>
            </a:pPr>
            <a:r>
              <a:rPr lang="ru-RU" b="1" i="1" dirty="0" smtClean="0"/>
              <a:t>у</a:t>
            </a:r>
            <a:r>
              <a:rPr lang="ru-RU" b="1" dirty="0" smtClean="0"/>
              <a:t>'(</a:t>
            </a:r>
            <a:r>
              <a:rPr lang="ru-RU" b="1" i="1" dirty="0" err="1" smtClean="0"/>
              <a:t>х</a:t>
            </a:r>
            <a:r>
              <a:rPr lang="ru-RU" b="1" dirty="0" smtClean="0"/>
              <a:t>) = 3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– 3</a:t>
            </a:r>
            <a:r>
              <a:rPr lang="ru-RU" b="1" i="1" dirty="0" smtClean="0"/>
              <a:t>х</a:t>
            </a:r>
            <a:r>
              <a:rPr lang="ru-RU" b="1" dirty="0" smtClean="0"/>
              <a:t> – 6</a:t>
            </a:r>
            <a:r>
              <a:rPr lang="ru-RU" b="1" i="1" dirty="0" smtClean="0"/>
              <a:t>                   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  </a:t>
            </a:r>
            <a:r>
              <a:rPr lang="ru-RU" b="1" i="1" dirty="0" smtClean="0"/>
              <a:t>у</a:t>
            </a:r>
            <a:r>
              <a:rPr lang="ru-RU" b="1" dirty="0" smtClean="0"/>
              <a:t>'(</a:t>
            </a:r>
            <a:r>
              <a:rPr lang="ru-RU" b="1" i="1" dirty="0" err="1" smtClean="0"/>
              <a:t>х</a:t>
            </a:r>
            <a:r>
              <a:rPr lang="ru-RU" b="1" dirty="0" smtClean="0"/>
              <a:t>) = </a:t>
            </a:r>
            <a:r>
              <a:rPr lang="ru-RU" b="1" dirty="0" smtClean="0"/>
              <a:t>0, 3(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/>
              <a:t>– </a:t>
            </a:r>
            <a:r>
              <a:rPr lang="ru-RU" b="1" i="1" dirty="0" err="1" smtClean="0"/>
              <a:t>х</a:t>
            </a:r>
            <a:r>
              <a:rPr lang="ru-RU" b="1" dirty="0" smtClean="0"/>
              <a:t> – 2) = 0</a:t>
            </a:r>
          </a:p>
          <a:p>
            <a:pPr>
              <a:buNone/>
            </a:pPr>
            <a:r>
              <a:rPr lang="ru-RU" b="1" dirty="0" smtClean="0"/>
              <a:t>                </a:t>
            </a:r>
            <a:r>
              <a:rPr lang="ru-RU" b="1" i="1" dirty="0" smtClean="0"/>
              <a:t>х</a:t>
            </a:r>
            <a:r>
              <a:rPr lang="ru-RU" b="1" baseline="-25000" dirty="0" smtClean="0"/>
              <a:t>1</a:t>
            </a:r>
            <a:r>
              <a:rPr lang="ru-RU" b="1" dirty="0" smtClean="0"/>
              <a:t> </a:t>
            </a:r>
            <a:r>
              <a:rPr lang="ru-RU" b="1" dirty="0" smtClean="0"/>
              <a:t>= 2    </a:t>
            </a:r>
            <a:r>
              <a:rPr lang="ru-RU" b="1" i="1" dirty="0" smtClean="0"/>
              <a:t>х</a:t>
            </a:r>
            <a:r>
              <a:rPr lang="ru-RU" b="1" baseline="-25000" dirty="0" smtClean="0"/>
              <a:t>2</a:t>
            </a:r>
            <a:r>
              <a:rPr lang="ru-RU" b="1" dirty="0" smtClean="0"/>
              <a:t> = – 1     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= 2</a:t>
            </a:r>
            <a:r>
              <a:rPr lang="ru-RU" b="1" dirty="0" smtClean="0"/>
              <a:t> – не принадлежит отрезку </a:t>
            </a:r>
            <a:r>
              <a:rPr lang="ru-RU" b="1" dirty="0" smtClean="0">
                <a:sym typeface="Symbol"/>
              </a:rPr>
              <a:t></a:t>
            </a:r>
            <a:r>
              <a:rPr lang="ru-RU" b="1" dirty="0" smtClean="0"/>
              <a:t>– 2; 0</a:t>
            </a:r>
            <a:r>
              <a:rPr lang="ru-RU" b="1" dirty="0" smtClean="0">
                <a:sym typeface="Symbol"/>
              </a:rPr>
              <a:t>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   у</a:t>
            </a:r>
            <a:r>
              <a:rPr lang="ru-RU" b="1" dirty="0" smtClean="0"/>
              <a:t>(– 1) = (– 1)</a:t>
            </a:r>
            <a:r>
              <a:rPr lang="ru-RU" b="1" baseline="30000" dirty="0" smtClean="0"/>
              <a:t>3</a:t>
            </a:r>
            <a:r>
              <a:rPr lang="ru-RU" b="1" dirty="0" smtClean="0"/>
              <a:t> – 1,5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(– 1)</a:t>
            </a:r>
            <a:r>
              <a:rPr lang="ru-RU" b="1" baseline="30000" dirty="0" smtClean="0"/>
              <a:t>2</a:t>
            </a:r>
            <a:r>
              <a:rPr lang="ru-RU" b="1" dirty="0" smtClean="0"/>
              <a:t> – 6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(– 1) + 1 </a:t>
            </a:r>
            <a:r>
              <a:rPr lang="ru-RU" b="1" dirty="0" smtClean="0"/>
              <a:t>=</a:t>
            </a:r>
          </a:p>
          <a:p>
            <a:pPr>
              <a:buNone/>
            </a:pPr>
            <a:r>
              <a:rPr lang="ru-RU" b="1" dirty="0" smtClean="0"/>
              <a:t>= </a:t>
            </a:r>
            <a:r>
              <a:rPr lang="ru-RU" b="1" dirty="0" smtClean="0"/>
              <a:t>– 1 – 1,5 + 6 + 1 = 4,5</a:t>
            </a:r>
          </a:p>
          <a:p>
            <a:pPr>
              <a:buNone/>
            </a:pPr>
            <a:r>
              <a:rPr lang="ru-RU" b="1" i="1" dirty="0" smtClean="0"/>
              <a:t>  </a:t>
            </a:r>
            <a:r>
              <a:rPr lang="ru-RU" b="1" i="1" dirty="0" smtClean="0"/>
              <a:t>у</a:t>
            </a:r>
            <a:r>
              <a:rPr lang="ru-RU" b="1" dirty="0" smtClean="0"/>
              <a:t>(– 2) = – 1</a:t>
            </a:r>
          </a:p>
          <a:p>
            <a:pPr>
              <a:buNone/>
            </a:pPr>
            <a:r>
              <a:rPr lang="ru-RU" b="1" i="1" dirty="0" smtClean="0"/>
              <a:t>  </a:t>
            </a:r>
            <a:r>
              <a:rPr lang="ru-RU" b="1" i="1" dirty="0" smtClean="0"/>
              <a:t>у</a:t>
            </a:r>
            <a:r>
              <a:rPr lang="ru-RU" b="1" dirty="0" smtClean="0"/>
              <a:t>(0) = 1</a:t>
            </a:r>
          </a:p>
          <a:p>
            <a:pPr>
              <a:buNone/>
            </a:pPr>
            <a:r>
              <a:rPr lang="ru-RU" b="1" i="1" dirty="0" smtClean="0"/>
              <a:t> Ответ: у</a:t>
            </a:r>
            <a:r>
              <a:rPr lang="en-US" b="1" baseline="-25000" dirty="0" smtClean="0"/>
              <a:t> max</a:t>
            </a:r>
            <a:r>
              <a:rPr lang="ru-RU" b="1" dirty="0" smtClean="0"/>
              <a:t>(</a:t>
            </a:r>
            <a:r>
              <a:rPr lang="ru-RU" b="1" i="1" dirty="0" err="1" smtClean="0"/>
              <a:t>х</a:t>
            </a:r>
            <a:r>
              <a:rPr lang="ru-RU" b="1" dirty="0" smtClean="0"/>
              <a:t>) =</a:t>
            </a:r>
            <a:r>
              <a:rPr lang="ru-RU" b="1" i="1" dirty="0" smtClean="0"/>
              <a:t>  у</a:t>
            </a:r>
            <a:r>
              <a:rPr lang="en-US" b="1" baseline="-25000" dirty="0" smtClean="0"/>
              <a:t>max</a:t>
            </a:r>
            <a:r>
              <a:rPr lang="ru-RU" b="1" dirty="0" smtClean="0"/>
              <a:t>(– 1) = 4,5, при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</a:t>
            </a:r>
            <a:r>
              <a:rPr lang="ru-RU" b="1" dirty="0" smtClean="0">
                <a:sym typeface="Symbol"/>
              </a:rPr>
              <a:t>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</a:t>
            </a:r>
            <a:r>
              <a:rPr lang="ru-RU" b="1" dirty="0" smtClean="0"/>
              <a:t>– 2; 0</a:t>
            </a:r>
            <a:r>
              <a:rPr lang="ru-RU" b="1" dirty="0" smtClean="0">
                <a:sym typeface="Symbol"/>
              </a:rPr>
              <a:t>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у</a:t>
            </a:r>
            <a:r>
              <a:rPr lang="en-US" b="1" baseline="-25000" dirty="0" smtClean="0"/>
              <a:t> min</a:t>
            </a:r>
            <a:r>
              <a:rPr lang="ru-RU" b="1" dirty="0" smtClean="0"/>
              <a:t>(</a:t>
            </a:r>
            <a:r>
              <a:rPr lang="ru-RU" b="1" i="1" dirty="0" err="1" smtClean="0"/>
              <a:t>х</a:t>
            </a:r>
            <a:r>
              <a:rPr lang="ru-RU" b="1" dirty="0" smtClean="0"/>
              <a:t>) =</a:t>
            </a:r>
            <a:r>
              <a:rPr lang="ru-RU" b="1" i="1" dirty="0" smtClean="0"/>
              <a:t>  </a:t>
            </a:r>
            <a:r>
              <a:rPr lang="ru-RU" b="1" i="1" dirty="0" smtClean="0"/>
              <a:t>у</a:t>
            </a:r>
            <a:r>
              <a:rPr lang="en-US" b="1" baseline="-25000" dirty="0" smtClean="0"/>
              <a:t> </a:t>
            </a:r>
            <a:r>
              <a:rPr lang="ru-RU" b="1" dirty="0" smtClean="0"/>
              <a:t>(– </a:t>
            </a:r>
            <a:r>
              <a:rPr lang="ru-RU" b="1" dirty="0" smtClean="0"/>
              <a:t>2) = – 1, при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</a:t>
            </a:r>
            <a:r>
              <a:rPr lang="ru-RU" b="1" dirty="0" smtClean="0">
                <a:sym typeface="Symbol"/>
              </a:rPr>
              <a:t>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</a:t>
            </a:r>
            <a:r>
              <a:rPr lang="ru-RU" b="1" dirty="0" smtClean="0"/>
              <a:t>– 2; 0</a:t>
            </a:r>
            <a:r>
              <a:rPr lang="ru-RU" b="1" dirty="0" smtClean="0">
                <a:sym typeface="Symbol"/>
              </a:rPr>
              <a:t></a:t>
            </a:r>
            <a:endParaRPr lang="ru-RU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Пример 7.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Число 20 запишите в виде двух положительных слагаемых так, чтобы произведение их квадратов было наибольшим.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/>
              <a:t>Р е </a:t>
            </a:r>
            <a:r>
              <a:rPr lang="ru-RU" b="1" dirty="0" err="1" smtClean="0"/>
              <a:t>ш</a:t>
            </a:r>
            <a:r>
              <a:rPr lang="ru-RU" b="1" dirty="0" smtClean="0"/>
              <a:t> </a:t>
            </a:r>
            <a:r>
              <a:rPr lang="ru-RU" b="1" dirty="0" err="1" smtClean="0"/>
              <a:t>е</a:t>
            </a:r>
            <a:r>
              <a:rPr lang="ru-RU" b="1" dirty="0" smtClean="0"/>
              <a:t> </a:t>
            </a:r>
            <a:r>
              <a:rPr lang="ru-RU" b="1" dirty="0" err="1" smtClean="0"/>
              <a:t>н</a:t>
            </a:r>
            <a:r>
              <a:rPr lang="ru-RU" b="1" dirty="0" smtClean="0"/>
              <a:t> и е: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Пусть первое слагаемое </a:t>
            </a:r>
            <a:r>
              <a:rPr lang="ru-RU" b="1" i="1" dirty="0" err="1" smtClean="0"/>
              <a:t>х</a:t>
            </a:r>
            <a:r>
              <a:rPr lang="ru-RU" b="1" dirty="0" smtClean="0"/>
              <a:t>, тогда второе 20 – </a:t>
            </a:r>
            <a:r>
              <a:rPr lang="ru-RU" b="1" i="1" dirty="0" err="1" smtClean="0"/>
              <a:t>х</a:t>
            </a:r>
            <a:r>
              <a:rPr lang="ru-RU" b="1" dirty="0" smtClean="0"/>
              <a:t>, причём </a:t>
            </a:r>
            <a:r>
              <a:rPr lang="ru-RU" b="1" i="1" dirty="0" err="1" smtClean="0"/>
              <a:t>х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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</a:t>
            </a:r>
            <a:r>
              <a:rPr lang="ru-RU" b="1" dirty="0" smtClean="0"/>
              <a:t>0; 20</a:t>
            </a:r>
            <a:r>
              <a:rPr lang="ru-RU" b="1" dirty="0" smtClean="0">
                <a:sym typeface="Symbol"/>
              </a:rPr>
              <a:t>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Произведение </a:t>
            </a:r>
            <a:r>
              <a:rPr lang="ru-RU" b="1" dirty="0" smtClean="0"/>
              <a:t>их квадратов равняется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(20 – </a:t>
            </a:r>
            <a:r>
              <a:rPr lang="ru-RU" b="1" i="1" dirty="0" err="1" smtClean="0"/>
              <a:t>х</a:t>
            </a:r>
            <a:r>
              <a:rPr lang="ru-RU" b="1" dirty="0" smtClean="0"/>
              <a:t>)</a:t>
            </a:r>
            <a:r>
              <a:rPr lang="ru-RU" b="1" baseline="30000" dirty="0" smtClean="0"/>
              <a:t>2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en-US" b="1" i="1" dirty="0" smtClean="0"/>
              <a:t>f</a:t>
            </a:r>
            <a:r>
              <a:rPr lang="ru-RU" b="1" dirty="0" smtClean="0"/>
              <a:t>(</a:t>
            </a:r>
            <a:r>
              <a:rPr lang="en-US" b="1" i="1" dirty="0" smtClean="0"/>
              <a:t>x</a:t>
            </a:r>
            <a:r>
              <a:rPr lang="ru-RU" b="1" dirty="0" smtClean="0"/>
              <a:t>) =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(20 – </a:t>
            </a:r>
            <a:r>
              <a:rPr lang="ru-RU" b="1" i="1" dirty="0" err="1" smtClean="0"/>
              <a:t>х</a:t>
            </a:r>
            <a:r>
              <a:rPr lang="ru-RU" b="1" dirty="0" smtClean="0"/>
              <a:t>)</a:t>
            </a:r>
            <a:r>
              <a:rPr lang="ru-RU" b="1" baseline="30000" dirty="0" smtClean="0"/>
              <a:t>2</a:t>
            </a:r>
            <a:r>
              <a:rPr lang="ru-RU" b="1" dirty="0" smtClean="0"/>
              <a:t> =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(400 – 40</a:t>
            </a:r>
            <a:r>
              <a:rPr lang="ru-RU" b="1" i="1" dirty="0" smtClean="0"/>
              <a:t>х</a:t>
            </a:r>
            <a:r>
              <a:rPr lang="ru-RU" b="1" dirty="0" smtClean="0"/>
              <a:t> +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en-US" b="1" i="1" dirty="0" smtClean="0"/>
              <a:t>f</a:t>
            </a:r>
            <a:r>
              <a:rPr lang="ru-RU" b="1" dirty="0" smtClean="0"/>
              <a:t> '(</a:t>
            </a:r>
            <a:r>
              <a:rPr lang="en-US" b="1" i="1" dirty="0" smtClean="0"/>
              <a:t>x</a:t>
            </a:r>
            <a:r>
              <a:rPr lang="ru-RU" b="1" dirty="0" smtClean="0"/>
              <a:t>) = (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)'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(400 – 40</a:t>
            </a:r>
            <a:r>
              <a:rPr lang="ru-RU" b="1" i="1" dirty="0" smtClean="0"/>
              <a:t>х</a:t>
            </a:r>
            <a:r>
              <a:rPr lang="ru-RU" b="1" dirty="0" smtClean="0"/>
              <a:t> +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 + </a:t>
            </a:r>
            <a:r>
              <a:rPr lang="ru-RU" b="1" i="1" dirty="0" err="1" smtClean="0"/>
              <a:t>х</a:t>
            </a:r>
            <a:r>
              <a:rPr lang="ru-RU" b="1" baseline="30000" dirty="0" err="1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(400 – 40</a:t>
            </a:r>
            <a:r>
              <a:rPr lang="ru-RU" b="1" i="1" dirty="0" smtClean="0"/>
              <a:t>х</a:t>
            </a:r>
            <a:r>
              <a:rPr lang="ru-RU" b="1" dirty="0" smtClean="0"/>
              <a:t> +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)' =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= 2</a:t>
            </a:r>
            <a:r>
              <a:rPr lang="ru-RU" b="1" i="1" dirty="0" smtClean="0"/>
              <a:t>х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(400 – 40</a:t>
            </a:r>
            <a:r>
              <a:rPr lang="ru-RU" b="1" i="1" dirty="0" smtClean="0"/>
              <a:t>х</a:t>
            </a:r>
            <a:r>
              <a:rPr lang="ru-RU" b="1" dirty="0" smtClean="0"/>
              <a:t> +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 + </a:t>
            </a:r>
            <a:r>
              <a:rPr lang="ru-RU" b="1" i="1" dirty="0" err="1" smtClean="0"/>
              <a:t>х</a:t>
            </a:r>
            <a:r>
              <a:rPr lang="ru-RU" b="1" baseline="30000" dirty="0" err="1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(– 40 + 2</a:t>
            </a:r>
            <a:r>
              <a:rPr lang="ru-RU" b="1" i="1" dirty="0" smtClean="0"/>
              <a:t>х</a:t>
            </a:r>
            <a:r>
              <a:rPr lang="ru-RU" b="1" dirty="0" smtClean="0"/>
              <a:t>) = </a:t>
            </a:r>
            <a:r>
              <a:rPr lang="ru-RU" b="1" i="1" dirty="0" smtClean="0"/>
              <a:t>     </a:t>
            </a:r>
            <a:r>
              <a:rPr lang="ru-RU" b="1" dirty="0" smtClean="0"/>
              <a:t>    </a:t>
            </a:r>
          </a:p>
          <a:p>
            <a:pPr>
              <a:buNone/>
            </a:pPr>
            <a:r>
              <a:rPr lang="ru-RU" b="1" dirty="0" smtClean="0"/>
              <a:t>= </a:t>
            </a:r>
            <a:r>
              <a:rPr lang="ru-RU" b="1" dirty="0" smtClean="0"/>
              <a:t>800</a:t>
            </a:r>
            <a:r>
              <a:rPr lang="ru-RU" b="1" i="1" dirty="0" smtClean="0"/>
              <a:t>х </a:t>
            </a:r>
            <a:r>
              <a:rPr lang="ru-RU" b="1" dirty="0" smtClean="0"/>
              <a:t>– 80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+ 2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3</a:t>
            </a:r>
            <a:r>
              <a:rPr lang="ru-RU" b="1" dirty="0" smtClean="0"/>
              <a:t> – 40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+ 2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3</a:t>
            </a:r>
            <a:r>
              <a:rPr lang="ru-RU" b="1" dirty="0" smtClean="0"/>
              <a:t> = 800</a:t>
            </a:r>
            <a:r>
              <a:rPr lang="ru-RU" b="1" i="1" dirty="0" smtClean="0"/>
              <a:t>х</a:t>
            </a:r>
            <a:r>
              <a:rPr lang="ru-RU" b="1" dirty="0" smtClean="0"/>
              <a:t> – 120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+ 4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3</a:t>
            </a:r>
            <a:r>
              <a:rPr lang="ru-RU" b="1" dirty="0" smtClean="0"/>
              <a:t> =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= 4</a:t>
            </a:r>
            <a:r>
              <a:rPr lang="ru-RU" b="1" i="1" dirty="0" smtClean="0"/>
              <a:t>х</a:t>
            </a:r>
            <a:r>
              <a:rPr lang="ru-RU" b="1" dirty="0" smtClean="0"/>
              <a:t>(200 </a:t>
            </a:r>
            <a:r>
              <a:rPr lang="ru-RU" b="1" dirty="0" smtClean="0"/>
              <a:t>– 30</a:t>
            </a:r>
            <a:r>
              <a:rPr lang="ru-RU" b="1" i="1" dirty="0" smtClean="0"/>
              <a:t>х</a:t>
            </a:r>
            <a:r>
              <a:rPr lang="ru-RU" b="1" dirty="0" smtClean="0"/>
              <a:t> +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 = 4</a:t>
            </a:r>
            <a:r>
              <a:rPr lang="ru-RU" b="1" i="1" dirty="0" smtClean="0"/>
              <a:t>х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</a:t>
            </a:r>
            <a:r>
              <a:rPr lang="ru-RU" b="1" i="1" dirty="0" err="1" smtClean="0"/>
              <a:t>х</a:t>
            </a:r>
            <a:r>
              <a:rPr lang="ru-RU" b="1" dirty="0" smtClean="0"/>
              <a:t> – 20)(</a:t>
            </a:r>
            <a:r>
              <a:rPr lang="ru-RU" b="1" i="1" dirty="0" err="1" smtClean="0"/>
              <a:t>х</a:t>
            </a:r>
            <a:r>
              <a:rPr lang="ru-RU" b="1" dirty="0" smtClean="0"/>
              <a:t> – 10</a:t>
            </a:r>
            <a:r>
              <a:rPr lang="ru-RU" b="1" dirty="0" smtClean="0"/>
              <a:t>)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en-US" b="1" i="1" dirty="0" smtClean="0"/>
              <a:t>f</a:t>
            </a:r>
            <a:r>
              <a:rPr lang="ru-RU" b="1" dirty="0" smtClean="0"/>
              <a:t> '(</a:t>
            </a:r>
            <a:r>
              <a:rPr lang="en-US" b="1" i="1" dirty="0" smtClean="0"/>
              <a:t>x</a:t>
            </a:r>
            <a:r>
              <a:rPr lang="ru-RU" b="1" dirty="0" smtClean="0"/>
              <a:t>) = 0              4</a:t>
            </a:r>
            <a:r>
              <a:rPr lang="ru-RU" b="1" i="1" dirty="0" smtClean="0"/>
              <a:t>х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</a:t>
            </a:r>
            <a:r>
              <a:rPr lang="ru-RU" b="1" i="1" dirty="0" err="1" smtClean="0"/>
              <a:t>х</a:t>
            </a:r>
            <a:r>
              <a:rPr lang="ru-RU" b="1" dirty="0" smtClean="0"/>
              <a:t> – 20)(</a:t>
            </a:r>
            <a:r>
              <a:rPr lang="ru-RU" b="1" i="1" dirty="0" err="1" smtClean="0"/>
              <a:t>х</a:t>
            </a:r>
            <a:r>
              <a:rPr lang="ru-RU" b="1" dirty="0" smtClean="0"/>
              <a:t> – 10) = 0</a:t>
            </a:r>
          </a:p>
          <a:p>
            <a:pPr>
              <a:buNone/>
            </a:pPr>
            <a:r>
              <a:rPr lang="ru-RU" b="1" i="1" dirty="0" smtClean="0"/>
              <a:t>                          </a:t>
            </a:r>
            <a:r>
              <a:rPr lang="ru-RU" b="1" i="1" dirty="0" err="1" smtClean="0"/>
              <a:t>х</a:t>
            </a:r>
            <a:r>
              <a:rPr lang="ru-RU" b="1" dirty="0" smtClean="0"/>
              <a:t> = 0          </a:t>
            </a:r>
            <a:r>
              <a:rPr lang="ru-RU" b="1" i="1" dirty="0" err="1" smtClean="0"/>
              <a:t>х</a:t>
            </a:r>
            <a:r>
              <a:rPr lang="ru-RU" b="1" dirty="0" smtClean="0"/>
              <a:t> =20            </a:t>
            </a:r>
            <a:r>
              <a:rPr lang="ru-RU" b="1" i="1" dirty="0" err="1" smtClean="0"/>
              <a:t>х</a:t>
            </a:r>
            <a:r>
              <a:rPr lang="ru-RU" b="1" dirty="0" smtClean="0"/>
              <a:t> = 10 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en-US" b="1" i="1" dirty="0" smtClean="0"/>
              <a:t>f</a:t>
            </a:r>
            <a:r>
              <a:rPr lang="ru-RU" b="1" dirty="0" smtClean="0"/>
              <a:t>(0) = 0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(20 – 0)</a:t>
            </a:r>
            <a:r>
              <a:rPr lang="ru-RU" b="1" baseline="30000" dirty="0" smtClean="0"/>
              <a:t>2</a:t>
            </a:r>
            <a:r>
              <a:rPr lang="ru-RU" b="1" dirty="0" smtClean="0"/>
              <a:t> = 0</a:t>
            </a:r>
          </a:p>
          <a:p>
            <a:pPr>
              <a:buNone/>
            </a:pPr>
            <a:r>
              <a:rPr lang="ru-RU" b="1" i="1" dirty="0" smtClean="0"/>
              <a:t>  </a:t>
            </a:r>
            <a:r>
              <a:rPr lang="en-US" b="1" i="1" dirty="0" smtClean="0"/>
              <a:t>f</a:t>
            </a:r>
            <a:r>
              <a:rPr lang="ru-RU" b="1" dirty="0" smtClean="0"/>
              <a:t>(10) = 10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(20 – 10)</a:t>
            </a:r>
            <a:r>
              <a:rPr lang="ru-RU" b="1" baseline="30000" dirty="0" smtClean="0"/>
              <a:t>2</a:t>
            </a:r>
            <a:r>
              <a:rPr lang="ru-RU" b="1" dirty="0" smtClean="0"/>
              <a:t> = 100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100 = 10000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en-US" b="1" i="1" dirty="0" smtClean="0"/>
              <a:t>f</a:t>
            </a:r>
            <a:r>
              <a:rPr lang="ru-RU" b="1" dirty="0" smtClean="0"/>
              <a:t>(20) = 20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(20 – 20)</a:t>
            </a:r>
            <a:r>
              <a:rPr lang="ru-RU" b="1" baseline="30000" dirty="0" smtClean="0"/>
              <a:t>2</a:t>
            </a:r>
            <a:r>
              <a:rPr lang="ru-RU" b="1" dirty="0" smtClean="0"/>
              <a:t> = 400 </a:t>
            </a:r>
            <a:r>
              <a:rPr lang="ru-RU" b="1" dirty="0" smtClean="0">
                <a:sym typeface="Symbol"/>
              </a:rPr>
              <a:t></a:t>
            </a:r>
            <a:r>
              <a:rPr lang="ru-RU" b="1" dirty="0" smtClean="0"/>
              <a:t> 0= 0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en-US" b="1" i="1" dirty="0" err="1" smtClean="0"/>
              <a:t>f</a:t>
            </a:r>
            <a:r>
              <a:rPr lang="en-US" b="1" baseline="-25000" dirty="0" err="1" smtClean="0"/>
              <a:t>max</a:t>
            </a:r>
            <a:r>
              <a:rPr lang="ru-RU" b="1" dirty="0" smtClean="0"/>
              <a:t> = </a:t>
            </a:r>
            <a:r>
              <a:rPr lang="en-US" b="1" i="1" dirty="0" smtClean="0"/>
              <a:t>f</a:t>
            </a:r>
            <a:r>
              <a:rPr lang="ru-RU" b="1" dirty="0" smtClean="0"/>
              <a:t>(10) = 10000, т. е. одно число 10, второе 20 – 10 = 10.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Ответ: 20 = 10 + 10.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Пример 8.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Найдите интервалы выпуклости, вогнутости  и точки перегиба кривой:</a:t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= 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200" b="1" baseline="30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– 6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200" b="1" baseline="30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+ 5.</a:t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15436" cy="504351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400" b="1" dirty="0" smtClean="0"/>
              <a:t>Р Е Ш Е Н И Е</a:t>
            </a:r>
          </a:p>
          <a:p>
            <a:pPr>
              <a:buNone/>
            </a:pPr>
            <a:r>
              <a:rPr lang="ru-RU" sz="2400" b="1" dirty="0" smtClean="0"/>
              <a:t>1</a:t>
            </a:r>
            <a:r>
              <a:rPr lang="ru-RU" sz="2400" b="1" dirty="0" smtClean="0"/>
              <a:t>. Д(</a:t>
            </a:r>
            <a:r>
              <a:rPr lang="ru-RU" sz="2400" b="1" i="1" dirty="0" err="1" smtClean="0"/>
              <a:t>х</a:t>
            </a:r>
            <a:r>
              <a:rPr lang="ru-RU" sz="2400" b="1" dirty="0" smtClean="0"/>
              <a:t>) = </a:t>
            </a:r>
            <a:r>
              <a:rPr lang="en-US" sz="2400" b="1" dirty="0" smtClean="0"/>
              <a:t>R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2</a:t>
            </a:r>
            <a:r>
              <a:rPr lang="ru-RU" sz="2400" b="1" dirty="0" smtClean="0"/>
              <a:t>. Найдём критически точки второго рода:</a:t>
            </a:r>
          </a:p>
          <a:p>
            <a:pPr>
              <a:buNone/>
            </a:pPr>
            <a:r>
              <a:rPr lang="ru-RU" sz="2400" b="1" dirty="0" smtClean="0"/>
              <a:t>   </a:t>
            </a:r>
            <a:r>
              <a:rPr lang="ru-RU" sz="2400" b="1" i="1" dirty="0" smtClean="0"/>
              <a:t>у</a:t>
            </a:r>
            <a:r>
              <a:rPr lang="ru-RU" sz="2400" b="1" dirty="0" smtClean="0">
                <a:sym typeface="Symbol"/>
              </a:rPr>
              <a:t></a:t>
            </a:r>
            <a:r>
              <a:rPr lang="ru-RU" sz="2400" b="1" dirty="0" smtClean="0"/>
              <a:t> = (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4</a:t>
            </a:r>
            <a:r>
              <a:rPr lang="ru-RU" sz="2400" b="1" dirty="0" smtClean="0"/>
              <a:t> – 6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 + 5)</a:t>
            </a:r>
            <a:r>
              <a:rPr lang="ru-RU" sz="2400" b="1" dirty="0" smtClean="0">
                <a:sym typeface="Symbol"/>
              </a:rPr>
              <a:t></a:t>
            </a:r>
            <a:r>
              <a:rPr lang="ru-RU" sz="2400" b="1" dirty="0" smtClean="0"/>
              <a:t> = 4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3</a:t>
            </a:r>
            <a:r>
              <a:rPr lang="ru-RU" sz="2400" b="1" dirty="0" smtClean="0"/>
              <a:t> – 12</a:t>
            </a:r>
            <a:r>
              <a:rPr lang="ru-RU" sz="2400" b="1" i="1" dirty="0" smtClean="0"/>
              <a:t>х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i="1" dirty="0" smtClean="0"/>
              <a:t>у</a:t>
            </a:r>
            <a:r>
              <a:rPr lang="ru-RU" sz="2400" b="1" dirty="0" smtClean="0">
                <a:sym typeface="Symbol"/>
              </a:rPr>
              <a:t></a:t>
            </a:r>
            <a:r>
              <a:rPr lang="ru-RU" sz="2400" b="1" dirty="0" smtClean="0"/>
              <a:t> = (4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3</a:t>
            </a:r>
            <a:r>
              <a:rPr lang="ru-RU" sz="2400" b="1" dirty="0" smtClean="0"/>
              <a:t> – 12</a:t>
            </a:r>
            <a:r>
              <a:rPr lang="ru-RU" sz="2400" b="1" i="1" dirty="0" smtClean="0"/>
              <a:t>х</a:t>
            </a:r>
            <a:r>
              <a:rPr lang="ru-RU" sz="2400" b="1" dirty="0" smtClean="0"/>
              <a:t>)</a:t>
            </a:r>
            <a:r>
              <a:rPr lang="ru-RU" sz="2400" b="1" dirty="0" smtClean="0">
                <a:sym typeface="Symbol"/>
              </a:rPr>
              <a:t></a:t>
            </a:r>
            <a:r>
              <a:rPr lang="ru-RU" sz="2400" b="1" dirty="0" smtClean="0"/>
              <a:t> = 12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 – </a:t>
            </a:r>
            <a:r>
              <a:rPr lang="ru-RU" sz="2400" b="1" dirty="0" smtClean="0"/>
              <a:t>12, </a:t>
            </a:r>
            <a:r>
              <a:rPr lang="ru-RU" sz="2400" b="1" i="1" dirty="0" smtClean="0"/>
              <a:t>у</a:t>
            </a:r>
            <a:r>
              <a:rPr lang="ru-RU" sz="2400" b="1" dirty="0" smtClean="0">
                <a:sym typeface="Symbol"/>
              </a:rPr>
              <a:t></a:t>
            </a:r>
            <a:r>
              <a:rPr lang="ru-RU" sz="2400" b="1" dirty="0" smtClean="0"/>
              <a:t> = </a:t>
            </a:r>
            <a:r>
              <a:rPr lang="ru-RU" sz="2400" b="1" dirty="0" smtClean="0"/>
              <a:t>0,12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 </a:t>
            </a:r>
            <a:r>
              <a:rPr lang="ru-RU" sz="2400" b="1" dirty="0" smtClean="0"/>
              <a:t>– 12 = 0</a:t>
            </a:r>
          </a:p>
          <a:p>
            <a:pPr>
              <a:buNone/>
            </a:pPr>
            <a:r>
              <a:rPr lang="ru-RU" sz="2400" b="1" dirty="0" smtClean="0"/>
              <a:t>  </a:t>
            </a:r>
            <a:r>
              <a:rPr lang="ru-RU" sz="2400" b="1" i="1" dirty="0" smtClean="0"/>
              <a:t>х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 </a:t>
            </a:r>
            <a:r>
              <a:rPr lang="ru-RU" sz="2400" b="1" dirty="0" smtClean="0"/>
              <a:t>= </a:t>
            </a:r>
            <a:r>
              <a:rPr lang="ru-RU" sz="2400" b="1" dirty="0" smtClean="0"/>
              <a:t>1, </a:t>
            </a:r>
            <a:r>
              <a:rPr lang="ru-RU" sz="2400" b="1" i="1" dirty="0" smtClean="0"/>
              <a:t>х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= </a:t>
            </a:r>
            <a:r>
              <a:rPr lang="ru-RU" sz="2400" b="1" dirty="0" smtClean="0"/>
              <a:t>1, </a:t>
            </a:r>
            <a:r>
              <a:rPr lang="ru-RU" sz="2400" b="1" i="1" dirty="0" smtClean="0"/>
              <a:t>х</a:t>
            </a:r>
            <a:r>
              <a:rPr lang="ru-RU" sz="2400" b="1" baseline="-25000" dirty="0" smtClean="0"/>
              <a:t>2</a:t>
            </a:r>
            <a:r>
              <a:rPr lang="ru-RU" sz="2400" b="1" dirty="0" smtClean="0"/>
              <a:t> </a:t>
            </a:r>
            <a:r>
              <a:rPr lang="ru-RU" sz="2400" b="1" dirty="0" smtClean="0"/>
              <a:t>=  – 1    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3. </a:t>
            </a:r>
            <a:r>
              <a:rPr lang="ru-RU" sz="2400" b="1" dirty="0" smtClean="0"/>
              <a:t>Разбиваем </a:t>
            </a:r>
            <a:r>
              <a:rPr lang="ru-RU" sz="2400" b="1" dirty="0" smtClean="0"/>
              <a:t>область определения на три промежутка и определяем знак второй производной на каждом из них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i="1" dirty="0" smtClean="0"/>
              <a:t>у</a:t>
            </a:r>
            <a:r>
              <a:rPr lang="ru-RU" sz="2400" b="1" dirty="0" smtClean="0">
                <a:sym typeface="Symbol"/>
              </a:rPr>
              <a:t></a:t>
            </a:r>
            <a:r>
              <a:rPr lang="ru-RU" sz="2400" b="1" dirty="0" smtClean="0"/>
              <a:t>(</a:t>
            </a:r>
            <a:r>
              <a:rPr lang="ru-RU" sz="2400" b="1" i="1" dirty="0" err="1" smtClean="0"/>
              <a:t>х</a:t>
            </a:r>
            <a:r>
              <a:rPr lang="ru-RU" sz="2400" b="1" dirty="0" smtClean="0"/>
              <a:t>) </a:t>
            </a:r>
            <a:r>
              <a:rPr lang="ru-RU" sz="2400" b="1" dirty="0" smtClean="0"/>
              <a:t>                </a:t>
            </a:r>
            <a:r>
              <a:rPr lang="ru-RU" sz="2800" b="1" dirty="0" smtClean="0"/>
              <a:t>+                                      -                       +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                                              - 1                                  1   </a:t>
            </a:r>
          </a:p>
          <a:p>
            <a:pPr>
              <a:buNone/>
            </a:pPr>
            <a:r>
              <a:rPr lang="ru-RU" sz="2400" b="1" i="1" dirty="0" smtClean="0"/>
              <a:t>у</a:t>
            </a:r>
            <a:r>
              <a:rPr lang="ru-RU" sz="2400" b="1" dirty="0" smtClean="0"/>
              <a:t>(1) = 1 – 6 + 5 = 0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i="1" dirty="0" smtClean="0"/>
              <a:t>у</a:t>
            </a:r>
            <a:r>
              <a:rPr lang="ru-RU" sz="2400" b="1" dirty="0" smtClean="0"/>
              <a:t> (– 1) = 1 – 6 + 5 = 0</a:t>
            </a:r>
          </a:p>
          <a:p>
            <a:pPr>
              <a:buNone/>
            </a:pPr>
            <a:r>
              <a:rPr lang="ru-RU" sz="2400" b="1" dirty="0" smtClean="0"/>
              <a:t>Ответ: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</a:t>
            </a:r>
            <a:r>
              <a:rPr lang="ru-RU" sz="2400" b="1" dirty="0" smtClean="0">
                <a:sym typeface="Symbol"/>
              </a:rPr>
              <a:t></a:t>
            </a:r>
            <a:r>
              <a:rPr lang="ru-RU" sz="2400" b="1" dirty="0" smtClean="0"/>
              <a:t>( – </a:t>
            </a:r>
            <a:r>
              <a:rPr lang="ru-RU" sz="2400" b="1" dirty="0" smtClean="0">
                <a:sym typeface="Symbol"/>
              </a:rPr>
              <a:t></a:t>
            </a:r>
            <a:r>
              <a:rPr lang="ru-RU" sz="2400" b="1" dirty="0" smtClean="0"/>
              <a:t>; – 1) – кривая вогнутая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</a:t>
            </a:r>
            <a:r>
              <a:rPr lang="ru-RU" sz="2400" b="1" dirty="0" smtClean="0">
                <a:sym typeface="Symbol"/>
              </a:rPr>
              <a:t></a:t>
            </a:r>
            <a:r>
              <a:rPr lang="ru-RU" sz="2400" b="1" dirty="0" smtClean="0"/>
              <a:t>( – 1; 1) – кривая выпуклая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</a:t>
            </a:r>
            <a:r>
              <a:rPr lang="ru-RU" sz="2400" b="1" dirty="0" smtClean="0">
                <a:sym typeface="Symbol"/>
              </a:rPr>
              <a:t></a:t>
            </a:r>
            <a:r>
              <a:rPr lang="ru-RU" sz="2400" b="1" dirty="0" smtClean="0"/>
              <a:t>(1;  + </a:t>
            </a:r>
            <a:r>
              <a:rPr lang="ru-RU" sz="2400" b="1" dirty="0" smtClean="0">
                <a:sym typeface="Symbol"/>
              </a:rPr>
              <a:t></a:t>
            </a:r>
            <a:r>
              <a:rPr lang="ru-RU" sz="2400" b="1" dirty="0" smtClean="0"/>
              <a:t>) – кривая вогнутая</a:t>
            </a:r>
          </a:p>
          <a:p>
            <a:pPr>
              <a:buNone/>
            </a:pPr>
            <a:r>
              <a:rPr lang="ru-RU" sz="2400" b="1" dirty="0" smtClean="0"/>
              <a:t>Точки </a:t>
            </a:r>
            <a:r>
              <a:rPr lang="ru-RU" sz="2400" b="1" dirty="0" smtClean="0"/>
              <a:t>(– 1; 0) и (1; 0) – точки перегиба кривой.</a:t>
            </a:r>
          </a:p>
          <a:p>
            <a:pPr>
              <a:buNone/>
            </a:pPr>
            <a:r>
              <a:rPr lang="ru-RU" sz="2400" dirty="0" smtClean="0"/>
              <a:t>      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14348" y="4214818"/>
            <a:ext cx="2071702" cy="0"/>
          </a:xfrm>
          <a:prstGeom prst="line">
            <a:avLst/>
          </a:prstGeom>
          <a:ln w="254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786050" y="4214818"/>
            <a:ext cx="2071702" cy="0"/>
          </a:xfrm>
          <a:prstGeom prst="line">
            <a:avLst/>
          </a:prstGeom>
          <a:ln w="254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857752" y="4214818"/>
            <a:ext cx="2000264" cy="0"/>
          </a:xfrm>
          <a:prstGeom prst="line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286808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АСИМПТОТЫ ГРАФИКА ФУНКЦИИ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Пример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1. Найдите промежутки возрастания и убывания функции.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у</a:t>
            </a:r>
            <a:r>
              <a:rPr lang="ru-RU" b="1" dirty="0" smtClean="0"/>
              <a:t> =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– 5</a:t>
            </a:r>
            <a:r>
              <a:rPr lang="ru-RU" b="1" i="1" dirty="0" smtClean="0"/>
              <a:t>х</a:t>
            </a:r>
            <a:r>
              <a:rPr lang="ru-RU" b="1" dirty="0" smtClean="0"/>
              <a:t> + 7</a:t>
            </a:r>
            <a:r>
              <a:rPr lang="ru-RU" b="1" dirty="0" smtClean="0"/>
              <a:t>.</a:t>
            </a:r>
          </a:p>
          <a:p>
            <a:pPr algn="ctr">
              <a:buNone/>
            </a:pPr>
            <a:r>
              <a:rPr lang="ru-RU" b="1" dirty="0" smtClean="0"/>
              <a:t>Р е </a:t>
            </a:r>
            <a:r>
              <a:rPr lang="ru-RU" b="1" dirty="0" err="1" smtClean="0"/>
              <a:t>ш</a:t>
            </a:r>
            <a:r>
              <a:rPr lang="ru-RU" b="1" dirty="0" smtClean="0"/>
              <a:t> </a:t>
            </a:r>
            <a:r>
              <a:rPr lang="ru-RU" b="1" dirty="0" err="1" smtClean="0"/>
              <a:t>е</a:t>
            </a:r>
            <a:r>
              <a:rPr lang="ru-RU" b="1" dirty="0" smtClean="0"/>
              <a:t> </a:t>
            </a:r>
            <a:r>
              <a:rPr lang="ru-RU" b="1" dirty="0" err="1" smtClean="0"/>
              <a:t>н</a:t>
            </a:r>
            <a:r>
              <a:rPr lang="ru-RU" b="1" dirty="0" smtClean="0"/>
              <a:t> и е:</a:t>
            </a:r>
          </a:p>
          <a:p>
            <a:pPr>
              <a:buNone/>
            </a:pPr>
            <a:r>
              <a:rPr lang="ru-RU" b="1" dirty="0" smtClean="0"/>
              <a:t>Д(</a:t>
            </a:r>
            <a:r>
              <a:rPr lang="ru-RU" b="1" i="1" dirty="0" err="1" smtClean="0"/>
              <a:t>х</a:t>
            </a:r>
            <a:r>
              <a:rPr lang="ru-RU" b="1" dirty="0" smtClean="0"/>
              <a:t>) = </a:t>
            </a:r>
            <a:r>
              <a:rPr lang="en-US" b="1" dirty="0" smtClean="0"/>
              <a:t>R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i="1" dirty="0" smtClean="0"/>
              <a:t>у</a:t>
            </a:r>
            <a:r>
              <a:rPr lang="ru-RU" b="1" dirty="0" smtClean="0"/>
              <a:t> ' = 2</a:t>
            </a:r>
            <a:r>
              <a:rPr lang="ru-RU" b="1" i="1" dirty="0" smtClean="0"/>
              <a:t>х</a:t>
            </a:r>
            <a:r>
              <a:rPr lang="ru-RU" b="1" dirty="0" smtClean="0"/>
              <a:t> – 5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i="1" dirty="0" smtClean="0"/>
              <a:t>у</a:t>
            </a:r>
            <a:r>
              <a:rPr lang="ru-RU" b="1" dirty="0" smtClean="0"/>
              <a:t> ' = 0                  2</a:t>
            </a:r>
            <a:r>
              <a:rPr lang="ru-RU" b="1" i="1" dirty="0" smtClean="0"/>
              <a:t>х</a:t>
            </a:r>
            <a:r>
              <a:rPr lang="ru-RU" b="1" dirty="0" smtClean="0"/>
              <a:t> – 5 = 0</a:t>
            </a:r>
          </a:p>
          <a:p>
            <a:pPr>
              <a:buNone/>
            </a:pPr>
            <a:r>
              <a:rPr lang="ru-RU" b="1" dirty="0" smtClean="0"/>
              <a:t>                                  </a:t>
            </a:r>
            <a:r>
              <a:rPr lang="ru-RU" b="1" i="1" dirty="0" err="1" smtClean="0"/>
              <a:t>х</a:t>
            </a:r>
            <a:r>
              <a:rPr lang="ru-RU" b="1" dirty="0" smtClean="0"/>
              <a:t> = </a:t>
            </a:r>
            <a:r>
              <a:rPr lang="ru-RU" b="1" dirty="0" smtClean="0"/>
              <a:t>2,5</a:t>
            </a:r>
          </a:p>
          <a:p>
            <a:pPr>
              <a:buNone/>
            </a:pPr>
            <a:r>
              <a:rPr lang="ru-RU" b="1" dirty="0" smtClean="0"/>
              <a:t>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Ответ: </a:t>
            </a:r>
            <a:r>
              <a:rPr lang="en-US" b="1" i="1" dirty="0" smtClean="0"/>
              <a:t>f</a:t>
            </a:r>
            <a:r>
              <a:rPr lang="ru-RU" b="1" dirty="0" smtClean="0"/>
              <a:t>(</a:t>
            </a:r>
            <a:r>
              <a:rPr lang="en-US" b="1" i="1" dirty="0" smtClean="0"/>
              <a:t>x</a:t>
            </a:r>
            <a:r>
              <a:rPr lang="ru-RU" b="1" dirty="0" smtClean="0"/>
              <a:t>)      </a:t>
            </a:r>
            <a:r>
              <a:rPr lang="ru-RU" b="1" dirty="0" smtClean="0"/>
              <a:t>    при </a:t>
            </a:r>
            <a:r>
              <a:rPr lang="ru-RU" b="1" i="1" dirty="0" err="1" smtClean="0"/>
              <a:t>х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</a:t>
            </a:r>
            <a:r>
              <a:rPr lang="ru-RU" b="1" dirty="0" smtClean="0"/>
              <a:t> (– </a:t>
            </a:r>
            <a:r>
              <a:rPr lang="ru-RU" b="1" dirty="0" smtClean="0">
                <a:sym typeface="Symbol"/>
              </a:rPr>
              <a:t></a:t>
            </a:r>
            <a:r>
              <a:rPr lang="ru-RU" b="1" dirty="0" smtClean="0"/>
              <a:t>; 2,5</a:t>
            </a:r>
            <a:r>
              <a:rPr lang="ru-RU" b="1" dirty="0" smtClean="0">
                <a:sym typeface="Symbol"/>
              </a:rPr>
              <a:t>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                 </a:t>
            </a:r>
            <a:r>
              <a:rPr lang="en-US" b="1" i="1" dirty="0" smtClean="0"/>
              <a:t>f</a:t>
            </a:r>
            <a:r>
              <a:rPr lang="ru-RU" b="1" dirty="0" smtClean="0"/>
              <a:t>(</a:t>
            </a:r>
            <a:r>
              <a:rPr lang="en-US" b="1" i="1" dirty="0" smtClean="0"/>
              <a:t>x</a:t>
            </a:r>
            <a:r>
              <a:rPr lang="ru-RU" b="1" dirty="0" smtClean="0"/>
              <a:t>)           при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</a:t>
            </a:r>
            <a:r>
              <a:rPr lang="ru-RU" b="1" dirty="0" smtClean="0">
                <a:sym typeface="Symbol"/>
              </a:rPr>
              <a:t>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</a:t>
            </a:r>
            <a:r>
              <a:rPr lang="ru-RU" b="1" dirty="0" smtClean="0"/>
              <a:t>2,5; + </a:t>
            </a:r>
            <a:r>
              <a:rPr lang="ru-RU" b="1" dirty="0" smtClean="0">
                <a:sym typeface="Symbol"/>
              </a:rPr>
              <a:t></a:t>
            </a:r>
            <a:r>
              <a:rPr lang="ru-RU" b="1" dirty="0" smtClean="0"/>
              <a:t>)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286380" y="2571744"/>
          <a:ext cx="3238479" cy="195994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79493"/>
                <a:gridCol w="1079493"/>
                <a:gridCol w="1079493"/>
              </a:tblGrid>
              <a:tr h="653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/>
                        <a:t>х</a:t>
                      </a:r>
                      <a:endParaRPr lang="ru-RU" sz="1800" b="1" dirty="0" smtClean="0"/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800" b="1" dirty="0" smtClean="0"/>
                        <a:t>(– </a:t>
                      </a:r>
                      <a:r>
                        <a:rPr lang="ru-RU" sz="1800" b="1" dirty="0" smtClean="0">
                          <a:sym typeface="Symbol"/>
                        </a:rPr>
                        <a:t></a:t>
                      </a:r>
                      <a:r>
                        <a:rPr lang="ru-RU" sz="1800" b="1" dirty="0" smtClean="0"/>
                        <a:t>; 2,5</a:t>
                      </a:r>
                      <a:r>
                        <a:rPr lang="ru-RU" sz="1800" b="1" dirty="0" smtClean="0">
                          <a:sym typeface="Symbol"/>
                        </a:rPr>
                        <a:t></a:t>
                      </a:r>
                      <a:endParaRPr lang="ru-RU" sz="1800" b="1" dirty="0" smtClean="0"/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ym typeface="Symbol"/>
                        </a:rPr>
                        <a:t></a:t>
                      </a:r>
                      <a:r>
                        <a:rPr lang="ru-RU" sz="1800" b="1" dirty="0" smtClean="0"/>
                        <a:t>2,5; + </a:t>
                      </a:r>
                      <a:r>
                        <a:rPr lang="ru-RU" sz="1800" b="1" dirty="0" smtClean="0">
                          <a:sym typeface="Symbol"/>
                        </a:rPr>
                        <a:t></a:t>
                      </a:r>
                      <a:r>
                        <a:rPr lang="ru-RU" sz="1800" b="1" dirty="0" smtClean="0"/>
                        <a:t>)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653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f </a:t>
                      </a:r>
                      <a:r>
                        <a:rPr lang="ru-RU" sz="1800" b="1" dirty="0" smtClean="0"/>
                        <a:t> '(</a:t>
                      </a:r>
                      <a:r>
                        <a:rPr lang="ru-RU" sz="1800" b="1" dirty="0" err="1" smtClean="0"/>
                        <a:t>х</a:t>
                      </a:r>
                      <a:r>
                        <a:rPr lang="ru-RU" sz="1800" b="1" dirty="0" smtClean="0"/>
                        <a:t>)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–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+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653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f</a:t>
                      </a:r>
                      <a:r>
                        <a:rPr lang="ru-RU" b="1" dirty="0" smtClean="0"/>
                        <a:t>(</a:t>
                      </a:r>
                      <a:r>
                        <a:rPr lang="en-US" b="1" dirty="0" smtClean="0"/>
                        <a:t>x</a:t>
                      </a:r>
                      <a:r>
                        <a:rPr lang="ru-RU" b="1" dirty="0" smtClean="0"/>
                        <a:t>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6572264" y="4071942"/>
            <a:ext cx="642942" cy="357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7572396" y="4000504"/>
            <a:ext cx="571504" cy="357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71736" y="4857760"/>
            <a:ext cx="642942" cy="357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714612" y="5286388"/>
            <a:ext cx="571504" cy="357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Пример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2. Докажите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, что функция убывает на всей области определения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i="1" dirty="0" smtClean="0"/>
              <a:t>q </a:t>
            </a:r>
            <a:r>
              <a:rPr lang="ru-RU" b="1" dirty="0" smtClean="0"/>
              <a:t>(</a:t>
            </a:r>
            <a:r>
              <a:rPr lang="ru-RU" b="1" i="1" dirty="0" err="1" smtClean="0"/>
              <a:t>х</a:t>
            </a:r>
            <a:r>
              <a:rPr lang="ru-RU" b="1" dirty="0" smtClean="0"/>
              <a:t>) =</a:t>
            </a: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en-US" b="1" i="1" dirty="0" smtClean="0"/>
              <a:t>q </a:t>
            </a:r>
            <a:r>
              <a:rPr lang="ru-RU" b="1" dirty="0" smtClean="0"/>
              <a:t>'(</a:t>
            </a:r>
            <a:r>
              <a:rPr lang="ru-RU" b="1" i="1" dirty="0" err="1" smtClean="0"/>
              <a:t>х</a:t>
            </a:r>
            <a:r>
              <a:rPr lang="ru-RU" b="1" dirty="0" smtClean="0"/>
              <a:t>) =               '  = – 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– 1 = – (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+ 1) &lt; 0</a:t>
            </a:r>
          </a:p>
          <a:p>
            <a:pPr>
              <a:buNone/>
            </a:pPr>
            <a:r>
              <a:rPr lang="ru-RU" b="1" i="1" dirty="0" smtClean="0"/>
              <a:t>     </a:t>
            </a:r>
            <a:r>
              <a:rPr lang="ru-RU" b="1" dirty="0" smtClean="0"/>
              <a:t>  Значит, </a:t>
            </a:r>
            <a:r>
              <a:rPr lang="en-US" b="1" i="1" dirty="0" smtClean="0"/>
              <a:t>q </a:t>
            </a:r>
            <a:r>
              <a:rPr lang="ru-RU" b="1" dirty="0" smtClean="0"/>
              <a:t>(</a:t>
            </a:r>
            <a:r>
              <a:rPr lang="ru-RU" b="1" i="1" dirty="0" err="1" smtClean="0"/>
              <a:t>х</a:t>
            </a:r>
            <a:r>
              <a:rPr lang="ru-RU" b="1" dirty="0" smtClean="0"/>
              <a:t>) </a:t>
            </a:r>
            <a:endParaRPr lang="ru-RU" b="1" dirty="0" smtClean="0"/>
          </a:p>
          <a:p>
            <a:pPr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Пример 3. Докажите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, что функция возрастает на всей области определения:</a:t>
            </a:r>
          </a:p>
          <a:p>
            <a:pPr>
              <a:buNone/>
            </a:pPr>
            <a:r>
              <a:rPr lang="ru-RU" sz="2800" dirty="0" smtClean="0"/>
              <a:t>  </a:t>
            </a:r>
            <a:r>
              <a:rPr lang="en-US" sz="2800" b="1" i="1" dirty="0" smtClean="0"/>
              <a:t>f</a:t>
            </a:r>
            <a:r>
              <a:rPr lang="ru-RU" sz="2800" b="1" dirty="0" smtClean="0"/>
              <a:t>(</a:t>
            </a:r>
            <a:r>
              <a:rPr lang="ru-RU" sz="2800" b="1" i="1" dirty="0" err="1" smtClean="0"/>
              <a:t>х</a:t>
            </a:r>
            <a:r>
              <a:rPr lang="ru-RU" sz="2800" b="1" dirty="0" smtClean="0"/>
              <a:t>) = 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7</a:t>
            </a:r>
            <a:r>
              <a:rPr lang="ru-RU" sz="2800" b="1" dirty="0" smtClean="0"/>
              <a:t> </a:t>
            </a:r>
            <a:r>
              <a:rPr lang="ru-RU" sz="2800" b="1" dirty="0" smtClean="0"/>
              <a:t>+ 2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5</a:t>
            </a:r>
            <a:r>
              <a:rPr lang="ru-RU" sz="2800" b="1" dirty="0" smtClean="0"/>
              <a:t> + </a:t>
            </a:r>
            <a:r>
              <a:rPr lang="ru-RU" sz="2800" b="1" dirty="0" smtClean="0"/>
              <a:t>3     </a:t>
            </a:r>
          </a:p>
          <a:p>
            <a:pPr>
              <a:buNone/>
            </a:pPr>
            <a:r>
              <a:rPr lang="ru-RU" sz="2800" b="1" dirty="0" smtClean="0"/>
              <a:t> </a:t>
            </a:r>
            <a:r>
              <a:rPr lang="en-US" sz="2800" b="1" i="1" dirty="0" smtClean="0"/>
              <a:t>f</a:t>
            </a:r>
            <a:r>
              <a:rPr lang="ru-RU" sz="2800" b="1" i="1" dirty="0" smtClean="0"/>
              <a:t> </a:t>
            </a:r>
            <a:r>
              <a:rPr lang="ru-RU" sz="2800" b="1" dirty="0" smtClean="0"/>
              <a:t>'(</a:t>
            </a:r>
            <a:r>
              <a:rPr lang="ru-RU" sz="2800" b="1" i="1" dirty="0" err="1" smtClean="0"/>
              <a:t>х</a:t>
            </a:r>
            <a:r>
              <a:rPr lang="ru-RU" sz="2800" b="1" dirty="0" smtClean="0"/>
              <a:t>) = (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7</a:t>
            </a:r>
            <a:r>
              <a:rPr lang="ru-RU" sz="2800" b="1" dirty="0" smtClean="0"/>
              <a:t> + 2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5</a:t>
            </a:r>
            <a:r>
              <a:rPr lang="ru-RU" sz="2800" b="1" dirty="0" smtClean="0"/>
              <a:t> + 3)' = 7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6</a:t>
            </a:r>
            <a:r>
              <a:rPr lang="ru-RU" sz="2800" b="1" dirty="0" smtClean="0"/>
              <a:t> + 10</a:t>
            </a:r>
            <a:r>
              <a:rPr lang="ru-RU" sz="2800" b="1" i="1" dirty="0" smtClean="0"/>
              <a:t>х</a:t>
            </a:r>
            <a:r>
              <a:rPr lang="ru-RU" sz="2800" b="1" baseline="30000" dirty="0" smtClean="0"/>
              <a:t>4</a:t>
            </a:r>
            <a:r>
              <a:rPr lang="ru-RU" sz="2800" b="1" dirty="0" smtClean="0"/>
              <a:t>  &gt; 0</a:t>
            </a:r>
          </a:p>
          <a:p>
            <a:pPr>
              <a:buNone/>
            </a:pPr>
            <a:r>
              <a:rPr lang="ru-RU" sz="2800" b="1" dirty="0" smtClean="0"/>
              <a:t>Значит,  </a:t>
            </a:r>
            <a:r>
              <a:rPr lang="en-US" sz="2800" b="1" i="1" dirty="0" smtClean="0"/>
              <a:t>f</a:t>
            </a:r>
            <a:r>
              <a:rPr lang="ru-RU" sz="2800" b="1" dirty="0" smtClean="0"/>
              <a:t>(</a:t>
            </a:r>
            <a:r>
              <a:rPr lang="ru-RU" sz="2800" b="1" i="1" dirty="0" err="1" smtClean="0"/>
              <a:t>х</a:t>
            </a:r>
            <a:r>
              <a:rPr lang="ru-RU" sz="2800" b="1" dirty="0" smtClean="0"/>
              <a:t>)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                                       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357430"/>
            <a:ext cx="1071570" cy="571504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428736"/>
            <a:ext cx="1214446" cy="571504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>
            <a:off x="3357554" y="2928934"/>
            <a:ext cx="500066" cy="42862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285984" y="4929198"/>
            <a:ext cx="571504" cy="5000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Пример 4. Найдите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точки экстремума функции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= 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baseline="30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 – 6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3100" b="1" baseline="30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Р е </a:t>
            </a:r>
            <a:r>
              <a:rPr lang="ru-RU" b="1" dirty="0" err="1" smtClean="0"/>
              <a:t>ш</a:t>
            </a:r>
            <a:r>
              <a:rPr lang="ru-RU" b="1" dirty="0" smtClean="0"/>
              <a:t> </a:t>
            </a:r>
            <a:r>
              <a:rPr lang="ru-RU" b="1" dirty="0" err="1" smtClean="0"/>
              <a:t>е</a:t>
            </a:r>
            <a:r>
              <a:rPr lang="ru-RU" b="1" dirty="0" smtClean="0"/>
              <a:t> </a:t>
            </a:r>
            <a:r>
              <a:rPr lang="ru-RU" b="1" dirty="0" err="1" smtClean="0"/>
              <a:t>н</a:t>
            </a:r>
            <a:r>
              <a:rPr lang="ru-RU" b="1" dirty="0" smtClean="0"/>
              <a:t> и е: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у</a:t>
            </a:r>
            <a:r>
              <a:rPr lang="ru-RU" b="1" dirty="0" smtClean="0"/>
              <a:t> ' = (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3</a:t>
            </a:r>
            <a:r>
              <a:rPr lang="ru-RU" b="1" dirty="0" smtClean="0"/>
              <a:t> – 6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)' = 3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– 12</a:t>
            </a:r>
            <a:r>
              <a:rPr lang="ru-RU" b="1" i="1" dirty="0" smtClean="0"/>
              <a:t>х</a:t>
            </a: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i="1" dirty="0" smtClean="0"/>
              <a:t>   </a:t>
            </a:r>
            <a:r>
              <a:rPr lang="ru-RU" b="1" i="1" dirty="0" smtClean="0"/>
              <a:t>у</a:t>
            </a:r>
            <a:r>
              <a:rPr lang="ru-RU" b="1" dirty="0" smtClean="0"/>
              <a:t> ' = </a:t>
            </a:r>
            <a:r>
              <a:rPr lang="ru-RU" b="1" dirty="0" smtClean="0"/>
              <a:t>0,  3</a:t>
            </a:r>
            <a:r>
              <a:rPr lang="ru-RU" b="1" i="1" dirty="0" smtClean="0"/>
              <a:t>х</a:t>
            </a:r>
            <a:r>
              <a:rPr lang="ru-RU" b="1" baseline="30000" dirty="0" smtClean="0"/>
              <a:t>2</a:t>
            </a:r>
            <a:r>
              <a:rPr lang="ru-RU" b="1" dirty="0" smtClean="0"/>
              <a:t> </a:t>
            </a:r>
            <a:r>
              <a:rPr lang="ru-RU" b="1" dirty="0" smtClean="0"/>
              <a:t>– 12</a:t>
            </a:r>
            <a:r>
              <a:rPr lang="ru-RU" b="1" i="1" dirty="0" smtClean="0"/>
              <a:t>х</a:t>
            </a:r>
            <a:r>
              <a:rPr lang="ru-RU" b="1" dirty="0" smtClean="0"/>
              <a:t> = 0</a:t>
            </a:r>
          </a:p>
          <a:p>
            <a:pPr>
              <a:buNone/>
            </a:pPr>
            <a:r>
              <a:rPr lang="ru-RU" b="1" dirty="0" smtClean="0"/>
              <a:t>        </a:t>
            </a:r>
            <a:r>
              <a:rPr lang="ru-RU" b="1" dirty="0" smtClean="0"/>
              <a:t>3</a:t>
            </a:r>
            <a:r>
              <a:rPr lang="ru-RU" b="1" i="1" dirty="0" smtClean="0"/>
              <a:t>х</a:t>
            </a:r>
            <a:r>
              <a:rPr lang="ru-RU" b="1" dirty="0" smtClean="0"/>
              <a:t>(</a:t>
            </a:r>
            <a:r>
              <a:rPr lang="ru-RU" b="1" i="1" dirty="0" err="1" smtClean="0"/>
              <a:t>х</a:t>
            </a:r>
            <a:r>
              <a:rPr lang="ru-RU" b="1" dirty="0" smtClean="0"/>
              <a:t> – 4) = 0 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i="1" dirty="0" err="1" smtClean="0"/>
              <a:t>х</a:t>
            </a:r>
            <a:r>
              <a:rPr lang="ru-RU" b="1" dirty="0" smtClean="0"/>
              <a:t> = 0         </a:t>
            </a:r>
            <a:r>
              <a:rPr lang="ru-RU" b="1" i="1" dirty="0" err="1" smtClean="0"/>
              <a:t>х</a:t>
            </a:r>
            <a:r>
              <a:rPr lang="ru-RU" b="1" dirty="0" smtClean="0"/>
              <a:t> = 4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Ответ: </a:t>
            </a:r>
            <a:r>
              <a:rPr lang="ru-RU" b="1" i="1" dirty="0" err="1" smtClean="0"/>
              <a:t>х</a:t>
            </a:r>
            <a:r>
              <a:rPr lang="en-US" b="1" baseline="-25000" dirty="0" smtClean="0"/>
              <a:t>max</a:t>
            </a:r>
            <a:r>
              <a:rPr lang="en-US" b="1" dirty="0" smtClean="0"/>
              <a:t> = </a:t>
            </a:r>
            <a:r>
              <a:rPr lang="en-US" b="1" dirty="0" smtClean="0"/>
              <a:t>0</a:t>
            </a:r>
            <a:r>
              <a:rPr lang="ru-RU" b="1" dirty="0" smtClean="0"/>
              <a:t>, </a:t>
            </a:r>
            <a:r>
              <a:rPr lang="en-US" b="1" dirty="0" smtClean="0"/>
              <a:t> </a:t>
            </a:r>
            <a:r>
              <a:rPr lang="en-US" b="1" i="1" dirty="0" err="1" smtClean="0"/>
              <a:t>x</a:t>
            </a:r>
            <a:r>
              <a:rPr lang="en-US" b="1" baseline="-25000" dirty="0" err="1" smtClean="0"/>
              <a:t>min</a:t>
            </a:r>
            <a:r>
              <a:rPr lang="en-US" b="1" dirty="0" smtClean="0"/>
              <a:t> = 4 </a:t>
            </a:r>
            <a:endParaRPr lang="ru-RU" b="1" dirty="0" smtClean="0"/>
          </a:p>
          <a:p>
            <a:pPr>
              <a:buNone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4286256"/>
          <a:ext cx="7429554" cy="164307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238259"/>
                <a:gridCol w="1238259"/>
                <a:gridCol w="1238259"/>
                <a:gridCol w="1238259"/>
                <a:gridCol w="1238259"/>
                <a:gridCol w="1238259"/>
              </a:tblGrid>
              <a:tr h="410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/>
                        <a:t>х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(– </a:t>
                      </a:r>
                      <a:r>
                        <a:rPr lang="ru-RU" sz="1600" b="1" dirty="0">
                          <a:sym typeface="Symbol"/>
                        </a:rPr>
                        <a:t></a:t>
                      </a:r>
                      <a:r>
                        <a:rPr lang="ru-RU" sz="1600" b="1" dirty="0"/>
                        <a:t>; 0)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0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/>
                        <a:t>(0; 4)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/>
                        <a:t>4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(4; + </a:t>
                      </a:r>
                      <a:r>
                        <a:rPr lang="ru-RU" sz="1600" b="1" dirty="0">
                          <a:sym typeface="Symbol"/>
                        </a:rPr>
                        <a:t></a:t>
                      </a:r>
                      <a:r>
                        <a:rPr lang="ru-RU" sz="1600" b="1" dirty="0"/>
                        <a:t>)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/>
                        <a:t>f </a:t>
                      </a:r>
                      <a:r>
                        <a:rPr lang="ru-RU" sz="1600" b="1"/>
                        <a:t> '(х)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+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– 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+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/>
                        <a:t>f</a:t>
                      </a:r>
                      <a:r>
                        <a:rPr lang="ru-RU" sz="1600" b="1"/>
                        <a:t>(</a:t>
                      </a:r>
                      <a:r>
                        <a:rPr lang="en-US" sz="1600" b="1"/>
                        <a:t>x</a:t>
                      </a:r>
                      <a:r>
                        <a:rPr lang="ru-RU" sz="1600" b="1"/>
                        <a:t>)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/>
                        <a:t>Экстр.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/>
                        <a:t>max</a:t>
                      </a: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min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2357422" y="5072074"/>
            <a:ext cx="642942" cy="21431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857752" y="5143512"/>
            <a:ext cx="571504" cy="21431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7358082" y="5143512"/>
            <a:ext cx="642942" cy="21431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4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</Template>
  <TotalTime>85</TotalTime>
  <Words>959</Words>
  <Application>Microsoft Office PowerPoint</Application>
  <PresentationFormat>Экран (4:3)</PresentationFormat>
  <Paragraphs>126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4-1</vt:lpstr>
      <vt:lpstr>Слайд 1</vt:lpstr>
      <vt:lpstr>Слайд 2</vt:lpstr>
      <vt:lpstr>Слайд 3</vt:lpstr>
      <vt:lpstr>Слайд 4</vt:lpstr>
      <vt:lpstr> Пример 1. Найдите промежутки возрастания и убывания функции. </vt:lpstr>
      <vt:lpstr>Пример 2. Докажите, что функция убывает на всей области определения:</vt:lpstr>
      <vt:lpstr>Слайд 7</vt:lpstr>
      <vt:lpstr>Слайд 8</vt:lpstr>
      <vt:lpstr> Пример 4. Найдите точки экстремума функции  у = х3 – 6х2. </vt:lpstr>
      <vt:lpstr> Пример 5. Найдите экстремумы функции  у = 3 + 4х – х2. </vt:lpstr>
      <vt:lpstr>Слайд 11</vt:lpstr>
      <vt:lpstr> Пример 6. Найдём наибольшее и наименьшее значение функции у(х) = х3 – 1,5х2 – 6х + 1  на   – 2; 0 </vt:lpstr>
      <vt:lpstr> Пример 7. Число 20 запишите в виде двух положительных слагаемых так, чтобы произведение их квадратов было наибольшим. </vt:lpstr>
      <vt:lpstr>Слайд 14</vt:lpstr>
      <vt:lpstr>Слайд 15</vt:lpstr>
      <vt:lpstr>Слайд 16</vt:lpstr>
      <vt:lpstr>Слайд 17</vt:lpstr>
      <vt:lpstr>Слайд 18</vt:lpstr>
      <vt:lpstr> Пример 8. Найдите интервалы выпуклости, вогнутости  и точки перегиба кривой:                       у = х4 – 6х2 + 5. </vt:lpstr>
      <vt:lpstr>Слайд 20</vt:lpstr>
      <vt:lpstr>Слайд 21</vt:lpstr>
      <vt:lpstr>Слайд 22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Admin</cp:lastModifiedBy>
  <cp:revision>12</cp:revision>
  <dcterms:created xsi:type="dcterms:W3CDTF">2011-11-15T17:47:38Z</dcterms:created>
  <dcterms:modified xsi:type="dcterms:W3CDTF">2011-11-22T18:37:33Z</dcterms:modified>
</cp:coreProperties>
</file>