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60" r:id="rId4"/>
    <p:sldId id="257" r:id="rId5"/>
    <p:sldId id="259" r:id="rId6"/>
    <p:sldId id="269" r:id="rId7"/>
    <p:sldId id="263" r:id="rId8"/>
    <p:sldId id="270" r:id="rId9"/>
    <p:sldId id="261" r:id="rId10"/>
    <p:sldId id="271" r:id="rId11"/>
    <p:sldId id="264" r:id="rId12"/>
    <p:sldId id="272" r:id="rId13"/>
    <p:sldId id="262" r:id="rId14"/>
    <p:sldId id="273" r:id="rId15"/>
    <p:sldId id="258" r:id="rId16"/>
    <p:sldId id="282" r:id="rId17"/>
    <p:sldId id="266" r:id="rId18"/>
    <p:sldId id="284" r:id="rId19"/>
    <p:sldId id="285" r:id="rId20"/>
    <p:sldId id="275" r:id="rId21"/>
    <p:sldId id="277" r:id="rId22"/>
    <p:sldId id="276" r:id="rId23"/>
    <p:sldId id="278" r:id="rId24"/>
    <p:sldId id="279" r:id="rId25"/>
    <p:sldId id="27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5" autoAdjust="0"/>
    <p:restoredTop sz="85891" autoAdjust="0"/>
  </p:normalViewPr>
  <p:slideViewPr>
    <p:cSldViewPr>
      <p:cViewPr varScale="1">
        <p:scale>
          <a:sx n="49" d="100"/>
          <a:sy n="49" d="100"/>
        </p:scale>
        <p:origin x="-108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6346BF8-3C99-48E6-A674-3043A2F5F7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E8879-4E5C-4654-8E79-F6E2C63E60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D101E-9668-4C96-AF21-B9866970B6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D32B0E4-6DA4-4B9A-9205-3752A80F20F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15F6D-348D-4A3B-A561-4A4FFA7F98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E0492-F82F-4169-9546-D668FCB6AC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C67C8-A26A-4C72-BBF1-EDA1917468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D4F1E-74AB-4469-974B-D2D3FAB7C7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19002-444E-422B-BB82-C51ED4B58C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D7174-4642-4866-BA9D-D4A2AB9233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DBBCE-A03B-4A64-87FA-A9C1F71BDF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D46C2-88F2-4944-B9A9-B121E9BCF6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B11E8721-37C8-424E-8FCE-E80CA623BF4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8926" y="1428736"/>
            <a:ext cx="5929322" cy="2286016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Правильные многогранники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57686" y="4643446"/>
            <a:ext cx="4786314" cy="221455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Подготовила</a:t>
            </a:r>
          </a:p>
          <a:p>
            <a:r>
              <a:rPr lang="ru-RU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у</a:t>
            </a:r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читель математики</a:t>
            </a:r>
          </a:p>
          <a:p>
            <a:r>
              <a:rPr lang="ru-RU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Горловской</a:t>
            </a:r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ОШ </a:t>
            </a:r>
            <a:r>
              <a:rPr lang="uk-UA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І – ІІІ </a:t>
            </a:r>
            <a:r>
              <a:rPr lang="uk-UA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ступеней</a:t>
            </a:r>
            <a:r>
              <a:rPr lang="uk-UA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№ 42</a:t>
            </a:r>
          </a:p>
          <a:p>
            <a:r>
              <a:rPr lang="uk-UA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Рыбина</a:t>
            </a:r>
            <a:r>
              <a:rPr lang="uk-UA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М.В.</a:t>
            </a:r>
            <a:endParaRPr lang="ru-RU" sz="24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Mat_Plato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9" y="3491031"/>
            <a:ext cx="3071834" cy="3038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Октаэдр — восемь граней — равносторонние равные треугольники. Октаэдр имеет шесть вершин и двенадцать ребер</a:t>
            </a:r>
            <a:endParaRPr lang="ru-RU" dirty="0"/>
          </a:p>
        </p:txBody>
      </p:sp>
      <p:pic>
        <p:nvPicPr>
          <p:cNvPr id="4" name="Рисунок 3" descr="gr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571744"/>
            <a:ext cx="3400443" cy="36740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29124" y="2214554"/>
            <a:ext cx="4286280" cy="428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pir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285992"/>
            <a:ext cx="2919036" cy="392909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274638"/>
            <a:ext cx="5614998" cy="1143000"/>
          </a:xfrm>
        </p:spPr>
        <p:txBody>
          <a:bodyPr/>
          <a:lstStyle/>
          <a:p>
            <a:r>
              <a:rPr lang="ru-RU" dirty="0" smtClean="0"/>
              <a:t>Додекаэдр</a:t>
            </a:r>
            <a:endParaRPr lang="ru-RU" dirty="0"/>
          </a:p>
        </p:txBody>
      </p:sp>
      <p:pic>
        <p:nvPicPr>
          <p:cNvPr id="8" name="Рисунок 7" descr="540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1714488"/>
            <a:ext cx="4267226" cy="40832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Додекаэдр — двенадцать граней — правильные равные пятиугольники. Додекаэдр имеет двадцать вершин и тридцать ребер.</a:t>
            </a:r>
            <a:endParaRPr lang="ru-RU" dirty="0"/>
          </a:p>
        </p:txBody>
      </p:sp>
      <p:pic>
        <p:nvPicPr>
          <p:cNvPr id="4" name="Рисунок 3" descr="gr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928934"/>
            <a:ext cx="3313219" cy="32051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29124" y="2214554"/>
            <a:ext cx="4286280" cy="428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gr12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428868"/>
            <a:ext cx="3714776" cy="392909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5543560" cy="1143000"/>
          </a:xfrm>
        </p:spPr>
        <p:txBody>
          <a:bodyPr/>
          <a:lstStyle/>
          <a:p>
            <a:r>
              <a:rPr lang="ru-RU" dirty="0" smtClean="0"/>
              <a:t>Икосаэдр</a:t>
            </a:r>
            <a:endParaRPr lang="ru-RU" dirty="0"/>
          </a:p>
        </p:txBody>
      </p:sp>
      <p:pic>
        <p:nvPicPr>
          <p:cNvPr id="7" name="Рисунок 6" descr="икосаэдр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500174"/>
            <a:ext cx="4791100" cy="47911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Икосаэдр — двадцать граней — равносторонние равные треугольники. Икосаэдр имеет двенадцать вершин и тридцать ребер.</a:t>
            </a:r>
            <a:endParaRPr lang="ru-RU" dirty="0"/>
          </a:p>
        </p:txBody>
      </p:sp>
      <p:pic>
        <p:nvPicPr>
          <p:cNvPr id="4" name="Рисунок 3" descr="gr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143248"/>
            <a:ext cx="3214710" cy="32147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29124" y="2214554"/>
            <a:ext cx="4286280" cy="428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gr20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357430"/>
            <a:ext cx="3857652" cy="414340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285728"/>
          <a:ext cx="8586792" cy="6116524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571638"/>
                <a:gridCol w="1214446"/>
                <a:gridCol w="1214446"/>
                <a:gridCol w="1214446"/>
                <a:gridCol w="642942"/>
                <a:gridCol w="571504"/>
                <a:gridCol w="571504"/>
                <a:gridCol w="1585866"/>
              </a:tblGrid>
              <a:tr h="9268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грани						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Плоский угол при вершине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много </a:t>
                      </a:r>
                      <a:r>
                        <a:rPr lang="ru-RU" dirty="0" err="1" smtClean="0"/>
                        <a:t>гранно</a:t>
                      </a:r>
                      <a:r>
                        <a:rPr lang="ru-RU" dirty="0" smtClean="0"/>
                        <a:t> го угла при верши 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 плоских углов при вершине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многогранника</a:t>
                      </a:r>
                      <a:endParaRPr lang="ru-RU" dirty="0"/>
                    </a:p>
                  </a:txBody>
                  <a:tcPr/>
                </a:tc>
              </a:tr>
              <a:tr h="729031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Правильный треугольник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3-гранный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тетраэдр</a:t>
                      </a:r>
                      <a:endParaRPr lang="ru-RU" dirty="0"/>
                    </a:p>
                  </a:txBody>
                  <a:tcPr/>
                </a:tc>
              </a:tr>
              <a:tr h="729031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Правильный треугольник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4-гранный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октаэдр</a:t>
                      </a:r>
                      <a:endParaRPr lang="ru-RU" dirty="0"/>
                    </a:p>
                  </a:txBody>
                  <a:tcPr/>
                </a:tc>
              </a:tr>
              <a:tr h="729031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Правильный треугольник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5-гранный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икосаэдр</a:t>
                      </a:r>
                      <a:endParaRPr lang="ru-RU" dirty="0"/>
                    </a:p>
                  </a:txBody>
                  <a:tcPr/>
                </a:tc>
              </a:tr>
              <a:tr h="729031">
                <a:tc>
                  <a:txBody>
                    <a:bodyPr/>
                    <a:lstStyle/>
                    <a:p>
                      <a:r>
                        <a:rPr lang="ru-RU" dirty="0" smtClean="0"/>
                        <a:t>Квадрат	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3-гранный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270º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гексаэдр (куб)</a:t>
                      </a:r>
                      <a:endParaRPr lang="ru-RU" dirty="0"/>
                    </a:p>
                  </a:txBody>
                  <a:tcPr/>
                </a:tc>
              </a:tr>
              <a:tr h="729031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Правильный треугольник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108º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3-гранный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324º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додекаэдр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6050" y="285728"/>
            <a:ext cx="6357950" cy="1643073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1"/>
                </a:solidFill>
              </a:rPr>
              <a:t/>
            </a:r>
            <a:br>
              <a:rPr lang="ru-RU" sz="3600" b="1" dirty="0" smtClean="0">
                <a:solidFill>
                  <a:schemeClr val="accent1"/>
                </a:solidFill>
              </a:rPr>
            </a:br>
            <a:r>
              <a:rPr lang="ru-RU" sz="3600" b="1" dirty="0" smtClean="0">
                <a:solidFill>
                  <a:schemeClr val="accent1"/>
                </a:solidFill>
              </a:rPr>
              <a:t>Элементы </a:t>
            </a:r>
            <a:r>
              <a:rPr lang="ru-RU" sz="3600" b="1" dirty="0">
                <a:solidFill>
                  <a:schemeClr val="accent1"/>
                </a:solidFill>
              </a:rPr>
              <a:t>симметрии правильных многогранников</a:t>
            </a:r>
            <a:r>
              <a:rPr lang="ru-RU" sz="4800" dirty="0">
                <a:solidFill>
                  <a:schemeClr val="bg2"/>
                </a:solidFill>
              </a:rPr>
              <a:t/>
            </a:r>
            <a:br>
              <a:rPr lang="ru-RU" sz="4800" dirty="0">
                <a:solidFill>
                  <a:schemeClr val="bg2"/>
                </a:solidFill>
              </a:rPr>
            </a:br>
            <a:endParaRPr lang="ru-RU" sz="4800" dirty="0">
              <a:solidFill>
                <a:schemeClr val="bg2"/>
              </a:solidFill>
            </a:endParaRPr>
          </a:p>
        </p:txBody>
      </p:sp>
      <p:graphicFrame>
        <p:nvGraphicFramePr>
          <p:cNvPr id="330755" name="Group 3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388620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533525"/>
                <a:gridCol w="1277938"/>
                <a:gridCol w="1381125"/>
                <a:gridCol w="1349375"/>
                <a:gridCol w="1228725"/>
                <a:gridCol w="1458912"/>
              </a:tblGrid>
              <a:tr h="89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тетраэдр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октаэдр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икосаэдр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гексаэдр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додекаэдр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996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Центры симметрии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998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Оси симметрии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998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Плоскости симметрии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285728"/>
            <a:ext cx="6000792" cy="6215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Можно вписать шар в любой правильный многоугольник и описать шар около любого правильного многоугольника.</a:t>
            </a:r>
            <a:endParaRPr lang="ru-RU" dirty="0"/>
          </a:p>
        </p:txBody>
      </p:sp>
      <p:pic>
        <p:nvPicPr>
          <p:cNvPr id="4" name="Рисунок 3" descr="inscribe_fig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3500438"/>
            <a:ext cx="3156857" cy="29500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487" y="1522412"/>
            <a:ext cx="5929355" cy="5049859"/>
          </a:xfrm>
        </p:spPr>
        <p:txBody>
          <a:bodyPr/>
          <a:lstStyle/>
          <a:p>
            <a:pPr marL="0" indent="0" algn="ctr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пришли из Древней Греции, </a:t>
            </a:r>
          </a:p>
          <a:p>
            <a:pPr marL="0" indent="0" algn="ctr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в них  указывается число граней:</a:t>
            </a:r>
          </a:p>
          <a:p>
            <a:pPr marL="0" indent="0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			«</a:t>
            </a:r>
            <a:r>
              <a:rPr lang="ru-RU" b="1" dirty="0" err="1">
                <a:latin typeface="Monotype Corsiva" pitchFamily="66" charset="0"/>
              </a:rPr>
              <a:t>эдра</a:t>
            </a:r>
            <a:r>
              <a:rPr lang="ru-RU" b="1" dirty="0">
                <a:latin typeface="Monotype Corsiva" pitchFamily="66" charset="0"/>
              </a:rPr>
              <a:t>»    </a:t>
            </a:r>
            <a:r>
              <a:rPr lang="ru-RU" b="1" dirty="0">
                <a:latin typeface="Monotype Corsiva" pitchFamily="66" charset="0"/>
                <a:sym typeface="Symbol" pitchFamily="18" charset="2"/>
              </a:rPr>
              <a:t></a:t>
            </a:r>
            <a:r>
              <a:rPr lang="ru-RU" b="1" dirty="0">
                <a:latin typeface="Monotype Corsiva" pitchFamily="66" charset="0"/>
              </a:rPr>
              <a:t>  грань; </a:t>
            </a:r>
          </a:p>
          <a:p>
            <a:pPr marL="0" indent="0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			«тетра» </a:t>
            </a:r>
            <a:r>
              <a:rPr lang="ru-RU" b="1" dirty="0">
                <a:latin typeface="Monotype Corsiva" pitchFamily="66" charset="0"/>
                <a:sym typeface="Symbol" pitchFamily="18" charset="2"/>
              </a:rPr>
              <a:t>	</a:t>
            </a:r>
            <a:r>
              <a:rPr lang="ru-RU" b="1" dirty="0">
                <a:latin typeface="Monotype Corsiva" pitchFamily="66" charset="0"/>
              </a:rPr>
              <a:t>4;</a:t>
            </a:r>
          </a:p>
          <a:p>
            <a:pPr marL="0" indent="0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			«</a:t>
            </a:r>
            <a:r>
              <a:rPr lang="ru-RU" b="1" dirty="0" err="1">
                <a:latin typeface="Monotype Corsiva" pitchFamily="66" charset="0"/>
              </a:rPr>
              <a:t>гекса</a:t>
            </a:r>
            <a:r>
              <a:rPr lang="ru-RU" b="1" dirty="0">
                <a:latin typeface="Monotype Corsiva" pitchFamily="66" charset="0"/>
              </a:rPr>
              <a:t>»    </a:t>
            </a:r>
            <a:r>
              <a:rPr lang="ru-RU" b="1" dirty="0">
                <a:latin typeface="Monotype Corsiva" pitchFamily="66" charset="0"/>
                <a:sym typeface="Symbol" pitchFamily="18" charset="2"/>
              </a:rPr>
              <a:t></a:t>
            </a:r>
            <a:r>
              <a:rPr lang="ru-RU" b="1" dirty="0">
                <a:latin typeface="Monotype Corsiva" pitchFamily="66" charset="0"/>
              </a:rPr>
              <a:t> 	6;</a:t>
            </a:r>
          </a:p>
          <a:p>
            <a:pPr marL="0" indent="0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			«окта»    </a:t>
            </a:r>
            <a:r>
              <a:rPr lang="ru-RU" b="1" dirty="0">
                <a:latin typeface="Monotype Corsiva" pitchFamily="66" charset="0"/>
                <a:sym typeface="Symbol" pitchFamily="18" charset="2"/>
              </a:rPr>
              <a:t></a:t>
            </a:r>
            <a:r>
              <a:rPr lang="ru-RU" b="1" dirty="0">
                <a:latin typeface="Monotype Corsiva" pitchFamily="66" charset="0"/>
              </a:rPr>
              <a:t> 	8;</a:t>
            </a:r>
          </a:p>
          <a:p>
            <a:pPr marL="0" indent="0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			«икоса»   </a:t>
            </a:r>
            <a:r>
              <a:rPr lang="ru-RU" b="1" dirty="0">
                <a:latin typeface="Monotype Corsiva" pitchFamily="66" charset="0"/>
                <a:sym typeface="Symbol" pitchFamily="18" charset="2"/>
              </a:rPr>
              <a:t></a:t>
            </a:r>
            <a:r>
              <a:rPr lang="ru-RU" b="1" dirty="0">
                <a:latin typeface="Monotype Corsiva" pitchFamily="66" charset="0"/>
              </a:rPr>
              <a:t>  20;</a:t>
            </a:r>
          </a:p>
          <a:p>
            <a:pPr marL="0" indent="0" defTabSz="887413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atin typeface="Monotype Corsiva" pitchFamily="66" charset="0"/>
              </a:rPr>
              <a:t>			«</a:t>
            </a:r>
            <a:r>
              <a:rPr lang="ru-RU" b="1" dirty="0" err="1">
                <a:latin typeface="Monotype Corsiva" pitchFamily="66" charset="0"/>
              </a:rPr>
              <a:t>додека</a:t>
            </a:r>
            <a:r>
              <a:rPr lang="ru-RU" b="1" dirty="0">
                <a:latin typeface="Monotype Corsiva" pitchFamily="66" charset="0"/>
              </a:rPr>
              <a:t>»  </a:t>
            </a:r>
            <a:r>
              <a:rPr lang="ru-RU" b="1" dirty="0">
                <a:latin typeface="Monotype Corsiva" pitchFamily="66" charset="0"/>
                <a:sym typeface="Symbol" pitchFamily="18" charset="2"/>
              </a:rPr>
              <a:t></a:t>
            </a:r>
            <a:r>
              <a:rPr lang="ru-RU" b="1" dirty="0">
                <a:latin typeface="Monotype Corsiva" pitchFamily="66" charset="0"/>
              </a:rPr>
              <a:t> 	12.	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2928925" y="134938"/>
            <a:ext cx="5729299" cy="1143000"/>
          </a:xfrm>
          <a:noFill/>
          <a:ln/>
        </p:spPr>
        <p:txBody>
          <a:bodyPr/>
          <a:lstStyle/>
          <a:p>
            <a:r>
              <a:rPr lang="ru-RU" sz="6000" b="1" dirty="0">
                <a:solidFill>
                  <a:schemeClr val="bg1"/>
                </a:solidFill>
                <a:latin typeface="Monotype Corsiva" pitchFamily="66" charset="0"/>
              </a:rPr>
              <a:t>Названия многогранников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5" y="1354138"/>
            <a:ext cx="8521728" cy="5129212"/>
          </a:xfrm>
        </p:spPr>
        <p:txBody>
          <a:bodyPr/>
          <a:lstStyle/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>
                <a:solidFill>
                  <a:srgbClr val="6600FF"/>
                </a:solidFill>
                <a:latin typeface="Monotype Corsiva" pitchFamily="66" charset="0"/>
              </a:rPr>
              <a:t>       </a:t>
            </a:r>
            <a:r>
              <a:rPr lang="ru-RU" sz="2000" b="1" dirty="0">
                <a:latin typeface="Times New Roman" pitchFamily="18" charset="0"/>
              </a:rPr>
              <a:t>Правильные многогранники иногда называют Платоновыми телами, поскольку они занимают видное место в философской картине мира, разработанной великим мыслителем Древней Греции Платоном (</a:t>
            </a:r>
            <a:r>
              <a:rPr lang="ru-RU" sz="2000" b="1" dirty="0" err="1">
                <a:latin typeface="Times New Roman" pitchFamily="18" charset="0"/>
              </a:rPr>
              <a:t>ок</a:t>
            </a:r>
            <a:r>
              <a:rPr lang="ru-RU" sz="2000" b="1" dirty="0">
                <a:latin typeface="Times New Roman" pitchFamily="18" charset="0"/>
              </a:rPr>
              <a:t>. 428 – </a:t>
            </a:r>
            <a:r>
              <a:rPr lang="ru-RU" sz="2000" b="1" dirty="0" err="1">
                <a:latin typeface="Times New Roman" pitchFamily="18" charset="0"/>
              </a:rPr>
              <a:t>ок</a:t>
            </a:r>
            <a:r>
              <a:rPr lang="ru-RU" sz="2000" b="1" dirty="0">
                <a:latin typeface="Times New Roman" pitchFamily="18" charset="0"/>
              </a:rPr>
              <a:t>. 348 до н.э.).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Платон считал, что мир строится из четырёх «стихий» – огня, земли, воздуха и воды, а атомы этих «стихий» имеют форму четырёх правильных многогранников.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Тетраэдр олицетворял огонь, поскольку его вершина устремлена вверх, как у разгоревшегося пламени.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Икосаэдр – как самый обтекаемый – воду.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Куб – самая устойчивая из фигур – землю.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Октаэдр – воздух.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В наше время эту систему можно сравнить с четырьмя состояниями вещества – твёрдым, жидким, газообразным и пламенным.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Пятый многогранник – додекаэдр символизировал весь мир и почитался главнейшим.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atin typeface="Times New Roman" pitchFamily="18" charset="0"/>
              </a:rPr>
              <a:t>       Это была одна из первых попыток ввести в науку идею систематизации.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9050" y="142875"/>
            <a:ext cx="8664575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Monotype Corsiva" pitchFamily="66" charset="0"/>
              </a:rPr>
              <a:t>Правильные многогранники </a:t>
            </a:r>
            <a:br>
              <a:rPr lang="ru-RU" sz="44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400" b="1" dirty="0">
                <a:solidFill>
                  <a:schemeClr val="bg1"/>
                </a:solidFill>
                <a:latin typeface="Monotype Corsiva" pitchFamily="66" charset="0"/>
              </a:rPr>
              <a:t>в философской картине мира Платона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2714612" y="0"/>
            <a:ext cx="6429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20638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4800" b="1" dirty="0">
                <a:solidFill>
                  <a:schemeClr val="bg1"/>
                </a:solidFill>
                <a:latin typeface="Monotype Corsiva" pitchFamily="66" charset="0"/>
              </a:rPr>
              <a:t>Правильных многогранников вызывающе мало, но этот весьма скромный по численности отряд сумел пробраться в самые глубины различных наук.</a:t>
            </a:r>
            <a:r>
              <a:rPr lang="ru-RU" sz="4800" dirty="0">
                <a:solidFill>
                  <a:schemeClr val="bg1"/>
                </a:solidFill>
              </a:rPr>
              <a:t> </a:t>
            </a:r>
          </a:p>
          <a:p>
            <a:pPr indent="20638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4400" dirty="0">
                <a:solidFill>
                  <a:schemeClr val="bg1"/>
                </a:solidFill>
              </a:rPr>
              <a:t>                 </a:t>
            </a:r>
            <a:r>
              <a:rPr lang="ru-RU" sz="4400" dirty="0" smtClean="0">
                <a:solidFill>
                  <a:schemeClr val="bg1"/>
                </a:solidFill>
              </a:rPr>
              <a:t>  </a:t>
            </a:r>
            <a:r>
              <a:rPr lang="ru-RU" sz="4800" b="1" dirty="0">
                <a:solidFill>
                  <a:schemeClr val="bg1"/>
                </a:solidFill>
                <a:latin typeface="Monotype Corsiva" pitchFamily="66" charset="0"/>
              </a:rPr>
              <a:t>Л. Кэрролл</a:t>
            </a:r>
            <a:r>
              <a:rPr lang="ru-RU" sz="2800" dirty="0">
                <a:solidFill>
                  <a:schemeClr val="bg1"/>
                </a:solidFill>
              </a:rPr>
              <a:t>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0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0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0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0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0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0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143248"/>
            <a:ext cx="3829048" cy="1143000"/>
          </a:xfrm>
        </p:spPr>
        <p:txBody>
          <a:bodyPr/>
          <a:lstStyle/>
          <a:p>
            <a:r>
              <a:rPr lang="ru-RU" dirty="0" smtClean="0"/>
              <a:t>КУБ - ЗЕМЛЯ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ДОДЕКАЭДР - ВСЕЛЕННАЯ</a:t>
            </a:r>
            <a:endParaRPr lang="ru-RU" b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928670"/>
            <a:ext cx="5929354" cy="56436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2800" dirty="0" smtClean="0"/>
              <a:t>. Ввести понятие правильных многогранников.</a:t>
            </a:r>
          </a:p>
          <a:p>
            <a:pPr>
              <a:buNone/>
            </a:pPr>
            <a:r>
              <a:rPr lang="ru-RU" sz="2800" dirty="0" smtClean="0"/>
              <a:t>2. Рассмотреть виды правильных многогранников.</a:t>
            </a:r>
          </a:p>
          <a:p>
            <a:pPr>
              <a:buNone/>
            </a:pPr>
            <a:r>
              <a:rPr lang="ru-RU" sz="2800" dirty="0" smtClean="0"/>
              <a:t>3. Привить интерес к предмету, научить видеть прекрасное в геометрических телах, развитие пространственного воображения.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285728"/>
            <a:ext cx="6429388" cy="62865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b="1" dirty="0" smtClean="0"/>
              <a:t>Правильный многогранник </a:t>
            </a:r>
            <a:r>
              <a:rPr lang="ru-RU" sz="2400" dirty="0" smtClean="0"/>
              <a:t>или </a:t>
            </a:r>
            <a:r>
              <a:rPr lang="ru-RU" sz="2400" dirty="0" err="1" smtClean="0"/>
              <a:t>платоново</a:t>
            </a:r>
            <a:r>
              <a:rPr lang="ru-RU" sz="2400" dirty="0" smtClean="0"/>
              <a:t> тело — это выпуклый многогранник с максимально возможной симметрией.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Многогранник называется правильным, если:</a:t>
            </a:r>
          </a:p>
          <a:p>
            <a:pPr>
              <a:buNone/>
            </a:pPr>
            <a:r>
              <a:rPr lang="ru-RU" sz="2400" dirty="0" smtClean="0"/>
              <a:t>     1. Он выпуклый.</a:t>
            </a:r>
          </a:p>
          <a:p>
            <a:pPr>
              <a:buNone/>
            </a:pPr>
            <a:r>
              <a:rPr lang="ru-RU" sz="2400" dirty="0" smtClean="0"/>
              <a:t>     2. Все его грани являются равными правильными многоугольниками.</a:t>
            </a:r>
          </a:p>
          <a:p>
            <a:pPr>
              <a:buNone/>
            </a:pPr>
            <a:r>
              <a:rPr lang="ru-RU" sz="2400" dirty="0" smtClean="0"/>
              <a:t>    3. В каждой его вершине сходится одинаковое число рёбер.</a:t>
            </a:r>
            <a:endParaRPr lang="ru-RU" sz="24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/>
          <a:lstStyle/>
          <a:p>
            <a:r>
              <a:rPr lang="ru-RU" dirty="0" smtClean="0"/>
              <a:t>Тетраэдр</a:t>
            </a:r>
            <a:endParaRPr lang="ru-RU" dirty="0"/>
          </a:p>
        </p:txBody>
      </p:sp>
      <p:pic>
        <p:nvPicPr>
          <p:cNvPr id="5" name="Рисунок 4" descr="5403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428736"/>
            <a:ext cx="4357718" cy="45720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Тетраэдр — четыре грани — равносторонние равные треугольники. Тетраэдр имеет четыре вершины и шесть ребер.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ir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643182"/>
            <a:ext cx="3496658" cy="3143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29124" y="2214554"/>
            <a:ext cx="4286280" cy="428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pir0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357430"/>
            <a:ext cx="2519377" cy="416375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74638"/>
            <a:ext cx="5757874" cy="1143000"/>
          </a:xfrm>
        </p:spPr>
        <p:txBody>
          <a:bodyPr/>
          <a:lstStyle/>
          <a:p>
            <a:r>
              <a:rPr lang="ru-RU" dirty="0" smtClean="0"/>
              <a:t>Гексаэдр</a:t>
            </a:r>
            <a:endParaRPr lang="ru-RU" dirty="0"/>
          </a:p>
        </p:txBody>
      </p:sp>
      <p:pic>
        <p:nvPicPr>
          <p:cNvPr id="5" name="Рисунок 4" descr="540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1571612"/>
            <a:ext cx="4448202" cy="41970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Куб — шесть граней — равные квадраты. Куб имеет восемь вершин и двенадцать ребер.</a:t>
            </a:r>
            <a:endParaRPr lang="ru-RU" dirty="0"/>
          </a:p>
        </p:txBody>
      </p:sp>
      <p:pic>
        <p:nvPicPr>
          <p:cNvPr id="4" name="Рисунок 3" descr="priz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4752"/>
            <a:ext cx="3517533" cy="29432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29124" y="2214554"/>
            <a:ext cx="4286280" cy="428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priz0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214555"/>
            <a:ext cx="2571768" cy="421484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74638"/>
            <a:ext cx="5757874" cy="1143000"/>
          </a:xfrm>
        </p:spPr>
        <p:txBody>
          <a:bodyPr/>
          <a:lstStyle/>
          <a:p>
            <a:r>
              <a:rPr lang="ru-RU" dirty="0" smtClean="0"/>
              <a:t>Октаэдр</a:t>
            </a:r>
            <a:endParaRPr lang="ru-RU" dirty="0"/>
          </a:p>
        </p:txBody>
      </p:sp>
      <p:pic>
        <p:nvPicPr>
          <p:cNvPr id="7" name="Рисунок 6" descr="Octahedr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714488"/>
            <a:ext cx="4429156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108030">
  <a:themeElements>
    <a:clrScheme name="OF_RU_RedBlackDesignPaper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_RU_RedBlackDesignPaper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_RU_RedBlackDesignPaper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10108030</Template>
  <TotalTime>95</TotalTime>
  <Words>507</Words>
  <Application>Microsoft Office PowerPoint</Application>
  <PresentationFormat>Экран (4:3)</PresentationFormat>
  <Paragraphs>120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10108030</vt:lpstr>
      <vt:lpstr>Правильные многогранники</vt:lpstr>
      <vt:lpstr>Слайд 2</vt:lpstr>
      <vt:lpstr>Цель урока: </vt:lpstr>
      <vt:lpstr>Слайд 4</vt:lpstr>
      <vt:lpstr>Тетраэдр</vt:lpstr>
      <vt:lpstr>Слайд 6</vt:lpstr>
      <vt:lpstr>Гексаэдр</vt:lpstr>
      <vt:lpstr>Слайд 8</vt:lpstr>
      <vt:lpstr>Октаэдр</vt:lpstr>
      <vt:lpstr>Слайд 10</vt:lpstr>
      <vt:lpstr>Додекаэдр</vt:lpstr>
      <vt:lpstr>Слайд 12</vt:lpstr>
      <vt:lpstr>Икосаэдр</vt:lpstr>
      <vt:lpstr>Слайд 14</vt:lpstr>
      <vt:lpstr>Слайд 15</vt:lpstr>
      <vt:lpstr> Элементы симметрии правильных многогранников </vt:lpstr>
      <vt:lpstr>Слайд 17</vt:lpstr>
      <vt:lpstr>Названия многогранников </vt:lpstr>
      <vt:lpstr>Слайд 19</vt:lpstr>
      <vt:lpstr>Слайд 20</vt:lpstr>
      <vt:lpstr>Слайд 21</vt:lpstr>
      <vt:lpstr>Слайд 22</vt:lpstr>
      <vt:lpstr>КУБ - ЗЕМЛЯ</vt:lpstr>
      <vt:lpstr>ДОДЕКАЭДР - ВСЕЛЕННАЯ</vt:lpstr>
      <vt:lpstr>Слайд 25</vt:lpstr>
    </vt:vector>
  </TitlesOfParts>
  <Manager/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Правильные многогранники</dc:title>
  <dc:subject/>
  <dc:creator>Admin</dc:creator>
  <cp:keywords/>
  <dc:description/>
  <cp:lastModifiedBy>Admin</cp:lastModifiedBy>
  <cp:revision>23</cp:revision>
  <dcterms:created xsi:type="dcterms:W3CDTF">2011-11-10T19:18:00Z</dcterms:created>
  <dcterms:modified xsi:type="dcterms:W3CDTF">2011-11-13T18:27:14Z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TC101080301049</vt:lpwstr>
  </property>
</Properties>
</file>