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263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73" r:id="rId11"/>
    <p:sldId id="289" r:id="rId12"/>
    <p:sldId id="290" r:id="rId13"/>
    <p:sldId id="291" r:id="rId14"/>
    <p:sldId id="262" r:id="rId15"/>
    <p:sldId id="285" r:id="rId16"/>
    <p:sldId id="286" r:id="rId17"/>
    <p:sldId id="288" r:id="rId18"/>
    <p:sldId id="267" r:id="rId19"/>
    <p:sldId id="270" r:id="rId20"/>
    <p:sldId id="268" r:id="rId21"/>
    <p:sldId id="271" r:id="rId22"/>
    <p:sldId id="269" r:id="rId23"/>
    <p:sldId id="272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CF200E3-5F5A-4071-B54A-FB2350EA6F81}" type="datetimeFigureOut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854E15D-F283-491D-B74D-C852738D3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6C083-C213-4123-A158-1512AD12D9BE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2C358-51AB-4DCC-8C8D-81EEE45B0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37AE-50CC-40E0-B1AF-25BC873A1405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888D5-EF5E-4113-AE11-1142F9ED6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A19C1-66E1-4BD1-98DA-F63D1C988370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B05A-7D13-4637-95E5-155DE7245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9D98A-BE4F-4C25-8CEF-22E1C1629DA6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C3766-61A7-45F3-A87A-34A902366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5D67D-F299-409E-BBE1-16BF77E3BF62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C3C76-84B5-4EE4-B87A-445A165E7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D165F-AF88-4A0C-9C11-3BDEDB64A29E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2695C-A6DB-4150-BB9E-48F54A4E1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A5E57-E338-45A9-B4A4-DFF38880E437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F8BDC-6B75-4C08-B308-B219721ED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F797A-711C-4EF0-AE7A-3E046684519B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31B5A-5A43-42A4-AB01-009D12983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9A09B-DC6E-4ADC-8B2A-06EA9FBD8838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FEFAA-8386-4914-9CA9-D1B44F040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4BAEE-2249-48BD-B116-590BB0ACF9C0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75F2E-D39C-4312-B133-B0D28BC48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00B5F-A471-4D67-82E1-822B6A7E9C7D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FBDCF-9EE0-4EAE-971C-9178C2832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C6383C-F221-43CB-A6B7-A9516AABE0F9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F09DEE-6728-452B-B56F-AD588D617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496"/>
            <a:ext cx="6000760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Шар. Сфера.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929198"/>
            <a:ext cx="3857652" cy="17526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Подготовила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учитель математики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ГОШ </a:t>
            </a:r>
            <a:r>
              <a:rPr lang="uk-UA" b="1" dirty="0" smtClean="0">
                <a:solidFill>
                  <a:srgbClr val="002060"/>
                </a:solidFill>
              </a:rPr>
              <a:t>І – ІІІ </a:t>
            </a:r>
            <a:r>
              <a:rPr lang="uk-UA" b="1" dirty="0" err="1" smtClean="0">
                <a:solidFill>
                  <a:srgbClr val="002060"/>
                </a:solidFill>
              </a:rPr>
              <a:t>ступеней</a:t>
            </a:r>
            <a:r>
              <a:rPr lang="uk-UA" b="1" dirty="0" smtClean="0">
                <a:solidFill>
                  <a:srgbClr val="002060"/>
                </a:solidFill>
              </a:rPr>
              <a:t> № 42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rgbClr val="002060"/>
                </a:solidFill>
              </a:rPr>
              <a:t>г. </a:t>
            </a:r>
            <a:r>
              <a:rPr lang="uk-UA" b="1" dirty="0" err="1" smtClean="0">
                <a:solidFill>
                  <a:srgbClr val="002060"/>
                </a:solidFill>
              </a:rPr>
              <a:t>Горловки</a:t>
            </a:r>
            <a:endParaRPr lang="uk-UA" b="1" dirty="0" smtClean="0">
              <a:solidFill>
                <a:srgbClr val="00206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err="1" smtClean="0">
                <a:solidFill>
                  <a:srgbClr val="002060"/>
                </a:solidFill>
              </a:rPr>
              <a:t>Рыбина</a:t>
            </a:r>
            <a:r>
              <a:rPr lang="uk-UA" b="1" dirty="0" smtClean="0">
                <a:solidFill>
                  <a:srgbClr val="002060"/>
                </a:solidFill>
              </a:rPr>
              <a:t> М.В.</a:t>
            </a:r>
            <a:endParaRPr lang="ru-RU" b="1" dirty="0" smtClean="0">
              <a:solidFill>
                <a:srgbClr val="002060"/>
              </a:solidFill>
            </a:endParaRPr>
          </a:p>
        </p:txBody>
      </p:sp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23261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:\Documents and Settings\Aida\Рабочий стол\текстуры и фоны, клипарты\новеньки картинки\ufficio01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75" y="3929063"/>
            <a:ext cx="9080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63" y="714375"/>
            <a:ext cx="1571625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0_6215a_e3bf509a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2132" y="500042"/>
            <a:ext cx="3048000" cy="3048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Касательная плоскость к сфере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4257676" cy="491174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Плоскость, имеющая со сферой только одну общую точку, называется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касательной плоскостью к сфере</a:t>
            </a:r>
            <a:r>
              <a:rPr lang="ru-RU" b="1" dirty="0" smtClean="0">
                <a:solidFill>
                  <a:srgbClr val="002060"/>
                </a:solidFill>
              </a:rPr>
              <a:t>, а их общая точка называется точкой касания плоскости и сферы.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graphicFrame>
        <p:nvGraphicFramePr>
          <p:cNvPr id="16386" name="Object 4"/>
          <p:cNvGraphicFramePr>
            <a:graphicFrameLocks noChangeAspect="1"/>
          </p:cNvGraphicFramePr>
          <p:nvPr/>
        </p:nvGraphicFramePr>
        <p:xfrm>
          <a:off x="5000628" y="1500174"/>
          <a:ext cx="3443287" cy="3117850"/>
        </p:xfrm>
        <a:graphic>
          <a:graphicData uri="http://schemas.openxmlformats.org/presentationml/2006/ole">
            <p:oleObj spid="_x0000_s16386" name="Точечный рисунок" r:id="rId3" imgW="2847619" imgH="2314286" progId="PBrush">
              <p:embed/>
            </p:oleObj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Взаимное расположение двух сфер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2060"/>
                </a:solidFill>
              </a:rPr>
              <a:t>Если две сферы имеют только одну общую точку, то они касаются друг друга. Касание может быть внешним.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О</a:t>
            </a:r>
            <a:r>
              <a:rPr lang="ru-RU" b="1" baseline="-25000" dirty="0" smtClean="0">
                <a:solidFill>
                  <a:srgbClr val="002060"/>
                </a:solidFill>
              </a:rPr>
              <a:t>1</a:t>
            </a:r>
            <a:r>
              <a:rPr lang="ru-RU" b="1" dirty="0" smtClean="0">
                <a:solidFill>
                  <a:srgbClr val="002060"/>
                </a:solidFill>
              </a:rPr>
              <a:t>О</a:t>
            </a:r>
            <a:r>
              <a:rPr lang="ru-RU" b="1" baseline="-25000" dirty="0" smtClean="0">
                <a:solidFill>
                  <a:srgbClr val="002060"/>
                </a:solidFill>
              </a:rPr>
              <a:t>2</a:t>
            </a:r>
            <a:r>
              <a:rPr lang="ru-RU" b="1" dirty="0" smtClean="0">
                <a:solidFill>
                  <a:srgbClr val="002060"/>
                </a:solidFill>
              </a:rPr>
              <a:t> = </a:t>
            </a:r>
            <a:r>
              <a:rPr lang="en-US" b="1" dirty="0" smtClean="0">
                <a:solidFill>
                  <a:srgbClr val="002060"/>
                </a:solidFill>
              </a:rPr>
              <a:t>r</a:t>
            </a:r>
            <a:r>
              <a:rPr lang="en-US" b="1" baseline="-25000" dirty="0" smtClean="0">
                <a:solidFill>
                  <a:srgbClr val="002060"/>
                </a:solidFill>
              </a:rPr>
              <a:t>1</a:t>
            </a:r>
            <a:r>
              <a:rPr lang="en-US" b="1" dirty="0" smtClean="0">
                <a:solidFill>
                  <a:srgbClr val="002060"/>
                </a:solidFill>
              </a:rPr>
              <a:t>+r</a:t>
            </a:r>
            <a:r>
              <a:rPr lang="en-US" b="1" baseline="-25000" dirty="0" smtClean="0">
                <a:solidFill>
                  <a:srgbClr val="002060"/>
                </a:solidFill>
              </a:rPr>
              <a:t>2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7" name="Рисунок 6" descr="IMG_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3143248"/>
            <a:ext cx="3272816" cy="2903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Взаимное расположение двух сфер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Касание может быть внутренним.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О</a:t>
            </a:r>
            <a:r>
              <a:rPr lang="ru-RU" b="1" baseline="-25000" dirty="0" smtClean="0">
                <a:solidFill>
                  <a:srgbClr val="002060"/>
                </a:solidFill>
              </a:rPr>
              <a:t>1</a:t>
            </a:r>
            <a:r>
              <a:rPr lang="ru-RU" b="1" dirty="0" smtClean="0">
                <a:solidFill>
                  <a:srgbClr val="002060"/>
                </a:solidFill>
              </a:rPr>
              <a:t>О</a:t>
            </a:r>
            <a:r>
              <a:rPr lang="ru-RU" b="1" baseline="-25000" dirty="0" smtClean="0">
                <a:solidFill>
                  <a:srgbClr val="002060"/>
                </a:solidFill>
              </a:rPr>
              <a:t>2</a:t>
            </a:r>
            <a:r>
              <a:rPr lang="ru-RU" b="1" dirty="0" smtClean="0">
                <a:solidFill>
                  <a:srgbClr val="002060"/>
                </a:solidFill>
              </a:rPr>
              <a:t> = </a:t>
            </a:r>
            <a:r>
              <a:rPr lang="en-US" b="1" dirty="0" smtClean="0">
                <a:solidFill>
                  <a:srgbClr val="002060"/>
                </a:solidFill>
              </a:rPr>
              <a:t>r</a:t>
            </a:r>
            <a:r>
              <a:rPr lang="en-US" b="1" baseline="-25000" dirty="0" smtClean="0">
                <a:solidFill>
                  <a:srgbClr val="002060"/>
                </a:solidFill>
              </a:rPr>
              <a:t>1</a:t>
            </a:r>
            <a:r>
              <a:rPr lang="ru-RU" b="1" dirty="0" smtClean="0">
                <a:solidFill>
                  <a:srgbClr val="002060"/>
                </a:solidFill>
              </a:rPr>
              <a:t>- </a:t>
            </a:r>
            <a:r>
              <a:rPr lang="en-US" b="1" dirty="0" smtClean="0">
                <a:solidFill>
                  <a:srgbClr val="002060"/>
                </a:solidFill>
              </a:rPr>
              <a:t>r</a:t>
            </a:r>
            <a:r>
              <a:rPr lang="en-US" b="1" baseline="-25000" dirty="0" smtClean="0">
                <a:solidFill>
                  <a:srgbClr val="002060"/>
                </a:solidFill>
              </a:rPr>
              <a:t>2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7" name="Рисунок 6" descr="Копия (2) IMG_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2357430"/>
            <a:ext cx="3241186" cy="3203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Взаимное расположение двух сфер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Две сферы пересекаются по окружности, если </a:t>
            </a:r>
            <a:r>
              <a:rPr lang="en-US" b="1" dirty="0" smtClean="0">
                <a:solidFill>
                  <a:srgbClr val="002060"/>
                </a:solidFill>
              </a:rPr>
              <a:t>r</a:t>
            </a:r>
            <a:r>
              <a:rPr lang="en-US" b="1" baseline="-25000" dirty="0" smtClean="0">
                <a:solidFill>
                  <a:srgbClr val="002060"/>
                </a:solidFill>
              </a:rPr>
              <a:t>1</a:t>
            </a:r>
            <a:r>
              <a:rPr lang="ru-RU" b="1" dirty="0" smtClean="0">
                <a:solidFill>
                  <a:srgbClr val="002060"/>
                </a:solidFill>
              </a:rPr>
              <a:t>- </a:t>
            </a:r>
            <a:r>
              <a:rPr lang="en-US" b="1" dirty="0" smtClean="0">
                <a:solidFill>
                  <a:srgbClr val="002060"/>
                </a:solidFill>
              </a:rPr>
              <a:t>r</a:t>
            </a:r>
            <a:r>
              <a:rPr lang="en-US" b="1" baseline="-25000" dirty="0" smtClean="0">
                <a:solidFill>
                  <a:srgbClr val="002060"/>
                </a:solidFill>
              </a:rPr>
              <a:t>2 </a:t>
            </a:r>
            <a:r>
              <a:rPr lang="ru-RU" b="1" dirty="0" smtClean="0">
                <a:solidFill>
                  <a:srgbClr val="002060"/>
                </a:solidFill>
              </a:rPr>
              <a:t>&lt; О</a:t>
            </a:r>
            <a:r>
              <a:rPr lang="ru-RU" b="1" baseline="-25000" dirty="0" smtClean="0">
                <a:solidFill>
                  <a:srgbClr val="002060"/>
                </a:solidFill>
              </a:rPr>
              <a:t>1</a:t>
            </a:r>
            <a:r>
              <a:rPr lang="ru-RU" b="1" dirty="0" smtClean="0">
                <a:solidFill>
                  <a:srgbClr val="002060"/>
                </a:solidFill>
              </a:rPr>
              <a:t>О</a:t>
            </a:r>
            <a:r>
              <a:rPr lang="ru-RU" b="1" baseline="-25000" dirty="0" smtClean="0">
                <a:solidFill>
                  <a:srgbClr val="002060"/>
                </a:solidFill>
              </a:rPr>
              <a:t>2</a:t>
            </a:r>
            <a:r>
              <a:rPr lang="ru-RU" b="1" dirty="0" smtClean="0">
                <a:solidFill>
                  <a:srgbClr val="002060"/>
                </a:solidFill>
              </a:rPr>
              <a:t> &lt; </a:t>
            </a:r>
            <a:r>
              <a:rPr lang="en-US" b="1" dirty="0" smtClean="0">
                <a:solidFill>
                  <a:srgbClr val="002060"/>
                </a:solidFill>
              </a:rPr>
              <a:t>r</a:t>
            </a:r>
            <a:r>
              <a:rPr lang="en-US" b="1" baseline="-25000" dirty="0" smtClean="0">
                <a:solidFill>
                  <a:srgbClr val="002060"/>
                </a:solidFill>
              </a:rPr>
              <a:t>1</a:t>
            </a:r>
            <a:r>
              <a:rPr lang="en-US" b="1" dirty="0" smtClean="0">
                <a:solidFill>
                  <a:srgbClr val="002060"/>
                </a:solidFill>
              </a:rPr>
              <a:t>+r</a:t>
            </a:r>
            <a:r>
              <a:rPr lang="en-US" b="1" baseline="-25000" dirty="0" smtClean="0">
                <a:solidFill>
                  <a:srgbClr val="002060"/>
                </a:solidFill>
              </a:rPr>
              <a:t>2</a:t>
            </a:r>
            <a:r>
              <a:rPr lang="ru-RU" b="1" baseline="-25000" dirty="0" smtClean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endParaRPr lang="ru-RU" b="1" baseline="-25000" dirty="0" smtClean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7" name="Рисунок 6" descr="Копия IMG_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2786058"/>
            <a:ext cx="4572032" cy="3418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ФОРМУЛЫ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Площадь сферы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Объем шара, ограниченного сферой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7" name="Рисунок 6" descr="0dacd81c51bf5e865150ec738f955c2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2357430"/>
            <a:ext cx="6100052" cy="804868"/>
          </a:xfrm>
          <a:prstGeom prst="rect">
            <a:avLst/>
          </a:prstGeom>
        </p:spPr>
      </p:pic>
      <p:pic>
        <p:nvPicPr>
          <p:cNvPr id="8" name="Рисунок 7" descr="572d25e6055562df4d0f4fb65c0924e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4357694"/>
            <a:ext cx="3025717" cy="1409709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ЗАДАЧА № 1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Шар с центром в точке О касается плоскости. Точка А лежит в этой плоскости. Найдите расстояние от точки А до точки касания, если её расстояние от центра шара равно 25 см, а радиус шара равен 15 см.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ЗАДАЧА №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В шаре радиуса 26 см на расстоянии 10 см от центра проведена секущая плоскость. Найдите площадь сечения.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Задача № 3 - 6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115328" cy="5786454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Поверхность шара равна 144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Найдите объём шара.                     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(288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 Объём шара равен 36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см</a:t>
            </a:r>
            <a:r>
              <a:rPr lang="ru-RU" sz="28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Найдите поверхность шара.     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(36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см</a:t>
            </a:r>
            <a:r>
              <a:rPr lang="ru-RU" sz="28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Сечение шара плоскостью, удалённой от его центра на 15 см, имеет площадь 64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см</a:t>
            </a:r>
            <a:r>
              <a:rPr lang="ru-RU" sz="28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Найдите площадь поверхности шара.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Ответ: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(1156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см</a:t>
            </a:r>
            <a:r>
              <a:rPr lang="ru-RU" sz="28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                                                   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Длина линии пересечения сферы и плоскости, удалённой от её центра на 12 см, равна 10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см. Найдите площадь поверхности шара.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Ответ: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(676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см</a:t>
            </a:r>
            <a:r>
              <a:rPr lang="ru-RU" sz="2800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                                                         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Части шара.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7"/>
            <a:ext cx="5114932" cy="207170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Шаровым сегментом </a:t>
            </a:r>
            <a:r>
              <a:rPr lang="ru-RU" b="1" dirty="0" smtClean="0">
                <a:solidFill>
                  <a:srgbClr val="002060"/>
                </a:solidFill>
              </a:rPr>
              <a:t>называется часть шара, отсекаемая от него плоскостью.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7" name="Рисунок 6" descr="07003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142984"/>
            <a:ext cx="3738562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Копия 103_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4000504"/>
            <a:ext cx="4929222" cy="2286016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Шаровой сегмент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sh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14422"/>
            <a:ext cx="3866256" cy="2818625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8" name="Рисунок 7" descr="sh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3500438"/>
            <a:ext cx="4762526" cy="2762265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Определения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00552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</a:rPr>
              <a:t>Множество всех точек пространства, одинаково удаленных на расстояние R от данной точки O, называется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сферой.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5390C42-2A23-45E0-9F79-DCC5A4728C4F}" type="datetime1">
              <a:rPr lang="ru-RU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A6E80D-A180-4456-A587-349ED86DD262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pic>
        <p:nvPicPr>
          <p:cNvPr id="8" name="Рисунок 7" descr="Sphere-wirefram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1643050"/>
            <a:ext cx="3003326" cy="300332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Части шара.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7"/>
            <a:ext cx="4614866" cy="2643206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Шаровой сектор </a:t>
            </a:r>
            <a:r>
              <a:rPr lang="ru-RU" b="1" dirty="0" smtClean="0">
                <a:solidFill>
                  <a:srgbClr val="002060"/>
                </a:solidFill>
              </a:rPr>
              <a:t>получается из шарового сегмента и конуса.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7" name="Рисунок 6" descr="07003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285860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03_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4214818"/>
            <a:ext cx="4357718" cy="221457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Шаровой сектор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sh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00174"/>
            <a:ext cx="3881460" cy="2829710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8" name="Рисунок 7" descr="sh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3071810"/>
            <a:ext cx="4538038" cy="2490803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Части шара.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4257676" cy="498317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Шаровым слоем </a:t>
            </a:r>
            <a:r>
              <a:rPr lang="ru-RU" b="1" dirty="0" smtClean="0">
                <a:solidFill>
                  <a:srgbClr val="002060"/>
                </a:solidFill>
              </a:rPr>
              <a:t>называется часть шара, расположенная между двумя параллельными плоскостями, пересекающими шар.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7" name="Рисунок 6" descr="82618-i010-001-2602137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428736"/>
            <a:ext cx="3429000" cy="30861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Шаровой слой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sh4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3514745" cy="2664774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8" name="Рисунок 7" descr="sh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500174"/>
            <a:ext cx="4336374" cy="392909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Определения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4866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Сфера  </a:t>
            </a:r>
            <a:r>
              <a:rPr lang="ru-RU" b="1" dirty="0" smtClean="0">
                <a:solidFill>
                  <a:srgbClr val="002060"/>
                </a:solidFill>
              </a:rPr>
              <a:t>- тело, образованное при вращении окружности вокруг своего диаметра.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7" name="Рисунок 6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1571612"/>
            <a:ext cx="3181046" cy="32262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Определения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2060"/>
                </a:solidFill>
              </a:rPr>
              <a:t>Множество всех точек пространства, удаленных от данной точки O на расстояние, не большее R, называется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шаром.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7" name="Рисунок 6" descr="05004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857364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Определения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Шар  </a:t>
            </a:r>
            <a:r>
              <a:rPr lang="ru-RU" b="1" dirty="0" smtClean="0">
                <a:solidFill>
                  <a:srgbClr val="002060"/>
                </a:solidFill>
              </a:rPr>
              <a:t>- тело, образованное при вращении круга вокруг своего диаметра.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7" name="Рисунок 6" descr="1.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1285860"/>
            <a:ext cx="4224348" cy="4224348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Определения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5143536" cy="5286412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Шар обозначают так же, как сферу: </a:t>
            </a:r>
            <a:r>
              <a:rPr lang="ru-RU" sz="2400" b="1" dirty="0" err="1" smtClean="0">
                <a:solidFill>
                  <a:srgbClr val="002060"/>
                </a:solidFill>
              </a:rPr>
              <a:t>ω </a:t>
            </a:r>
            <a:r>
              <a:rPr lang="ru-RU" sz="2400" b="1" dirty="0" smtClean="0">
                <a:solidFill>
                  <a:srgbClr val="002060"/>
                </a:solidFill>
              </a:rPr>
              <a:t>(O, R).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Точка O называется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центром</a:t>
            </a:r>
            <a:r>
              <a:rPr lang="ru-RU" sz="2400" b="1" dirty="0" smtClean="0">
                <a:solidFill>
                  <a:srgbClr val="002060"/>
                </a:solidFill>
              </a:rPr>
              <a:t> сферы (шара). Отрезок, соединяющий центр сферы с любой ее точкой, называется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радиусом</a:t>
            </a:r>
            <a:r>
              <a:rPr lang="ru-RU" sz="2400" b="1" dirty="0" smtClean="0">
                <a:solidFill>
                  <a:srgbClr val="002060"/>
                </a:solidFill>
              </a:rPr>
              <a:t> сферы (шара): ОА, ОВ, ОС, О</a:t>
            </a:r>
            <a:r>
              <a:rPr lang="en-US" sz="2400" b="1" dirty="0" smtClean="0">
                <a:solidFill>
                  <a:srgbClr val="002060"/>
                </a:solidFill>
              </a:rPr>
              <a:t>D</a:t>
            </a:r>
            <a:r>
              <a:rPr lang="ru-RU" sz="2400" b="1" dirty="0" smtClean="0">
                <a:solidFill>
                  <a:srgbClr val="002060"/>
                </a:solidFill>
              </a:rPr>
              <a:t>. Отрезок, соединяющий любые две точки сферы, называется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хордой</a:t>
            </a:r>
            <a:r>
              <a:rPr lang="ru-RU" sz="2400" b="1" dirty="0" smtClean="0">
                <a:solidFill>
                  <a:srgbClr val="002060"/>
                </a:solidFill>
              </a:rPr>
              <a:t> сферы (шара)</a:t>
            </a:r>
            <a:r>
              <a:rPr lang="en-US" sz="2400" b="1" dirty="0" smtClean="0">
                <a:solidFill>
                  <a:srgbClr val="002060"/>
                </a:solidFill>
              </a:rPr>
              <a:t>: AB, AC,AD</a:t>
            </a:r>
            <a:r>
              <a:rPr lang="ru-RU" sz="2400" b="1" dirty="0" smtClean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Хорда, проходящая через центр сферы, называется ее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диаметром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 ( CD)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7" name="Рисунок 6" descr="art_3_5_clip_image0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2132" y="1428736"/>
            <a:ext cx="2828937" cy="3191621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Взаимное расположение шара и плоскости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   Расстояние от шара до плоскости равно 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, а радиус шара равен </a:t>
            </a:r>
            <a:r>
              <a:rPr lang="en-US" dirty="0" smtClean="0">
                <a:solidFill>
                  <a:srgbClr val="002060"/>
                </a:solidFill>
              </a:rPr>
              <a:t>r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algn="ctr">
              <a:buNone/>
            </a:pPr>
            <a:r>
              <a:rPr lang="en-US" dirty="0" smtClean="0">
                <a:solidFill>
                  <a:srgbClr val="002060"/>
                </a:solidFill>
                <a:sym typeface="Symbol"/>
              </a:rPr>
              <a:t>d  r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 шар и плоскость не имеют общих точек</a:t>
            </a:r>
            <a:endParaRPr lang="en-US" dirty="0" smtClean="0">
              <a:solidFill>
                <a:srgbClr val="002060"/>
              </a:solidFill>
              <a:sym typeface="Symbol"/>
            </a:endParaRPr>
          </a:p>
          <a:p>
            <a:pPr algn="ctr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7" name="Рисунок 6" descr="img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3571876"/>
            <a:ext cx="2152650" cy="22479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Взаимное расположение шара и плоскости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Расстояние от шара до плоскости равно 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, а радиус шара равен </a:t>
            </a:r>
            <a:r>
              <a:rPr lang="en-US" dirty="0" smtClean="0">
                <a:solidFill>
                  <a:srgbClr val="002060"/>
                </a:solidFill>
              </a:rPr>
              <a:t>r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algn="ctr">
              <a:buNone/>
            </a:pPr>
            <a:r>
              <a:rPr lang="en-US" dirty="0" smtClean="0">
                <a:solidFill>
                  <a:srgbClr val="002060"/>
                </a:solidFill>
                <a:sym typeface="Symbol"/>
              </a:rPr>
              <a:t>d  r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 шар и плоскость пересекаются по кругу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7" name="Рисунок 6" descr="img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3500438"/>
            <a:ext cx="3381990" cy="2643206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Взаимное расположение шара и плоскости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Расстояние от шара до плоскости равно 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, а радиус шара равен </a:t>
            </a:r>
            <a:r>
              <a:rPr lang="en-US" dirty="0" smtClean="0">
                <a:solidFill>
                  <a:srgbClr val="002060"/>
                </a:solidFill>
              </a:rPr>
              <a:t>r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algn="ctr">
              <a:buNone/>
            </a:pPr>
            <a:r>
              <a:rPr lang="en-US" dirty="0" smtClean="0">
                <a:solidFill>
                  <a:srgbClr val="002060"/>
                </a:solidFill>
                <a:sym typeface="Symbol"/>
              </a:rPr>
              <a:t>d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=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 r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 шар и плоскость имеют одну общую точку – </a:t>
            </a:r>
            <a:r>
              <a:rPr lang="ru-RU" dirty="0" err="1" smtClean="0">
                <a:solidFill>
                  <a:srgbClr val="002060"/>
                </a:solidFill>
                <a:sym typeface="Symbol"/>
              </a:rPr>
              <a:t>точку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 касания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9D98A-BE4F-4C25-8CEF-22E1C1629DA6}" type="datetime1">
              <a:rPr lang="ru-RU" smtClean="0"/>
              <a:pPr>
                <a:defRPr/>
              </a:pPr>
              <a:t>24.01.2012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FC3766-61A7-45F3-A87A-34A90236618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7" name="Рисунок 6" descr="img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3857628"/>
            <a:ext cx="3500462" cy="2738451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- 14!</Template>
  <TotalTime>141</TotalTime>
  <Words>711</Words>
  <Application>Microsoft Office PowerPoint</Application>
  <PresentationFormat>Экран (4:3)</PresentationFormat>
  <Paragraphs>127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математика - 14!</vt:lpstr>
      <vt:lpstr>Точечный рисунок</vt:lpstr>
      <vt:lpstr>Шар. Сфера.</vt:lpstr>
      <vt:lpstr>Определения</vt:lpstr>
      <vt:lpstr>Определения</vt:lpstr>
      <vt:lpstr>Определения</vt:lpstr>
      <vt:lpstr>Определения</vt:lpstr>
      <vt:lpstr>Определения</vt:lpstr>
      <vt:lpstr>Взаимное расположение шара и плоскости</vt:lpstr>
      <vt:lpstr>Взаимное расположение шара и плоскости</vt:lpstr>
      <vt:lpstr>Взаимное расположение шара и плоскости</vt:lpstr>
      <vt:lpstr>Касательная плоскость к сфере</vt:lpstr>
      <vt:lpstr>Взаимное расположение двух сфер</vt:lpstr>
      <vt:lpstr>Взаимное расположение двух сфер</vt:lpstr>
      <vt:lpstr>Взаимное расположение двух сфер</vt:lpstr>
      <vt:lpstr>ФОРМУЛЫ</vt:lpstr>
      <vt:lpstr>ЗАДАЧА № 1 </vt:lpstr>
      <vt:lpstr>ЗАДАЧА № 2</vt:lpstr>
      <vt:lpstr>Задача № 3 - 6</vt:lpstr>
      <vt:lpstr>Части шара.</vt:lpstr>
      <vt:lpstr>Шаровой сегмент</vt:lpstr>
      <vt:lpstr>Части шара.</vt:lpstr>
      <vt:lpstr>Шаровой сектор</vt:lpstr>
      <vt:lpstr>Части шара.</vt:lpstr>
      <vt:lpstr>Шаровой слой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Шар. Сфера.</dc:title>
  <dc:creator>Admin</dc:creator>
  <dc:description>http://aida.ucoz.ru</dc:description>
  <cp:lastModifiedBy>Admin</cp:lastModifiedBy>
  <cp:revision>46</cp:revision>
  <dcterms:created xsi:type="dcterms:W3CDTF">2012-01-23T19:34:24Z</dcterms:created>
  <dcterms:modified xsi:type="dcterms:W3CDTF">2012-01-24T17:55:19Z</dcterms:modified>
</cp:coreProperties>
</file>