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58" r:id="rId5"/>
    <p:sldId id="277" r:id="rId6"/>
    <p:sldId id="259" r:id="rId7"/>
    <p:sldId id="275" r:id="rId8"/>
    <p:sldId id="260" r:id="rId9"/>
    <p:sldId id="261" r:id="rId10"/>
    <p:sldId id="262" r:id="rId11"/>
    <p:sldId id="263" r:id="rId12"/>
    <p:sldId id="279" r:id="rId13"/>
    <p:sldId id="282" r:id="rId14"/>
    <p:sldId id="276" r:id="rId15"/>
    <p:sldId id="264" r:id="rId16"/>
    <p:sldId id="283" r:id="rId17"/>
    <p:sldId id="284" r:id="rId18"/>
    <p:sldId id="285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ForGeometryMaster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989138"/>
            <a:ext cx="7772400" cy="1154112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3141663"/>
            <a:ext cx="6400800" cy="1198562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5738" y="549275"/>
            <a:ext cx="1997075" cy="5821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9750" y="549275"/>
            <a:ext cx="5843588" cy="5821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9750" y="1484313"/>
            <a:ext cx="3919538" cy="4886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1688" y="1484313"/>
            <a:ext cx="3921125" cy="4886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ForGeometrySlaidP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549275"/>
            <a:ext cx="7993063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484313"/>
            <a:ext cx="7993063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600" b="1" dirty="0" smtClean="0">
                <a:solidFill>
                  <a:srgbClr val="993300"/>
                </a:solidFill>
              </a:rPr>
              <a:t>ЦИЛИНДР</a:t>
            </a:r>
            <a:endParaRPr lang="ru-RU" sz="6600" b="1" dirty="0">
              <a:solidFill>
                <a:srgbClr val="993300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71472" y="4786299"/>
            <a:ext cx="4098930" cy="2071701"/>
          </a:xfrm>
        </p:spPr>
        <p:txBody>
          <a:bodyPr/>
          <a:lstStyle/>
          <a:p>
            <a:r>
              <a:rPr lang="ru-RU" sz="2800" b="1" dirty="0" smtClean="0">
                <a:solidFill>
                  <a:srgbClr val="993300"/>
                </a:solidFill>
              </a:rPr>
              <a:t>Подготовила</a:t>
            </a:r>
          </a:p>
          <a:p>
            <a:r>
              <a:rPr lang="ru-RU" sz="2800" b="1" dirty="0">
                <a:solidFill>
                  <a:srgbClr val="993300"/>
                </a:solidFill>
              </a:rPr>
              <a:t>у</a:t>
            </a:r>
            <a:r>
              <a:rPr lang="ru-RU" sz="2800" b="1" dirty="0" smtClean="0">
                <a:solidFill>
                  <a:srgbClr val="993300"/>
                </a:solidFill>
              </a:rPr>
              <a:t>читель математики</a:t>
            </a:r>
          </a:p>
          <a:p>
            <a:r>
              <a:rPr lang="ru-RU" sz="2800" b="1" dirty="0" smtClean="0">
                <a:solidFill>
                  <a:srgbClr val="993300"/>
                </a:solidFill>
              </a:rPr>
              <a:t>ГОШ </a:t>
            </a:r>
            <a:r>
              <a:rPr lang="uk-UA" sz="2800" b="1" dirty="0" smtClean="0">
                <a:solidFill>
                  <a:srgbClr val="993300"/>
                </a:solidFill>
              </a:rPr>
              <a:t>І – ІІІ</a:t>
            </a:r>
            <a:r>
              <a:rPr lang="ru-RU" sz="2800" b="1" dirty="0" smtClean="0">
                <a:solidFill>
                  <a:srgbClr val="993300"/>
                </a:solidFill>
              </a:rPr>
              <a:t> ст. № 42</a:t>
            </a:r>
          </a:p>
          <a:p>
            <a:r>
              <a:rPr lang="ru-RU" sz="2800" b="1" dirty="0" smtClean="0">
                <a:solidFill>
                  <a:srgbClr val="993300"/>
                </a:solidFill>
              </a:rPr>
              <a:t>Рыбина М.В.</a:t>
            </a:r>
            <a:endParaRPr lang="ru-RU" sz="2800" b="1" dirty="0">
              <a:solidFill>
                <a:srgbClr val="99330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3300"/>
                </a:solidFill>
              </a:rPr>
              <a:t>Сечения цилиндра</a:t>
            </a:r>
            <a:endParaRPr lang="ru-RU" b="1" dirty="0">
              <a:solidFill>
                <a:srgbClr val="9933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1" y="1484313"/>
            <a:ext cx="4460878" cy="488632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993300"/>
                </a:solidFill>
              </a:rPr>
              <a:t>   Плоскость, </a:t>
            </a:r>
            <a:r>
              <a:rPr lang="ru-RU" b="1" dirty="0" smtClean="0">
                <a:solidFill>
                  <a:srgbClr val="FF0000"/>
                </a:solidFill>
              </a:rPr>
              <a:t>перпендикулярная</a:t>
            </a:r>
            <a:r>
              <a:rPr lang="ru-RU" dirty="0" smtClean="0">
                <a:solidFill>
                  <a:srgbClr val="993300"/>
                </a:solidFill>
              </a:rPr>
              <a:t> оси цилиндра, пересекает его боковую поверхность по окружности, равной окружности основания.</a:t>
            </a:r>
            <a:endParaRPr lang="ru-RU" dirty="0">
              <a:solidFill>
                <a:srgbClr val="993300"/>
              </a:solidFill>
            </a:endParaRPr>
          </a:p>
        </p:txBody>
      </p:sp>
      <p:pic>
        <p:nvPicPr>
          <p:cNvPr id="4" name="Рисунок 3" descr="1306475943_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8" y="1857364"/>
            <a:ext cx="3290881" cy="34290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3300"/>
                </a:solidFill>
              </a:rPr>
              <a:t>Сечения цилиндра</a:t>
            </a:r>
            <a:endParaRPr lang="ru-RU" b="1" dirty="0">
              <a:solidFill>
                <a:srgbClr val="9933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1" y="1484313"/>
            <a:ext cx="3746498" cy="488632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993300"/>
                </a:solidFill>
              </a:rPr>
              <a:t>Сечение цилиндра, </a:t>
            </a:r>
            <a:r>
              <a:rPr lang="ru-RU" b="1" dirty="0" smtClean="0">
                <a:solidFill>
                  <a:srgbClr val="FF0000"/>
                </a:solidFill>
              </a:rPr>
              <a:t>параллельное оси</a:t>
            </a:r>
            <a:r>
              <a:rPr lang="ru-RU" dirty="0" smtClean="0">
                <a:solidFill>
                  <a:srgbClr val="993300"/>
                </a:solidFill>
              </a:rPr>
              <a:t>, представляет собой прямоугольник</a:t>
            </a:r>
            <a:r>
              <a:rPr lang="en-US" dirty="0" smtClean="0">
                <a:solidFill>
                  <a:srgbClr val="993300"/>
                </a:solidFill>
              </a:rPr>
              <a:t>   ( NKLE)</a:t>
            </a:r>
            <a:r>
              <a:rPr lang="ru-RU" dirty="0" smtClean="0">
                <a:solidFill>
                  <a:srgbClr val="993300"/>
                </a:solidFill>
              </a:rPr>
              <a:t>.</a:t>
            </a:r>
            <a:endParaRPr lang="ru-RU" dirty="0">
              <a:solidFill>
                <a:srgbClr val="993300"/>
              </a:solidFill>
            </a:endParaRPr>
          </a:p>
        </p:txBody>
      </p:sp>
      <p:pic>
        <p:nvPicPr>
          <p:cNvPr id="4" name="Рисунок 3" descr="1306475943_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1500174"/>
            <a:ext cx="2933713" cy="43356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19"/>
          <p:cNvSpPr>
            <a:spLocks noChangeArrowheads="1"/>
          </p:cNvSpPr>
          <p:nvPr/>
        </p:nvSpPr>
        <p:spPr bwMode="auto">
          <a:xfrm>
            <a:off x="5508625" y="2205038"/>
            <a:ext cx="2952750" cy="3744912"/>
          </a:xfrm>
          <a:prstGeom prst="can">
            <a:avLst>
              <a:gd name="adj" fmla="val 31707"/>
            </a:avLst>
          </a:prstGeom>
          <a:solidFill>
            <a:srgbClr val="BBE0E3">
              <a:alpha val="59999"/>
            </a:srgbClr>
          </a:solidFill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395288" y="620713"/>
            <a:ext cx="396081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Сечение цилиндра плоскостью, параллельной его оси</a:t>
            </a:r>
          </a:p>
        </p:txBody>
      </p:sp>
      <p:sp>
        <p:nvSpPr>
          <p:cNvPr id="13316" name="Oval 21"/>
          <p:cNvSpPr>
            <a:spLocks noChangeArrowheads="1"/>
          </p:cNvSpPr>
          <p:nvPr/>
        </p:nvSpPr>
        <p:spPr bwMode="auto">
          <a:xfrm>
            <a:off x="5508625" y="5014913"/>
            <a:ext cx="2952750" cy="935037"/>
          </a:xfrm>
          <a:prstGeom prst="ellips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7" name="Oval 22"/>
          <p:cNvSpPr>
            <a:spLocks noChangeArrowheads="1"/>
          </p:cNvSpPr>
          <p:nvPr/>
        </p:nvSpPr>
        <p:spPr bwMode="auto">
          <a:xfrm>
            <a:off x="6911975" y="5516563"/>
            <a:ext cx="107950" cy="1079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8" name="Oval 23"/>
          <p:cNvSpPr>
            <a:spLocks noChangeArrowheads="1"/>
          </p:cNvSpPr>
          <p:nvPr/>
        </p:nvSpPr>
        <p:spPr bwMode="auto">
          <a:xfrm>
            <a:off x="6911975" y="2636838"/>
            <a:ext cx="107950" cy="10795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19" name="Text Box 24"/>
          <p:cNvSpPr txBox="1">
            <a:spLocks noChangeArrowheads="1"/>
          </p:cNvSpPr>
          <p:nvPr/>
        </p:nvSpPr>
        <p:spPr bwMode="auto">
          <a:xfrm>
            <a:off x="6948488" y="5233988"/>
            <a:ext cx="5762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200" b="1"/>
              <a:t>О</a:t>
            </a:r>
          </a:p>
        </p:txBody>
      </p:sp>
      <p:sp>
        <p:nvSpPr>
          <p:cNvPr id="13320" name="Text Box 25"/>
          <p:cNvSpPr txBox="1">
            <a:spLocks noChangeArrowheads="1"/>
          </p:cNvSpPr>
          <p:nvPr/>
        </p:nvSpPr>
        <p:spPr bwMode="auto">
          <a:xfrm>
            <a:off x="6948488" y="2281238"/>
            <a:ext cx="576262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200" b="1"/>
              <a:t>О</a:t>
            </a:r>
            <a:r>
              <a:rPr lang="ru-RU" sz="2200" b="1" baseline="-25000"/>
              <a:t>1</a:t>
            </a:r>
          </a:p>
        </p:txBody>
      </p:sp>
      <p:sp>
        <p:nvSpPr>
          <p:cNvPr id="23582" name="Text Box 30"/>
          <p:cNvSpPr txBox="1">
            <a:spLocks noChangeArrowheads="1"/>
          </p:cNvSpPr>
          <p:nvPr/>
        </p:nvSpPr>
        <p:spPr bwMode="auto">
          <a:xfrm>
            <a:off x="5219700" y="620713"/>
            <a:ext cx="38163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Сечение цилиндра плоскостью, перпенди-кулярной его оси</a:t>
            </a:r>
          </a:p>
        </p:txBody>
      </p:sp>
      <p:sp>
        <p:nvSpPr>
          <p:cNvPr id="13322" name="Line 20"/>
          <p:cNvSpPr>
            <a:spLocks noChangeShapeType="1"/>
          </p:cNvSpPr>
          <p:nvPr/>
        </p:nvSpPr>
        <p:spPr bwMode="auto">
          <a:xfrm flipV="1">
            <a:off x="6965950" y="2673350"/>
            <a:ext cx="0" cy="280670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49"/>
          <p:cNvGrpSpPr>
            <a:grpSpLocks/>
          </p:cNvGrpSpPr>
          <p:nvPr/>
        </p:nvGrpSpPr>
        <p:grpSpPr bwMode="auto">
          <a:xfrm>
            <a:off x="5508625" y="3860800"/>
            <a:ext cx="2951163" cy="936625"/>
            <a:chOff x="3470" y="2568"/>
            <a:chExt cx="1859" cy="590"/>
          </a:xfrm>
        </p:grpSpPr>
        <p:sp>
          <p:nvSpPr>
            <p:cNvPr id="13339" name="Oval 26"/>
            <p:cNvSpPr>
              <a:spLocks noChangeArrowheads="1"/>
            </p:cNvSpPr>
            <p:nvPr/>
          </p:nvSpPr>
          <p:spPr bwMode="auto">
            <a:xfrm>
              <a:off x="3470" y="2568"/>
              <a:ext cx="1859" cy="590"/>
            </a:xfrm>
            <a:prstGeom prst="ellipse">
              <a:avLst/>
            </a:prstGeom>
            <a:solidFill>
              <a:srgbClr val="333399">
                <a:alpha val="7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40" name="Oval 31"/>
            <p:cNvSpPr>
              <a:spLocks noChangeArrowheads="1"/>
            </p:cNvSpPr>
            <p:nvPr/>
          </p:nvSpPr>
          <p:spPr bwMode="auto">
            <a:xfrm>
              <a:off x="4354" y="2818"/>
              <a:ext cx="68" cy="68"/>
            </a:xfrm>
            <a:prstGeom prst="ellipse">
              <a:avLst/>
            </a:prstGeom>
            <a:solidFill>
              <a:srgbClr val="BBE0E3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41" name="Text Box 32"/>
            <p:cNvSpPr txBox="1">
              <a:spLocks noChangeArrowheads="1"/>
            </p:cNvSpPr>
            <p:nvPr/>
          </p:nvSpPr>
          <p:spPr bwMode="auto">
            <a:xfrm>
              <a:off x="4377" y="2571"/>
              <a:ext cx="36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200" b="1"/>
                <a:t>О</a:t>
              </a:r>
              <a:r>
                <a:rPr lang="ru-RU" sz="2200" b="1" baseline="-25000"/>
                <a:t>2</a:t>
              </a:r>
            </a:p>
          </p:txBody>
        </p:sp>
      </p:grpSp>
      <p:grpSp>
        <p:nvGrpSpPr>
          <p:cNvPr id="3" name="Group 35"/>
          <p:cNvGrpSpPr>
            <a:grpSpLocks/>
          </p:cNvGrpSpPr>
          <p:nvPr/>
        </p:nvGrpSpPr>
        <p:grpSpPr bwMode="auto">
          <a:xfrm>
            <a:off x="1041400" y="2205038"/>
            <a:ext cx="2954338" cy="3744912"/>
            <a:chOff x="67" y="1389"/>
            <a:chExt cx="1861" cy="2359"/>
          </a:xfrm>
        </p:grpSpPr>
        <p:sp>
          <p:nvSpPr>
            <p:cNvPr id="13332" name="AutoShape 36"/>
            <p:cNvSpPr>
              <a:spLocks noChangeArrowheads="1"/>
            </p:cNvSpPr>
            <p:nvPr/>
          </p:nvSpPr>
          <p:spPr bwMode="auto">
            <a:xfrm>
              <a:off x="68" y="1389"/>
              <a:ext cx="1860" cy="2359"/>
            </a:xfrm>
            <a:prstGeom prst="can">
              <a:avLst>
                <a:gd name="adj" fmla="val 31707"/>
              </a:avLst>
            </a:prstGeom>
            <a:solidFill>
              <a:schemeClr val="accent1">
                <a:alpha val="59999"/>
              </a:schemeClr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33" name="Oval 37"/>
            <p:cNvSpPr>
              <a:spLocks noChangeArrowheads="1"/>
            </p:cNvSpPr>
            <p:nvPr/>
          </p:nvSpPr>
          <p:spPr bwMode="auto">
            <a:xfrm>
              <a:off x="67" y="3159"/>
              <a:ext cx="1860" cy="589"/>
            </a:xfrm>
            <a:prstGeom prst="ellipse">
              <a:avLst/>
            </a:prstGeom>
            <a:solidFill>
              <a:schemeClr val="accent1">
                <a:alpha val="59999"/>
              </a:schemeClr>
            </a:solidFill>
            <a:ln w="19050">
              <a:solidFill>
                <a:srgbClr val="000000">
                  <a:alpha val="59999"/>
                </a:srgbClr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34" name="Oval 38"/>
            <p:cNvSpPr>
              <a:spLocks noChangeArrowheads="1"/>
            </p:cNvSpPr>
            <p:nvPr/>
          </p:nvSpPr>
          <p:spPr bwMode="auto">
            <a:xfrm>
              <a:off x="952" y="3475"/>
              <a:ext cx="68" cy="68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35" name="Oval 39"/>
            <p:cNvSpPr>
              <a:spLocks noChangeArrowheads="1"/>
            </p:cNvSpPr>
            <p:nvPr/>
          </p:nvSpPr>
          <p:spPr bwMode="auto">
            <a:xfrm>
              <a:off x="952" y="1661"/>
              <a:ext cx="68" cy="68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36" name="Text Box 40"/>
            <p:cNvSpPr txBox="1">
              <a:spLocks noChangeArrowheads="1"/>
            </p:cNvSpPr>
            <p:nvPr/>
          </p:nvSpPr>
          <p:spPr bwMode="auto">
            <a:xfrm>
              <a:off x="975" y="3252"/>
              <a:ext cx="36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200" b="1"/>
                <a:t>О</a:t>
              </a:r>
            </a:p>
          </p:txBody>
        </p:sp>
        <p:sp>
          <p:nvSpPr>
            <p:cNvPr id="13337" name="Text Box 41"/>
            <p:cNvSpPr txBox="1">
              <a:spLocks noChangeArrowheads="1"/>
            </p:cNvSpPr>
            <p:nvPr/>
          </p:nvSpPr>
          <p:spPr bwMode="auto">
            <a:xfrm>
              <a:off x="930" y="1434"/>
              <a:ext cx="363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200" b="1"/>
                <a:t>О</a:t>
              </a:r>
              <a:r>
                <a:rPr lang="ru-RU" sz="2200" b="1" baseline="-25000"/>
                <a:t>1</a:t>
              </a:r>
            </a:p>
          </p:txBody>
        </p:sp>
        <p:sp>
          <p:nvSpPr>
            <p:cNvPr id="13338" name="Line 42"/>
            <p:cNvSpPr>
              <a:spLocks noChangeShapeType="1"/>
            </p:cNvSpPr>
            <p:nvPr/>
          </p:nvSpPr>
          <p:spPr bwMode="auto">
            <a:xfrm flipV="1">
              <a:off x="986" y="1684"/>
              <a:ext cx="0" cy="176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34"/>
          <p:cNvGrpSpPr>
            <a:grpSpLocks/>
          </p:cNvGrpSpPr>
          <p:nvPr/>
        </p:nvGrpSpPr>
        <p:grpSpPr bwMode="auto">
          <a:xfrm>
            <a:off x="2051050" y="1557338"/>
            <a:ext cx="2376488" cy="5184775"/>
            <a:chOff x="1292" y="981"/>
            <a:chExt cx="1497" cy="3266"/>
          </a:xfrm>
        </p:grpSpPr>
        <p:sp>
          <p:nvSpPr>
            <p:cNvPr id="13329" name="Freeform 16"/>
            <p:cNvSpPr>
              <a:spLocks/>
            </p:cNvSpPr>
            <p:nvPr/>
          </p:nvSpPr>
          <p:spPr bwMode="auto">
            <a:xfrm>
              <a:off x="2290" y="981"/>
              <a:ext cx="499" cy="2268"/>
            </a:xfrm>
            <a:custGeom>
              <a:avLst/>
              <a:gdLst>
                <a:gd name="T0" fmla="*/ 0 w 499"/>
                <a:gd name="T1" fmla="*/ 499 h 2268"/>
                <a:gd name="T2" fmla="*/ 0 w 499"/>
                <a:gd name="T3" fmla="*/ 2268 h 2268"/>
                <a:gd name="T4" fmla="*/ 499 w 499"/>
                <a:gd name="T5" fmla="*/ 1769 h 2268"/>
                <a:gd name="T6" fmla="*/ 499 w 499"/>
                <a:gd name="T7" fmla="*/ 0 h 2268"/>
                <a:gd name="T8" fmla="*/ 0 w 499"/>
                <a:gd name="T9" fmla="*/ 499 h 22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9"/>
                <a:gd name="T16" fmla="*/ 0 h 2268"/>
                <a:gd name="T17" fmla="*/ 499 w 499"/>
                <a:gd name="T18" fmla="*/ 2268 h 22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9" h="2268">
                  <a:moveTo>
                    <a:pt x="0" y="499"/>
                  </a:moveTo>
                  <a:lnTo>
                    <a:pt x="0" y="2268"/>
                  </a:lnTo>
                  <a:lnTo>
                    <a:pt x="499" y="1769"/>
                  </a:lnTo>
                  <a:lnTo>
                    <a:pt x="499" y="0"/>
                  </a:lnTo>
                  <a:lnTo>
                    <a:pt x="0" y="499"/>
                  </a:lnTo>
                  <a:close/>
                </a:path>
              </a:pathLst>
            </a:custGeom>
            <a:solidFill>
              <a:srgbClr val="BBE0E3">
                <a:alpha val="50195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0" name="Freeform 14"/>
            <p:cNvSpPr>
              <a:spLocks/>
            </p:cNvSpPr>
            <p:nvPr/>
          </p:nvSpPr>
          <p:spPr bwMode="auto">
            <a:xfrm>
              <a:off x="1791" y="1480"/>
              <a:ext cx="499" cy="2268"/>
            </a:xfrm>
            <a:custGeom>
              <a:avLst/>
              <a:gdLst>
                <a:gd name="T0" fmla="*/ 0 w 499"/>
                <a:gd name="T1" fmla="*/ 499 h 2268"/>
                <a:gd name="T2" fmla="*/ 0 w 499"/>
                <a:gd name="T3" fmla="*/ 2268 h 2268"/>
                <a:gd name="T4" fmla="*/ 499 w 499"/>
                <a:gd name="T5" fmla="*/ 1769 h 2268"/>
                <a:gd name="T6" fmla="*/ 499 w 499"/>
                <a:gd name="T7" fmla="*/ 0 h 2268"/>
                <a:gd name="T8" fmla="*/ 0 w 499"/>
                <a:gd name="T9" fmla="*/ 499 h 22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9"/>
                <a:gd name="T16" fmla="*/ 0 h 2268"/>
                <a:gd name="T17" fmla="*/ 499 w 499"/>
                <a:gd name="T18" fmla="*/ 2268 h 22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9" h="2268">
                  <a:moveTo>
                    <a:pt x="0" y="499"/>
                  </a:moveTo>
                  <a:lnTo>
                    <a:pt x="0" y="2268"/>
                  </a:lnTo>
                  <a:lnTo>
                    <a:pt x="499" y="1769"/>
                  </a:lnTo>
                  <a:lnTo>
                    <a:pt x="499" y="0"/>
                  </a:lnTo>
                  <a:lnTo>
                    <a:pt x="0" y="499"/>
                  </a:lnTo>
                  <a:close/>
                </a:path>
              </a:pathLst>
            </a:custGeom>
            <a:solidFill>
              <a:srgbClr val="333399">
                <a:alpha val="50195"/>
              </a:srgbClr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31" name="Freeform 15"/>
            <p:cNvSpPr>
              <a:spLocks/>
            </p:cNvSpPr>
            <p:nvPr/>
          </p:nvSpPr>
          <p:spPr bwMode="auto">
            <a:xfrm>
              <a:off x="1292" y="1979"/>
              <a:ext cx="499" cy="2268"/>
            </a:xfrm>
            <a:custGeom>
              <a:avLst/>
              <a:gdLst>
                <a:gd name="T0" fmla="*/ 0 w 499"/>
                <a:gd name="T1" fmla="*/ 499 h 2268"/>
                <a:gd name="T2" fmla="*/ 0 w 499"/>
                <a:gd name="T3" fmla="*/ 2268 h 2268"/>
                <a:gd name="T4" fmla="*/ 499 w 499"/>
                <a:gd name="T5" fmla="*/ 1769 h 2268"/>
                <a:gd name="T6" fmla="*/ 499 w 499"/>
                <a:gd name="T7" fmla="*/ 0 h 2268"/>
                <a:gd name="T8" fmla="*/ 0 w 499"/>
                <a:gd name="T9" fmla="*/ 499 h 22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9"/>
                <a:gd name="T16" fmla="*/ 0 h 2268"/>
                <a:gd name="T17" fmla="*/ 499 w 499"/>
                <a:gd name="T18" fmla="*/ 2268 h 22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9" h="2268">
                  <a:moveTo>
                    <a:pt x="0" y="499"/>
                  </a:moveTo>
                  <a:lnTo>
                    <a:pt x="0" y="2268"/>
                  </a:lnTo>
                  <a:lnTo>
                    <a:pt x="499" y="1769"/>
                  </a:lnTo>
                  <a:lnTo>
                    <a:pt x="499" y="0"/>
                  </a:lnTo>
                  <a:lnTo>
                    <a:pt x="0" y="499"/>
                  </a:lnTo>
                  <a:close/>
                </a:path>
              </a:pathLst>
            </a:custGeom>
            <a:solidFill>
              <a:srgbClr val="BBE0E3">
                <a:alpha val="59999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326" name="Line 43"/>
          <p:cNvSpPr>
            <a:spLocks noChangeShapeType="1"/>
          </p:cNvSpPr>
          <p:nvPr/>
        </p:nvSpPr>
        <p:spPr bwMode="auto">
          <a:xfrm flipV="1">
            <a:off x="2843213" y="3141663"/>
            <a:ext cx="0" cy="28082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27" name="Text Box 45"/>
          <p:cNvSpPr txBox="1">
            <a:spLocks noChangeArrowheads="1"/>
          </p:cNvSpPr>
          <p:nvPr/>
        </p:nvSpPr>
        <p:spPr bwMode="auto">
          <a:xfrm>
            <a:off x="2843213" y="5840413"/>
            <a:ext cx="431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А</a:t>
            </a:r>
          </a:p>
        </p:txBody>
      </p:sp>
      <p:sp>
        <p:nvSpPr>
          <p:cNvPr id="13328" name="Text Box 46"/>
          <p:cNvSpPr txBox="1">
            <a:spLocks noChangeArrowheads="1"/>
          </p:cNvSpPr>
          <p:nvPr/>
        </p:nvSpPr>
        <p:spPr bwMode="auto">
          <a:xfrm>
            <a:off x="2843213" y="3068638"/>
            <a:ext cx="504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А</a:t>
            </a:r>
            <a:r>
              <a:rPr lang="ru-RU" sz="2000" b="1" baseline="-25000"/>
              <a:t>1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>
                <a:solidFill>
                  <a:srgbClr val="990099"/>
                </a:solidFill>
              </a:rPr>
              <a:t>Касательная плоскость</a:t>
            </a:r>
          </a:p>
        </p:txBody>
      </p:sp>
      <p:pic>
        <p:nvPicPr>
          <p:cNvPr id="80900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1773238"/>
            <a:ext cx="4895850" cy="5084762"/>
          </a:xfrm>
          <a:prstGeom prst="rect">
            <a:avLst/>
          </a:prstGeom>
          <a:noFill/>
        </p:spPr>
      </p:pic>
      <p:sp>
        <p:nvSpPr>
          <p:cNvPr id="80902" name="Text Box 6"/>
          <p:cNvSpPr txBox="1">
            <a:spLocks noChangeArrowheads="1"/>
          </p:cNvSpPr>
          <p:nvPr/>
        </p:nvSpPr>
        <p:spPr bwMode="auto">
          <a:xfrm>
            <a:off x="4000496" y="1357298"/>
            <a:ext cx="4505353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993300"/>
                </a:solidFill>
              </a:rPr>
              <a:t>Если плоскость имеет с боковой поверхностью общую прямую, то эта плоскость называется касательной. Линией касания является </a:t>
            </a:r>
            <a:r>
              <a:rPr lang="ru-RU" sz="3200" b="1" dirty="0" smtClean="0">
                <a:solidFill>
                  <a:srgbClr val="993300"/>
                </a:solidFill>
              </a:rPr>
              <a:t>образующая </a:t>
            </a:r>
            <a:r>
              <a:rPr lang="ru-RU" sz="3200" b="1" dirty="0">
                <a:solidFill>
                  <a:srgbClr val="993300"/>
                </a:solidFill>
              </a:rPr>
              <a:t>цилиндра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  <p:bldP spid="8090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3300"/>
                </a:solidFill>
              </a:rPr>
              <a:t>Развертка цилиндра</a:t>
            </a:r>
            <a:endParaRPr lang="ru-RU" b="1" dirty="0">
              <a:solidFill>
                <a:srgbClr val="993300"/>
              </a:solidFill>
            </a:endParaRPr>
          </a:p>
        </p:txBody>
      </p:sp>
      <p:pic>
        <p:nvPicPr>
          <p:cNvPr id="4" name="Содержимое 3" descr="image0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5984" y="1500174"/>
            <a:ext cx="4500594" cy="45005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3300"/>
                </a:solidFill>
              </a:rPr>
              <a:t>Формулы</a:t>
            </a:r>
            <a:endParaRPr lang="ru-RU" b="1" dirty="0">
              <a:solidFill>
                <a:srgbClr val="9933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993300"/>
                </a:solidFill>
              </a:rPr>
              <a:t>Площадь боковой поверхности: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>
                <a:solidFill>
                  <a:srgbClr val="993300"/>
                </a:solidFill>
              </a:rPr>
              <a:t>Площадь полной поверхности: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>
                <a:solidFill>
                  <a:srgbClr val="993300"/>
                </a:solidFill>
              </a:rPr>
              <a:t>Объем: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f2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8926" y="2143116"/>
            <a:ext cx="3571900" cy="947648"/>
          </a:xfrm>
          <a:prstGeom prst="rect">
            <a:avLst/>
          </a:prstGeom>
        </p:spPr>
      </p:pic>
      <p:pic>
        <p:nvPicPr>
          <p:cNvPr id="5" name="Рисунок 4" descr="f2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6" y="3857628"/>
            <a:ext cx="5429288" cy="1056707"/>
          </a:xfrm>
          <a:prstGeom prst="rect">
            <a:avLst/>
          </a:prstGeom>
        </p:spPr>
      </p:pic>
      <p:pic>
        <p:nvPicPr>
          <p:cNvPr id="6" name="Рисунок 5" descr="f2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43306" y="5143512"/>
            <a:ext cx="3286148" cy="944768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3300"/>
                </a:solidFill>
              </a:rPr>
              <a:t>Задача № 1</a:t>
            </a:r>
            <a:endParaRPr lang="ru-RU" b="1" dirty="0">
              <a:solidFill>
                <a:srgbClr val="9933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993300"/>
                </a:solidFill>
              </a:rPr>
              <a:t>   Диагональ </a:t>
            </a:r>
            <a:r>
              <a:rPr lang="ru-RU" b="1" dirty="0">
                <a:solidFill>
                  <a:srgbClr val="993300"/>
                </a:solidFill>
              </a:rPr>
              <a:t>осевого сечения </a:t>
            </a:r>
            <a:r>
              <a:rPr lang="ru-RU" b="1" dirty="0" smtClean="0">
                <a:solidFill>
                  <a:srgbClr val="993300"/>
                </a:solidFill>
              </a:rPr>
              <a:t>равна </a:t>
            </a:r>
            <a:r>
              <a:rPr lang="ru-RU" b="1" dirty="0">
                <a:solidFill>
                  <a:srgbClr val="993300"/>
                </a:solidFill>
              </a:rPr>
              <a:t>48см. Угол между диагональю и </a:t>
            </a:r>
            <a:r>
              <a:rPr lang="ru-RU" b="1" dirty="0" smtClean="0">
                <a:solidFill>
                  <a:srgbClr val="993300"/>
                </a:solidFill>
              </a:rPr>
              <a:t>образующей </a:t>
            </a:r>
            <a:r>
              <a:rPr lang="ru-RU" b="1" dirty="0">
                <a:solidFill>
                  <a:srgbClr val="993300"/>
                </a:solidFill>
              </a:rPr>
              <a:t>цилиндра равна </a:t>
            </a:r>
            <a:r>
              <a:rPr lang="en-US" b="1" dirty="0">
                <a:solidFill>
                  <a:srgbClr val="993300"/>
                </a:solidFill>
                <a:cs typeface="Times New Roman" pitchFamily="18" charset="0"/>
              </a:rPr>
              <a:t>60</a:t>
            </a:r>
            <a:r>
              <a:rPr lang="en-US" b="1" baseline="30000" dirty="0">
                <a:solidFill>
                  <a:srgbClr val="993300"/>
                </a:solidFill>
                <a:cs typeface="Times New Roman" pitchFamily="18" charset="0"/>
              </a:rPr>
              <a:t>o</a:t>
            </a:r>
            <a:r>
              <a:rPr lang="ru-RU" b="1" dirty="0">
                <a:solidFill>
                  <a:srgbClr val="993300"/>
                </a:solidFill>
              </a:rPr>
              <a:t>. </a:t>
            </a:r>
            <a:r>
              <a:rPr lang="ru-RU" b="1" dirty="0" smtClean="0">
                <a:solidFill>
                  <a:srgbClr val="993300"/>
                </a:solidFill>
              </a:rPr>
              <a:t>Найти:</a:t>
            </a:r>
          </a:p>
          <a:p>
            <a:pPr>
              <a:buNone/>
            </a:pPr>
            <a:r>
              <a:rPr lang="ru-RU" b="1" dirty="0" smtClean="0">
                <a:solidFill>
                  <a:srgbClr val="993300"/>
                </a:solidFill>
              </a:rPr>
              <a:t> </a:t>
            </a:r>
            <a:r>
              <a:rPr lang="ru-RU" b="1" dirty="0">
                <a:solidFill>
                  <a:srgbClr val="993300"/>
                </a:solidFill>
              </a:rPr>
              <a:t>1) высоту цилиндра</a:t>
            </a:r>
            <a:r>
              <a:rPr lang="ru-RU" b="1" dirty="0" smtClean="0">
                <a:solidFill>
                  <a:srgbClr val="993300"/>
                </a:solidFill>
              </a:rPr>
              <a:t>;</a:t>
            </a:r>
          </a:p>
          <a:p>
            <a:pPr>
              <a:buNone/>
            </a:pPr>
            <a:r>
              <a:rPr lang="ru-RU" b="1" dirty="0" smtClean="0">
                <a:solidFill>
                  <a:srgbClr val="993300"/>
                </a:solidFill>
              </a:rPr>
              <a:t> </a:t>
            </a:r>
            <a:r>
              <a:rPr lang="ru-RU" b="1" dirty="0">
                <a:solidFill>
                  <a:srgbClr val="993300"/>
                </a:solidFill>
              </a:rPr>
              <a:t>2) радиус цилиндра; </a:t>
            </a:r>
            <a:endParaRPr lang="ru-RU" b="1" dirty="0" smtClean="0">
              <a:solidFill>
                <a:srgbClr val="993300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rgbClr val="993300"/>
                </a:solidFill>
              </a:rPr>
              <a:t>3</a:t>
            </a:r>
            <a:r>
              <a:rPr lang="ru-RU" b="1" dirty="0">
                <a:solidFill>
                  <a:srgbClr val="993300"/>
                </a:solidFill>
              </a:rPr>
              <a:t>) </a:t>
            </a:r>
            <a:r>
              <a:rPr lang="en-US" b="1" dirty="0" smtClean="0">
                <a:solidFill>
                  <a:srgbClr val="993300"/>
                </a:solidFill>
              </a:rPr>
              <a:t>S</a:t>
            </a:r>
            <a:r>
              <a:rPr lang="ru-RU" sz="1400" b="1" dirty="0">
                <a:solidFill>
                  <a:srgbClr val="993300"/>
                </a:solidFill>
              </a:rPr>
              <a:t> </a:t>
            </a:r>
            <a:r>
              <a:rPr lang="ru-RU" sz="1400" b="1" dirty="0" smtClean="0">
                <a:solidFill>
                  <a:srgbClr val="993300"/>
                </a:solidFill>
              </a:rPr>
              <a:t>бок.</a:t>
            </a:r>
          </a:p>
          <a:p>
            <a:pPr>
              <a:buNone/>
            </a:pPr>
            <a:r>
              <a:rPr lang="ru-RU" b="1" dirty="0" smtClean="0">
                <a:solidFill>
                  <a:srgbClr val="993300"/>
                </a:solidFill>
              </a:rPr>
              <a:t>3) </a:t>
            </a:r>
            <a:r>
              <a:rPr lang="en-US" b="1" dirty="0" smtClean="0">
                <a:solidFill>
                  <a:srgbClr val="993300"/>
                </a:solidFill>
              </a:rPr>
              <a:t>S</a:t>
            </a:r>
            <a:r>
              <a:rPr lang="ru-RU" b="1" dirty="0" smtClean="0">
                <a:solidFill>
                  <a:srgbClr val="993300"/>
                </a:solidFill>
              </a:rPr>
              <a:t> </a:t>
            </a:r>
            <a:r>
              <a:rPr lang="ru-RU" sz="1400" b="1" dirty="0" smtClean="0">
                <a:solidFill>
                  <a:srgbClr val="993300"/>
                </a:solidFill>
              </a:rPr>
              <a:t>полн</a:t>
            </a:r>
            <a:r>
              <a:rPr lang="ru-RU" b="1" dirty="0" smtClean="0">
                <a:solidFill>
                  <a:srgbClr val="993300"/>
                </a:solidFill>
              </a:rPr>
              <a:t>.</a:t>
            </a:r>
          </a:p>
          <a:p>
            <a:pPr>
              <a:buNone/>
            </a:pPr>
            <a:endParaRPr lang="ru-RU" sz="1400" b="1" dirty="0" smtClean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3071810"/>
            <a:ext cx="2085975" cy="3190875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3300"/>
                </a:solidFill>
              </a:rPr>
              <a:t>Задача № 2</a:t>
            </a:r>
            <a:endParaRPr lang="ru-RU" b="1" dirty="0">
              <a:solidFill>
                <a:srgbClr val="9933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0" y="1484313"/>
            <a:ext cx="5175258" cy="4886325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b="1" dirty="0" smtClean="0">
                <a:solidFill>
                  <a:srgbClr val="993300"/>
                </a:solidFill>
              </a:rPr>
              <a:t>Высота </a:t>
            </a:r>
            <a:r>
              <a:rPr lang="ru-RU" b="1" dirty="0">
                <a:solidFill>
                  <a:srgbClr val="993300"/>
                </a:solidFill>
              </a:rPr>
              <a:t>цилиндра </a:t>
            </a:r>
            <a:r>
              <a:rPr lang="ru-RU" b="1" dirty="0" smtClean="0">
                <a:solidFill>
                  <a:srgbClr val="993300"/>
                </a:solidFill>
              </a:rPr>
              <a:t>равна </a:t>
            </a:r>
            <a:r>
              <a:rPr lang="ru-RU" b="1" dirty="0">
                <a:solidFill>
                  <a:srgbClr val="993300"/>
                </a:solidFill>
              </a:rPr>
              <a:t>8см, радиус равен 5см. Найдите площадь сечения плоскостью, параллельной его оси, если расстояние </a:t>
            </a:r>
            <a:r>
              <a:rPr lang="ru-RU" b="1" dirty="0" smtClean="0">
                <a:solidFill>
                  <a:srgbClr val="993300"/>
                </a:solidFill>
              </a:rPr>
              <a:t>между </a:t>
            </a:r>
            <a:r>
              <a:rPr lang="ru-RU" b="1" dirty="0">
                <a:solidFill>
                  <a:srgbClr val="993300"/>
                </a:solidFill>
              </a:rPr>
              <a:t>этой плоскостью и осью цилиндра равно 3см</a:t>
            </a:r>
          </a:p>
          <a:p>
            <a:pPr>
              <a:buNone/>
            </a:pPr>
            <a:endParaRPr lang="ru-RU" b="1" dirty="0"/>
          </a:p>
        </p:txBody>
      </p:sp>
      <p:pic>
        <p:nvPicPr>
          <p:cNvPr id="6" name="Picture 5" descr="7_3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643050"/>
            <a:ext cx="2735262" cy="3600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3300"/>
                </a:solidFill>
              </a:rPr>
              <a:t>Задача № 3</a:t>
            </a:r>
            <a:endParaRPr lang="ru-RU" b="1" dirty="0">
              <a:solidFill>
                <a:srgbClr val="9933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857620" y="1357299"/>
            <a:ext cx="4675193" cy="5013340"/>
          </a:xfrm>
        </p:spPr>
        <p:txBody>
          <a:bodyPr/>
          <a:lstStyle/>
          <a:p>
            <a:pPr>
              <a:spcBef>
                <a:spcPct val="50000"/>
              </a:spcBef>
              <a:buNone/>
            </a:pPr>
            <a:r>
              <a:rPr lang="ru-RU" b="1" dirty="0" smtClean="0"/>
              <a:t>   </a:t>
            </a:r>
            <a:r>
              <a:rPr lang="ru-RU" sz="2800" b="1" dirty="0" smtClean="0">
                <a:solidFill>
                  <a:srgbClr val="993300"/>
                </a:solidFill>
              </a:rPr>
              <a:t>Цилиндр </a:t>
            </a:r>
            <a:r>
              <a:rPr lang="ru-RU" sz="2800" b="1" dirty="0">
                <a:solidFill>
                  <a:srgbClr val="993300"/>
                </a:solidFill>
              </a:rPr>
              <a:t>получен вращением квадрата со стороной </a:t>
            </a:r>
            <a:r>
              <a:rPr lang="el-GR" sz="2800" b="1" u="sng" dirty="0">
                <a:solidFill>
                  <a:srgbClr val="993300"/>
                </a:solidFill>
                <a:cs typeface="Arial" charset="0"/>
              </a:rPr>
              <a:t>α</a:t>
            </a:r>
            <a:r>
              <a:rPr lang="ru-RU" sz="2800" b="1" dirty="0">
                <a:solidFill>
                  <a:srgbClr val="993300"/>
                </a:solidFill>
                <a:cs typeface="Arial" charset="0"/>
              </a:rPr>
              <a:t> вокруг одной из его сторон</a:t>
            </a:r>
            <a:r>
              <a:rPr lang="ru-RU" sz="2800" b="1" dirty="0" smtClean="0">
                <a:solidFill>
                  <a:srgbClr val="993300"/>
                </a:solidFill>
                <a:cs typeface="Arial" charset="0"/>
              </a:rPr>
              <a:t>.</a:t>
            </a:r>
          </a:p>
          <a:p>
            <a:pPr>
              <a:spcBef>
                <a:spcPct val="50000"/>
              </a:spcBef>
              <a:buNone/>
            </a:pPr>
            <a:r>
              <a:rPr lang="ru-RU" sz="2800" b="1" dirty="0">
                <a:solidFill>
                  <a:srgbClr val="993300"/>
                </a:solidFill>
                <a:cs typeface="Arial" charset="0"/>
              </a:rPr>
              <a:t> </a:t>
            </a:r>
            <a:r>
              <a:rPr lang="ru-RU" sz="2800" b="1" dirty="0" smtClean="0">
                <a:solidFill>
                  <a:srgbClr val="993300"/>
                </a:solidFill>
                <a:cs typeface="Arial" charset="0"/>
              </a:rPr>
              <a:t>  </a:t>
            </a:r>
            <a:r>
              <a:rPr lang="ru-RU" sz="2800" b="1" dirty="0">
                <a:solidFill>
                  <a:srgbClr val="993300"/>
                </a:solidFill>
                <a:cs typeface="Arial" charset="0"/>
              </a:rPr>
              <a:t>Найдите площадь: </a:t>
            </a:r>
            <a:endParaRPr lang="ru-RU" sz="2800" b="1" dirty="0" smtClean="0">
              <a:solidFill>
                <a:srgbClr val="993300"/>
              </a:solidFill>
              <a:cs typeface="Arial" charset="0"/>
            </a:endParaRPr>
          </a:p>
          <a:p>
            <a:pPr>
              <a:spcBef>
                <a:spcPct val="50000"/>
              </a:spcBef>
              <a:buNone/>
            </a:pPr>
            <a:r>
              <a:rPr lang="ru-RU" sz="2800" b="1" dirty="0">
                <a:solidFill>
                  <a:srgbClr val="993300"/>
                </a:solidFill>
                <a:cs typeface="Arial" charset="0"/>
              </a:rPr>
              <a:t> </a:t>
            </a:r>
            <a:r>
              <a:rPr lang="ru-RU" sz="2800" b="1" dirty="0" smtClean="0">
                <a:solidFill>
                  <a:srgbClr val="993300"/>
                </a:solidFill>
                <a:cs typeface="Arial" charset="0"/>
              </a:rPr>
              <a:t> 1)осевого </a:t>
            </a:r>
            <a:r>
              <a:rPr lang="ru-RU" sz="2800" b="1" dirty="0">
                <a:solidFill>
                  <a:srgbClr val="993300"/>
                </a:solidFill>
                <a:cs typeface="Arial" charset="0"/>
              </a:rPr>
              <a:t>сечения цилиндра; </a:t>
            </a:r>
            <a:endParaRPr lang="ru-RU" sz="2800" b="1" dirty="0" smtClean="0">
              <a:solidFill>
                <a:srgbClr val="993300"/>
              </a:solidFill>
              <a:cs typeface="Arial" charset="0"/>
            </a:endParaRPr>
          </a:p>
          <a:p>
            <a:pPr>
              <a:spcBef>
                <a:spcPct val="50000"/>
              </a:spcBef>
              <a:buNone/>
            </a:pPr>
            <a:r>
              <a:rPr lang="ru-RU" sz="2800" b="1" dirty="0">
                <a:solidFill>
                  <a:srgbClr val="993300"/>
                </a:solidFill>
                <a:cs typeface="Arial" charset="0"/>
              </a:rPr>
              <a:t> </a:t>
            </a:r>
            <a:r>
              <a:rPr lang="ru-RU" sz="2800" b="1" dirty="0" smtClean="0">
                <a:solidFill>
                  <a:srgbClr val="993300"/>
                </a:solidFill>
                <a:cs typeface="Arial" charset="0"/>
              </a:rPr>
              <a:t> 2</a:t>
            </a:r>
            <a:r>
              <a:rPr lang="ru-RU" sz="2800" b="1" dirty="0">
                <a:solidFill>
                  <a:srgbClr val="993300"/>
                </a:solidFill>
                <a:cs typeface="Arial" charset="0"/>
              </a:rPr>
              <a:t>) полной поверхности </a:t>
            </a:r>
            <a:r>
              <a:rPr lang="ru-RU" sz="2800" b="1" dirty="0" smtClean="0">
                <a:solidFill>
                  <a:srgbClr val="993300"/>
                </a:solidFill>
                <a:cs typeface="Arial" charset="0"/>
              </a:rPr>
              <a:t>цилиндра</a:t>
            </a:r>
            <a:endParaRPr lang="el-GR" sz="2800" b="1" u="sng" dirty="0">
              <a:solidFill>
                <a:srgbClr val="993300"/>
              </a:solidFill>
              <a:cs typeface="Arial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2143116"/>
            <a:ext cx="5400675" cy="2790825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3300"/>
                </a:solidFill>
              </a:rPr>
              <a:t>Определение</a:t>
            </a:r>
            <a:endParaRPr lang="ru-RU" b="1" dirty="0">
              <a:solidFill>
                <a:srgbClr val="9933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357299"/>
            <a:ext cx="7993063" cy="501334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993300"/>
                </a:solidFill>
              </a:rPr>
              <a:t>   </a:t>
            </a:r>
            <a:r>
              <a:rPr lang="ru-RU" b="1" dirty="0" smtClean="0">
                <a:solidFill>
                  <a:srgbClr val="FF0000"/>
                </a:solidFill>
              </a:rPr>
              <a:t>Цилиндр</a:t>
            </a:r>
            <a:r>
              <a:rPr lang="ru-RU" dirty="0" smtClean="0">
                <a:solidFill>
                  <a:srgbClr val="993300"/>
                </a:solidFill>
              </a:rPr>
              <a:t>-это фигура, состоящая из двух кругов, совмещаемых параллельным переносом и всех отрезков, соединяющих соответствующие точки этих кругов.</a:t>
            </a:r>
          </a:p>
        </p:txBody>
      </p:sp>
      <p:pic>
        <p:nvPicPr>
          <p:cNvPr id="4" name="Рисунок 3" descr="1287165253_129137777_1-----12871652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3857628"/>
            <a:ext cx="1924046" cy="24050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3300"/>
                </a:solidFill>
              </a:rPr>
              <a:t>Определение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1428736"/>
            <a:ext cx="3817936" cy="488632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993300"/>
                </a:solidFill>
              </a:rPr>
              <a:t>   </a:t>
            </a:r>
            <a:r>
              <a:rPr lang="ru-RU" b="1" dirty="0" smtClean="0">
                <a:solidFill>
                  <a:srgbClr val="FF0000"/>
                </a:solidFill>
              </a:rPr>
              <a:t>Цилиндр </a:t>
            </a:r>
            <a:r>
              <a:rPr lang="ru-RU" dirty="0" smtClean="0">
                <a:solidFill>
                  <a:srgbClr val="993300"/>
                </a:solidFill>
              </a:rPr>
              <a:t>– тело, </a:t>
            </a:r>
          </a:p>
          <a:p>
            <a:pPr>
              <a:buNone/>
            </a:pPr>
            <a:r>
              <a:rPr lang="ru-RU" dirty="0" smtClean="0">
                <a:solidFill>
                  <a:srgbClr val="993300"/>
                </a:solidFill>
              </a:rPr>
              <a:t>   образованное вращением прямоугольника вокруг </a:t>
            </a:r>
          </a:p>
          <a:p>
            <a:pPr>
              <a:buNone/>
            </a:pPr>
            <a:r>
              <a:rPr lang="ru-RU" dirty="0" smtClean="0">
                <a:solidFill>
                  <a:srgbClr val="993300"/>
                </a:solidFill>
              </a:rPr>
              <a:t>   его стороны.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1357298"/>
            <a:ext cx="6605604" cy="4103687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3300"/>
                </a:solidFill>
              </a:rPr>
              <a:t>Основные понятия</a:t>
            </a:r>
            <a:endParaRPr lang="ru-RU" b="1" dirty="0">
              <a:solidFill>
                <a:srgbClr val="9933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993300"/>
                </a:solidFill>
              </a:rPr>
              <a:t>1. Круги называются </a:t>
            </a:r>
            <a:r>
              <a:rPr lang="ru-RU" b="1" dirty="0" smtClean="0">
                <a:solidFill>
                  <a:srgbClr val="FF0000"/>
                </a:solidFill>
              </a:rPr>
              <a:t>основаниями</a:t>
            </a:r>
            <a:r>
              <a:rPr lang="ru-RU" dirty="0" smtClean="0">
                <a:solidFill>
                  <a:srgbClr val="993300"/>
                </a:solidFill>
              </a:rPr>
              <a:t> цилиндра, а отрезки - </a:t>
            </a:r>
            <a:r>
              <a:rPr lang="ru-RU" b="1" dirty="0" smtClean="0">
                <a:solidFill>
                  <a:srgbClr val="FF0000"/>
                </a:solidFill>
              </a:rPr>
              <a:t>образующими</a:t>
            </a:r>
            <a:r>
              <a:rPr lang="ru-RU" dirty="0" smtClean="0">
                <a:solidFill>
                  <a:srgbClr val="993300"/>
                </a:solidFill>
              </a:rPr>
              <a:t> цилиндра. </a:t>
            </a:r>
          </a:p>
          <a:p>
            <a:pPr>
              <a:buNone/>
            </a:pPr>
            <a:r>
              <a:rPr lang="ru-RU" dirty="0" smtClean="0">
                <a:solidFill>
                  <a:srgbClr val="993300"/>
                </a:solidFill>
              </a:rPr>
              <a:t>   2.</a:t>
            </a:r>
            <a:r>
              <a:rPr lang="ru-RU" b="1" dirty="0" smtClean="0">
                <a:solidFill>
                  <a:srgbClr val="FF0000"/>
                </a:solidFill>
              </a:rPr>
              <a:t>Радиусом </a:t>
            </a:r>
            <a:r>
              <a:rPr lang="ru-RU" dirty="0" smtClean="0">
                <a:solidFill>
                  <a:srgbClr val="993300"/>
                </a:solidFill>
              </a:rPr>
              <a:t>цилиндра называется радиус его основания. </a:t>
            </a:r>
          </a:p>
          <a:p>
            <a:pPr>
              <a:buNone/>
            </a:pPr>
            <a:r>
              <a:rPr lang="ru-RU" dirty="0">
                <a:solidFill>
                  <a:srgbClr val="993300"/>
                </a:solidFill>
              </a:rPr>
              <a:t> </a:t>
            </a:r>
            <a:r>
              <a:rPr lang="ru-RU" dirty="0" smtClean="0">
                <a:solidFill>
                  <a:srgbClr val="993300"/>
                </a:solidFill>
              </a:rPr>
              <a:t>  3. </a:t>
            </a:r>
            <a:r>
              <a:rPr lang="ru-RU" b="1" dirty="0" smtClean="0">
                <a:solidFill>
                  <a:srgbClr val="FF0000"/>
                </a:solidFill>
              </a:rPr>
              <a:t>Высота</a:t>
            </a:r>
            <a:r>
              <a:rPr lang="ru-RU" dirty="0" smtClean="0">
                <a:solidFill>
                  <a:srgbClr val="993300"/>
                </a:solidFill>
              </a:rPr>
              <a:t> - расстояние между плоскостями оснований. </a:t>
            </a:r>
          </a:p>
          <a:p>
            <a:pPr>
              <a:buNone/>
            </a:pPr>
            <a:r>
              <a:rPr lang="ru-RU" dirty="0">
                <a:solidFill>
                  <a:srgbClr val="993300"/>
                </a:solidFill>
              </a:rPr>
              <a:t> </a:t>
            </a:r>
            <a:r>
              <a:rPr lang="ru-RU" dirty="0" smtClean="0">
                <a:solidFill>
                  <a:srgbClr val="993300"/>
                </a:solidFill>
              </a:rPr>
              <a:t>  4. </a:t>
            </a:r>
            <a:r>
              <a:rPr lang="ru-RU" b="1" dirty="0" smtClean="0">
                <a:solidFill>
                  <a:srgbClr val="FF0000"/>
                </a:solidFill>
              </a:rPr>
              <a:t>Ось</a:t>
            </a:r>
            <a:r>
              <a:rPr lang="ru-RU" dirty="0" smtClean="0">
                <a:solidFill>
                  <a:srgbClr val="993300"/>
                </a:solidFill>
              </a:rPr>
              <a:t> - прямая, проходящая через центры оснований.</a:t>
            </a:r>
            <a:endParaRPr lang="ru-RU" dirty="0">
              <a:solidFill>
                <a:srgbClr val="993300"/>
              </a:solidFill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d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500042"/>
            <a:ext cx="8072494" cy="5857916"/>
          </a:xfr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3300"/>
                </a:solidFill>
              </a:rPr>
              <a:t>Свойства</a:t>
            </a:r>
            <a:endParaRPr lang="ru-RU" b="1" dirty="0">
              <a:solidFill>
                <a:srgbClr val="9933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993300"/>
                </a:solidFill>
              </a:rPr>
              <a:t>1. Основания равны и параллельны (из определения).</a:t>
            </a:r>
          </a:p>
          <a:p>
            <a:pPr>
              <a:buNone/>
            </a:pPr>
            <a:r>
              <a:rPr lang="ru-RU" dirty="0" smtClean="0">
                <a:solidFill>
                  <a:srgbClr val="993300"/>
                </a:solidFill>
              </a:rPr>
              <a:t>2. Образующие равны и параллельны(из свойств параллельного переноса, по свойству параллельных плоскостей).</a:t>
            </a:r>
            <a:endParaRPr lang="ru-RU" dirty="0">
              <a:solidFill>
                <a:srgbClr val="9933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3300"/>
                </a:solidFill>
              </a:rPr>
              <a:t>Наклонный цилиндр</a:t>
            </a:r>
            <a:endParaRPr lang="ru-RU" b="1" dirty="0">
              <a:solidFill>
                <a:srgbClr val="993300"/>
              </a:solidFill>
            </a:endParaRPr>
          </a:p>
        </p:txBody>
      </p:sp>
      <p:pic>
        <p:nvPicPr>
          <p:cNvPr id="4" name="Содержимое 3" descr="1306475942_1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2670" y="1500174"/>
            <a:ext cx="8049858" cy="4929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3300"/>
                </a:solidFill>
              </a:rPr>
              <a:t>Прямой цилиндр</a:t>
            </a:r>
            <a:endParaRPr lang="ru-RU" b="1" dirty="0">
              <a:solidFill>
                <a:srgbClr val="9933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1" y="1357299"/>
            <a:ext cx="4389440" cy="501334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993300"/>
                </a:solidFill>
              </a:rPr>
              <a:t>Цилиндр называется </a:t>
            </a:r>
            <a:r>
              <a:rPr lang="ru-RU" b="1" dirty="0" smtClean="0">
                <a:solidFill>
                  <a:srgbClr val="FF0000"/>
                </a:solidFill>
              </a:rPr>
              <a:t>прямым</a:t>
            </a:r>
            <a:r>
              <a:rPr lang="ru-RU" dirty="0" smtClean="0">
                <a:solidFill>
                  <a:srgbClr val="993300"/>
                </a:solidFill>
              </a:rPr>
              <a:t>, если его образующие перпендикулярны плоскостям оснований. </a:t>
            </a:r>
          </a:p>
          <a:p>
            <a:pPr>
              <a:buNone/>
            </a:pPr>
            <a:r>
              <a:rPr lang="ru-RU" dirty="0" smtClean="0">
                <a:solidFill>
                  <a:srgbClr val="993300"/>
                </a:solidFill>
              </a:rPr>
              <a:t>   В прямом цилиндре ось, высота и образующая равны.</a:t>
            </a:r>
            <a:endParaRPr lang="ru-RU" dirty="0">
              <a:solidFill>
                <a:srgbClr val="993300"/>
              </a:solidFill>
            </a:endParaRPr>
          </a:p>
        </p:txBody>
      </p:sp>
      <p:pic>
        <p:nvPicPr>
          <p:cNvPr id="5" name="Рисунок 4" descr="f2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1500174"/>
            <a:ext cx="3357581" cy="43553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93300"/>
                </a:solidFill>
              </a:rPr>
              <a:t>Сечения цилиндра</a:t>
            </a:r>
            <a:endParaRPr lang="ru-RU" b="1" dirty="0">
              <a:solidFill>
                <a:srgbClr val="9933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1" y="1484313"/>
            <a:ext cx="4532316" cy="488632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993300"/>
                </a:solidFill>
              </a:rPr>
              <a:t>   Сечение цилиндра плоскостью, проходящей через ось цилиндра – </a:t>
            </a:r>
            <a:r>
              <a:rPr lang="ru-RU" b="1" dirty="0" smtClean="0">
                <a:solidFill>
                  <a:srgbClr val="FF0000"/>
                </a:solidFill>
              </a:rPr>
              <a:t>осевое сечение </a:t>
            </a:r>
            <a:r>
              <a:rPr lang="en-US" b="1" dirty="0" smtClean="0">
                <a:solidFill>
                  <a:srgbClr val="FF0000"/>
                </a:solidFill>
              </a:rPr>
              <a:t>       </a:t>
            </a:r>
            <a:r>
              <a:rPr lang="ru-RU" dirty="0" smtClean="0">
                <a:solidFill>
                  <a:srgbClr val="993300"/>
                </a:solidFill>
              </a:rPr>
              <a:t>( </a:t>
            </a:r>
            <a:r>
              <a:rPr lang="en-US" dirty="0" smtClean="0">
                <a:solidFill>
                  <a:srgbClr val="993300"/>
                </a:solidFill>
              </a:rPr>
              <a:t>ABCD)</a:t>
            </a:r>
            <a:r>
              <a:rPr lang="ru-RU" dirty="0" smtClean="0">
                <a:solidFill>
                  <a:srgbClr val="993300"/>
                </a:solidFill>
              </a:rPr>
              <a:t>.</a:t>
            </a:r>
            <a:endParaRPr lang="ru-RU" dirty="0">
              <a:solidFill>
                <a:srgbClr val="993300"/>
              </a:solidFill>
            </a:endParaRPr>
          </a:p>
        </p:txBody>
      </p:sp>
      <p:pic>
        <p:nvPicPr>
          <p:cNvPr id="4" name="Рисунок 3" descr="1306475942_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1500174"/>
            <a:ext cx="2932380" cy="45672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orGeometryP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ForGeometryP</Template>
  <TotalTime>163</TotalTime>
  <Words>369</Words>
  <Application>Microsoft Office PowerPoint</Application>
  <PresentationFormat>Экран (4:3)</PresentationFormat>
  <Paragraphs>62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ForGeometryP</vt:lpstr>
      <vt:lpstr>ЦИЛИНДР</vt:lpstr>
      <vt:lpstr>Определение</vt:lpstr>
      <vt:lpstr>Определение</vt:lpstr>
      <vt:lpstr>Основные понятия</vt:lpstr>
      <vt:lpstr>Слайд 5</vt:lpstr>
      <vt:lpstr>Свойства</vt:lpstr>
      <vt:lpstr>Наклонный цилиндр</vt:lpstr>
      <vt:lpstr>Прямой цилиндр</vt:lpstr>
      <vt:lpstr>Сечения цилиндра</vt:lpstr>
      <vt:lpstr>Сечения цилиндра</vt:lpstr>
      <vt:lpstr>Сечения цилиндра</vt:lpstr>
      <vt:lpstr>Слайд 12</vt:lpstr>
      <vt:lpstr>Касательная плоскость</vt:lpstr>
      <vt:lpstr>Развертка цилиндра</vt:lpstr>
      <vt:lpstr>Формулы</vt:lpstr>
      <vt:lpstr>Задача № 1</vt:lpstr>
      <vt:lpstr>Задача № 2</vt:lpstr>
      <vt:lpstr>Задача № 3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ЦИЛИНДР</dc:title>
  <dc:creator>Admin</dc:creator>
  <cp:lastModifiedBy>Admin</cp:lastModifiedBy>
  <cp:revision>35</cp:revision>
  <dcterms:created xsi:type="dcterms:W3CDTF">2012-01-11T14:51:23Z</dcterms:created>
  <dcterms:modified xsi:type="dcterms:W3CDTF">2012-01-24T17:44:52Z</dcterms:modified>
</cp:coreProperties>
</file>