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1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58" r:id="rId4"/>
    <p:sldId id="261" r:id="rId5"/>
    <p:sldId id="265" r:id="rId6"/>
    <p:sldId id="259" r:id="rId7"/>
    <p:sldId id="260" r:id="rId8"/>
    <p:sldId id="264" r:id="rId9"/>
    <p:sldId id="262" r:id="rId10"/>
    <p:sldId id="263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8623E"/>
    <a:srgbClr val="B2B2B2"/>
    <a:srgbClr val="FFFFFF"/>
    <a:srgbClr val="FF6600"/>
    <a:srgbClr val="FF9900"/>
    <a:srgbClr val="003300"/>
    <a:srgbClr val="99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0"/>
    <p:restoredTop sz="9460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ru-RU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endParaRPr lang="ru-RU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ru-RU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27DCB7FF-9FEC-46D7-8AD6-C0CB31AB7730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ru-RU"/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endParaRPr lang="ru-RU"/>
          </a:p>
        </p:txBody>
      </p:sp>
      <p:sp>
        <p:nvSpPr>
          <p:cNvPr id="130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30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0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ru-RU"/>
          </a:p>
        </p:txBody>
      </p:sp>
      <p:sp>
        <p:nvSpPr>
          <p:cNvPr id="130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9289595B-2AEF-4817-909C-5B0A24653327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86991C-82AC-48A3-BDD0-AB09FA1636D7}" type="slidenum">
              <a:rPr lang="ru-RU"/>
              <a:pPr/>
              <a:t>1</a:t>
            </a:fld>
            <a:endParaRPr lang="ru-RU"/>
          </a:p>
        </p:txBody>
      </p:sp>
      <p:sp>
        <p:nvSpPr>
          <p:cNvPr id="131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3" y="4581525"/>
            <a:ext cx="8064500" cy="866775"/>
          </a:xfrm>
        </p:spPr>
        <p:txBody>
          <a:bodyPr anchor="b"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8313" y="5495925"/>
            <a:ext cx="8064500" cy="68580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 sz="3400" b="1"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10596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059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E338E22-C8B1-47E4-AA63-19982DB85FB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89211C-571F-470F-BCA7-855A662FAF5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05588" y="476250"/>
            <a:ext cx="2070100" cy="59055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95288" y="476250"/>
            <a:ext cx="6057900" cy="59055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4C6303-3DAB-4126-A667-DC767B160B2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E6A1B3-D74C-4322-BDF2-A409E82AFAA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1C6628-EDAF-41B1-B6FC-CE45A8CB5E6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288" y="1557338"/>
            <a:ext cx="4064000" cy="4824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1688" y="1557338"/>
            <a:ext cx="4064000" cy="48244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32A40B-AB79-4429-9D19-5A2083D8D12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48B8FB-A184-4445-96A5-A8C262132FB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CA0400-3DF0-4090-A60D-B64FE4A948F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2FAD48-D43A-4D90-812D-739D416F05C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9AAA31-0C69-4640-8600-1A3E20B7F80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8DB8FD-6019-4546-89D0-E7183F7214F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476250"/>
            <a:ext cx="8280400" cy="87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Заголовок</a:t>
            </a:r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557338"/>
            <a:ext cx="8280400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		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957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endParaRPr lang="ru-RU"/>
          </a:p>
        </p:txBody>
      </p:sp>
      <p:sp>
        <p:nvSpPr>
          <p:cNvPr id="10957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endParaRPr lang="ru-RU"/>
          </a:p>
        </p:txBody>
      </p:sp>
      <p:sp>
        <p:nvSpPr>
          <p:cNvPr id="10957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fld id="{0AAA93E3-6B02-433C-A143-137CBF10A602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40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40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40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40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40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40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40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40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40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n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n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n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71472" y="571480"/>
            <a:ext cx="8064500" cy="2019300"/>
          </a:xfrm>
        </p:spPr>
        <p:txBody>
          <a:bodyPr/>
          <a:lstStyle/>
          <a:p>
            <a:pPr algn="ctr"/>
            <a:r>
              <a:rPr lang="ru-RU" dirty="0" smtClean="0"/>
              <a:t>Прямая и правильная призмы. Площадь боковой и полной поверхностей призмы.</a:t>
            </a:r>
            <a:endParaRPr lang="ru-RU" dirty="0"/>
          </a:p>
        </p:txBody>
      </p:sp>
      <p:sp>
        <p:nvSpPr>
          <p:cNvPr id="1290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143372" y="4572008"/>
            <a:ext cx="4786345" cy="1609717"/>
          </a:xfrm>
        </p:spPr>
        <p:txBody>
          <a:bodyPr/>
          <a:lstStyle/>
          <a:p>
            <a:pPr algn="r"/>
            <a:r>
              <a:rPr lang="ru-RU" sz="2000" dirty="0" smtClean="0"/>
              <a:t>Подготовила</a:t>
            </a:r>
          </a:p>
          <a:p>
            <a:pPr algn="r"/>
            <a:r>
              <a:rPr lang="ru-RU" sz="2000" dirty="0" smtClean="0"/>
              <a:t>учитель математики</a:t>
            </a:r>
          </a:p>
          <a:p>
            <a:pPr algn="r"/>
            <a:r>
              <a:rPr lang="ru-RU" sz="2000" dirty="0" err="1" smtClean="0"/>
              <a:t>Горловской</a:t>
            </a:r>
            <a:r>
              <a:rPr lang="ru-RU" sz="2000" dirty="0" smtClean="0"/>
              <a:t> ОШ </a:t>
            </a:r>
            <a:r>
              <a:rPr lang="uk-UA" sz="2000" dirty="0" smtClean="0"/>
              <a:t>І – ІІІ </a:t>
            </a:r>
            <a:r>
              <a:rPr lang="uk-UA" sz="2000" dirty="0" err="1" smtClean="0"/>
              <a:t>ступеней</a:t>
            </a:r>
            <a:r>
              <a:rPr lang="uk-UA" sz="2000" dirty="0" smtClean="0"/>
              <a:t> № 42</a:t>
            </a:r>
          </a:p>
          <a:p>
            <a:pPr algn="r"/>
            <a:r>
              <a:rPr lang="uk-UA" sz="2000" dirty="0" err="1" smtClean="0"/>
              <a:t>Рыбина</a:t>
            </a:r>
            <a:r>
              <a:rPr lang="uk-UA" sz="2000" dirty="0" smtClean="0"/>
              <a:t> М.В.</a:t>
            </a:r>
            <a:endParaRPr lang="nl-NL" sz="2000" dirty="0"/>
          </a:p>
        </p:txBody>
      </p:sp>
      <p:pic>
        <p:nvPicPr>
          <p:cNvPr id="7" name="Рисунок 6" descr="8-cell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786058"/>
            <a:ext cx="3429024" cy="34290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ЗАДАНИЕ № 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288" y="1557338"/>
            <a:ext cx="8280400" cy="437199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2400" dirty="0" smtClean="0"/>
              <a:t>Боковое </a:t>
            </a:r>
            <a:r>
              <a:rPr lang="ru-RU" sz="2400" dirty="0"/>
              <a:t>ребро прямой призмы равно 10 см, а в основании </a:t>
            </a:r>
            <a:r>
              <a:rPr lang="ru-RU" sz="2400" dirty="0" smtClean="0"/>
              <a:t>лежит прямоугольный </a:t>
            </a:r>
            <a:r>
              <a:rPr lang="ru-RU" sz="2400" dirty="0"/>
              <a:t>треугольник с </a:t>
            </a:r>
            <a:r>
              <a:rPr lang="ru-RU" sz="2400" dirty="0" smtClean="0"/>
              <a:t>катетами </a:t>
            </a:r>
            <a:r>
              <a:rPr lang="ru-RU" sz="2400" dirty="0"/>
              <a:t>12 и 5 см</a:t>
            </a:r>
            <a:r>
              <a:rPr lang="ru-RU" sz="2400" dirty="0" smtClean="0"/>
              <a:t>.</a:t>
            </a:r>
            <a:r>
              <a:rPr lang="ru-RU" sz="2400" dirty="0"/>
              <a:t> Найдите:</a:t>
            </a:r>
          </a:p>
          <a:p>
            <a:pPr>
              <a:buNone/>
            </a:pPr>
            <a:r>
              <a:rPr lang="ru-RU" sz="2400" dirty="0"/>
              <a:t>а) длину третьего ребра основания;</a:t>
            </a:r>
          </a:p>
          <a:p>
            <a:pPr>
              <a:buNone/>
            </a:pPr>
            <a:r>
              <a:rPr lang="ru-RU" sz="2400" dirty="0"/>
              <a:t>б) площадь основания;</a:t>
            </a:r>
          </a:p>
          <a:p>
            <a:pPr>
              <a:buNone/>
            </a:pPr>
            <a:r>
              <a:rPr lang="ru-RU" sz="2400" dirty="0"/>
              <a:t>в) </a:t>
            </a:r>
            <a:r>
              <a:rPr lang="en-US" sz="2400" dirty="0"/>
              <a:t>S</a:t>
            </a:r>
            <a:r>
              <a:rPr lang="ru-RU" sz="2400" dirty="0"/>
              <a:t>бок.;</a:t>
            </a:r>
          </a:p>
          <a:p>
            <a:pPr>
              <a:buNone/>
            </a:pPr>
            <a:r>
              <a:rPr lang="ru-RU" sz="2400" dirty="0"/>
              <a:t>г) </a:t>
            </a:r>
            <a:r>
              <a:rPr lang="en-US" sz="2400" dirty="0"/>
              <a:t>S</a:t>
            </a:r>
            <a:r>
              <a:rPr lang="ru-RU" sz="2400" dirty="0"/>
              <a:t>полн.;</a:t>
            </a:r>
          </a:p>
          <a:p>
            <a:pPr>
              <a:buNone/>
            </a:pPr>
            <a:r>
              <a:rPr lang="ru-RU" sz="2400" dirty="0" err="1"/>
              <a:t>д</a:t>
            </a:r>
            <a:r>
              <a:rPr lang="ru-RU" sz="2400" dirty="0"/>
              <a:t>) площадь сечения, проведённого через боковое ребро и середину гипотенузы;</a:t>
            </a:r>
          </a:p>
          <a:p>
            <a:pPr>
              <a:buNone/>
            </a:pPr>
            <a:r>
              <a:rPr lang="ru-RU" sz="2400" dirty="0"/>
              <a:t>е) диагональ наибольшей боковой грани.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285720" y="6072206"/>
            <a:ext cx="8643998" cy="571504"/>
          </a:xfrm>
          <a:prstGeom prst="rect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sz="2000" b="1" dirty="0" smtClean="0"/>
              <a:t>Ответ: а</a:t>
            </a:r>
            <a:r>
              <a:rPr lang="ru-RU" sz="2000" b="1" dirty="0"/>
              <a:t>) 13 см;  б) 30 см</a:t>
            </a:r>
            <a:r>
              <a:rPr lang="ru-RU" sz="2000" b="1" baseline="30000" dirty="0"/>
              <a:t>2</a:t>
            </a:r>
            <a:r>
              <a:rPr lang="ru-RU" sz="2000" b="1" dirty="0"/>
              <a:t>;   в) 300 см</a:t>
            </a:r>
            <a:r>
              <a:rPr lang="ru-RU" sz="2000" b="1" baseline="30000" dirty="0"/>
              <a:t>2</a:t>
            </a:r>
            <a:r>
              <a:rPr lang="ru-RU" sz="2000" b="1" dirty="0"/>
              <a:t>;   г) 360 см</a:t>
            </a:r>
            <a:r>
              <a:rPr lang="ru-RU" sz="2000" b="1" baseline="30000" dirty="0"/>
              <a:t>2</a:t>
            </a:r>
            <a:r>
              <a:rPr lang="ru-RU" sz="2000" b="1" dirty="0"/>
              <a:t>;    </a:t>
            </a:r>
            <a:r>
              <a:rPr lang="ru-RU" sz="2000" b="1" dirty="0" err="1"/>
              <a:t>д</a:t>
            </a:r>
            <a:r>
              <a:rPr lang="ru-RU" sz="2000" b="1" dirty="0"/>
              <a:t>) 65 см</a:t>
            </a:r>
            <a:r>
              <a:rPr lang="ru-RU" sz="2000" b="1" baseline="30000" dirty="0"/>
              <a:t>2</a:t>
            </a:r>
            <a:r>
              <a:rPr lang="ru-RU" sz="2000" b="1" dirty="0"/>
              <a:t>;   е) </a:t>
            </a:r>
            <a:r>
              <a:rPr lang="ru-RU" sz="2000" b="1" dirty="0" smtClean="0">
                <a:sym typeface="Symbol"/>
              </a:rPr>
              <a:t>269</a:t>
            </a:r>
            <a:r>
              <a:rPr lang="ru-RU" sz="2000" b="1" dirty="0" smtClean="0"/>
              <a:t> см</a:t>
            </a:r>
            <a:r>
              <a:rPr lang="ru-RU" sz="2000" b="1" dirty="0"/>
              <a:t>.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4147" name="Rectangle 3"/>
          <p:cNvSpPr>
            <a:spLocks noChangeArrowheads="1"/>
          </p:cNvSpPr>
          <p:nvPr/>
        </p:nvSpPr>
        <p:spPr bwMode="auto">
          <a:xfrm>
            <a:off x="0" y="200025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</a:rPr>
              <a:t> </a:t>
            </a: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</a:t>
            </a: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414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4150" name="Rectangle 6"/>
          <p:cNvSpPr>
            <a:spLocks noChangeArrowheads="1"/>
          </p:cNvSpPr>
          <p:nvPr/>
        </p:nvSpPr>
        <p:spPr bwMode="auto">
          <a:xfrm>
            <a:off x="0" y="200025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</a:rPr>
              <a:t> </a:t>
            </a: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 </a:t>
            </a: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415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ЗАДАНИЕ № 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288" y="1428736"/>
            <a:ext cx="8280400" cy="428628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2400" dirty="0" smtClean="0"/>
              <a:t>Боковое </a:t>
            </a:r>
            <a:r>
              <a:rPr lang="ru-RU" sz="2400" dirty="0"/>
              <a:t>ребро правильной призмы равно Н, а сторона основания – </a:t>
            </a:r>
            <a:r>
              <a:rPr lang="ru-RU" sz="2400" i="1" dirty="0"/>
              <a:t>а</a:t>
            </a:r>
            <a:r>
              <a:rPr lang="ru-RU" sz="2400" dirty="0"/>
              <a:t>. В основании призмы </a:t>
            </a:r>
            <a:r>
              <a:rPr lang="ru-RU" sz="2400" dirty="0" smtClean="0"/>
              <a:t>лежит треугольник.</a:t>
            </a:r>
          </a:p>
          <a:p>
            <a:pPr>
              <a:buNone/>
            </a:pPr>
            <a:r>
              <a:rPr lang="ru-RU" sz="2400" u="sng" dirty="0"/>
              <a:t>Найдите:</a:t>
            </a:r>
            <a:endParaRPr lang="ru-RU" sz="2400" dirty="0"/>
          </a:p>
          <a:p>
            <a:pPr>
              <a:buNone/>
            </a:pPr>
            <a:r>
              <a:rPr lang="ru-RU" sz="2400" dirty="0"/>
              <a:t>а) </a:t>
            </a:r>
            <a:r>
              <a:rPr lang="en-US" sz="2400" dirty="0"/>
              <a:t>S</a:t>
            </a:r>
            <a:r>
              <a:rPr lang="ru-RU" sz="2400" dirty="0"/>
              <a:t> </a:t>
            </a:r>
            <a:r>
              <a:rPr lang="ru-RU" sz="2400" dirty="0" smtClean="0"/>
              <a:t>основания;  б</a:t>
            </a:r>
            <a:r>
              <a:rPr lang="ru-RU" sz="2400" dirty="0"/>
              <a:t>) </a:t>
            </a:r>
            <a:r>
              <a:rPr lang="en-US" sz="2400" dirty="0"/>
              <a:t>S</a:t>
            </a:r>
            <a:r>
              <a:rPr lang="ru-RU" sz="2400" baseline="-25000" dirty="0"/>
              <a:t>бок</a:t>
            </a:r>
            <a:r>
              <a:rPr lang="ru-RU" sz="2400" baseline="-25000" dirty="0" smtClean="0"/>
              <a:t>.</a:t>
            </a:r>
            <a:r>
              <a:rPr lang="ru-RU" sz="2400" dirty="0" smtClean="0"/>
              <a:t>;      в</a:t>
            </a:r>
            <a:r>
              <a:rPr lang="ru-RU" sz="2400" dirty="0"/>
              <a:t>) </a:t>
            </a:r>
            <a:r>
              <a:rPr lang="en-US" sz="2400" dirty="0"/>
              <a:t>S</a:t>
            </a:r>
            <a:r>
              <a:rPr lang="ru-RU" sz="2400" baseline="-25000" dirty="0"/>
              <a:t>полн.</a:t>
            </a:r>
            <a:r>
              <a:rPr lang="ru-RU" sz="2400" dirty="0"/>
              <a:t>;</a:t>
            </a:r>
          </a:p>
          <a:p>
            <a:pPr>
              <a:buNone/>
            </a:pPr>
            <a:r>
              <a:rPr lang="ru-RU" sz="2400" dirty="0"/>
              <a:t>г) диагональ боковой грани призмы;</a:t>
            </a:r>
          </a:p>
          <a:p>
            <a:pPr>
              <a:buNone/>
            </a:pPr>
            <a:r>
              <a:rPr lang="ru-RU" sz="2400" dirty="0" err="1"/>
              <a:t>д</a:t>
            </a:r>
            <a:r>
              <a:rPr lang="ru-RU" sz="2400" dirty="0"/>
              <a:t>) угол наклона диагонали боковой грани призмы к плоскости основания;</a:t>
            </a:r>
          </a:p>
          <a:p>
            <a:pPr>
              <a:buNone/>
            </a:pPr>
            <a:r>
              <a:rPr lang="ru-RU" sz="2400" dirty="0"/>
              <a:t>е) радиус окружности, описанной около основания призмы.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285720" y="5786454"/>
            <a:ext cx="8643998" cy="857256"/>
          </a:xfrm>
          <a:prstGeom prst="rect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ru-RU" sz="2000" b="1" dirty="0" smtClean="0"/>
              <a:t>Ответ: </a:t>
            </a:r>
            <a:r>
              <a:rPr lang="ru-RU" sz="2000" dirty="0"/>
              <a:t>а</a:t>
            </a:r>
            <a:r>
              <a:rPr lang="ru-RU" sz="2000" dirty="0" smtClean="0"/>
              <a:t>)       ;   </a:t>
            </a:r>
            <a:r>
              <a:rPr lang="ru-RU" sz="2000" dirty="0"/>
              <a:t>б) 3</a:t>
            </a:r>
            <a:r>
              <a:rPr lang="ru-RU" sz="2000" i="1" dirty="0"/>
              <a:t>а</a:t>
            </a:r>
            <a:r>
              <a:rPr lang="ru-RU" sz="2000" dirty="0"/>
              <a:t>Н;   в</a:t>
            </a:r>
            <a:r>
              <a:rPr lang="ru-RU" sz="2000" dirty="0" smtClean="0"/>
              <a:t>)                  </a:t>
            </a:r>
            <a:r>
              <a:rPr lang="ru-RU" sz="2000" dirty="0"/>
              <a:t>г) </a:t>
            </a:r>
            <a:r>
              <a:rPr lang="ru-RU" sz="2000" dirty="0" smtClean="0"/>
              <a:t>            ; </a:t>
            </a:r>
            <a:r>
              <a:rPr lang="ru-RU" sz="2000" dirty="0" err="1" smtClean="0"/>
              <a:t>д</a:t>
            </a:r>
            <a:r>
              <a:rPr lang="ru-RU" sz="2000" dirty="0"/>
              <a:t>) </a:t>
            </a:r>
            <a:r>
              <a:rPr lang="en-US" sz="2000" dirty="0" err="1"/>
              <a:t>arctg</a:t>
            </a:r>
            <a:r>
              <a:rPr lang="en-US" sz="2000" dirty="0"/>
              <a:t> </a:t>
            </a:r>
            <a:r>
              <a:rPr lang="ru-RU" sz="2000" dirty="0" smtClean="0"/>
              <a:t>     ; </a:t>
            </a:r>
            <a:r>
              <a:rPr lang="ru-RU" sz="2000" dirty="0"/>
              <a:t>е) </a:t>
            </a:r>
            <a:r>
              <a:rPr lang="ru-RU" sz="2000" dirty="0" smtClean="0"/>
              <a:t>          .   </a:t>
            </a:r>
            <a:endParaRPr lang="ru-RU" sz="2000" b="1" dirty="0"/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46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5462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728" y="5857892"/>
            <a:ext cx="323850" cy="381000"/>
          </a:xfrm>
          <a:prstGeom prst="rect">
            <a:avLst/>
          </a:prstGeom>
          <a:noFill/>
        </p:spPr>
      </p:pic>
      <p:sp>
        <p:nvSpPr>
          <p:cNvPr id="1546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54627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8992" y="5857892"/>
            <a:ext cx="771525" cy="381000"/>
          </a:xfrm>
          <a:prstGeom prst="rect">
            <a:avLst/>
          </a:prstGeom>
          <a:noFill/>
        </p:spPr>
      </p:pic>
      <p:sp>
        <p:nvSpPr>
          <p:cNvPr id="15463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54629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6" y="5929329"/>
            <a:ext cx="714380" cy="267893"/>
          </a:xfrm>
          <a:prstGeom prst="rect">
            <a:avLst/>
          </a:prstGeom>
          <a:noFill/>
        </p:spPr>
      </p:pic>
      <p:sp>
        <p:nvSpPr>
          <p:cNvPr id="15463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54631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0825" y="5786454"/>
            <a:ext cx="166689" cy="500066"/>
          </a:xfrm>
          <a:prstGeom prst="rect">
            <a:avLst/>
          </a:prstGeom>
          <a:noFill/>
        </p:spPr>
      </p:pic>
      <p:sp>
        <p:nvSpPr>
          <p:cNvPr id="15463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54633" name="Picture 9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86644" y="5857892"/>
            <a:ext cx="257175" cy="38100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54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54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54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54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54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Определение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288" y="1557338"/>
            <a:ext cx="4891092" cy="482441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Призма— многогранник, две грани которого являются равными многоугольниками, лежащими в параллельных плоскостях, а остальные грани — параллелограммами. </a:t>
            </a:r>
            <a:endParaRPr lang="ru-RU" dirty="0"/>
          </a:p>
        </p:txBody>
      </p:sp>
      <p:pic>
        <p:nvPicPr>
          <p:cNvPr id="4" name="Рисунок 3" descr="512px-Prism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67199" y="1571612"/>
            <a:ext cx="4896821" cy="3500462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Элементы призмы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736"/>
            <a:ext cx="5286412" cy="5014934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Основания:</a:t>
            </a:r>
            <a:r>
              <a:rPr lang="ru-RU" sz="2400" dirty="0" smtClean="0"/>
              <a:t> </a:t>
            </a:r>
            <a:r>
              <a:rPr lang="en-US" sz="2400" dirty="0" smtClean="0"/>
              <a:t>ABCDE, KLMNP</a:t>
            </a:r>
            <a:endParaRPr lang="ru-RU" sz="2400" dirty="0" smtClean="0"/>
          </a:p>
          <a:p>
            <a:pPr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Боковые грани: </a:t>
            </a:r>
            <a:r>
              <a:rPr lang="en-US" sz="2400" dirty="0" smtClean="0"/>
              <a:t>ABLK, BCML, CDNM, DEPN, EAKP</a:t>
            </a:r>
            <a:endParaRPr lang="ru-RU" sz="2400" dirty="0" smtClean="0"/>
          </a:p>
          <a:p>
            <a:pPr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Боковые ребра: </a:t>
            </a:r>
            <a:r>
              <a:rPr lang="en-US" sz="2400" dirty="0" smtClean="0"/>
              <a:t>AK, BL, CM, DN, EP</a:t>
            </a:r>
            <a:endParaRPr lang="ru-RU" sz="2400" dirty="0" smtClean="0"/>
          </a:p>
          <a:p>
            <a:pPr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Высота</a:t>
            </a:r>
            <a:r>
              <a:rPr lang="ru-RU" sz="2400" dirty="0" smtClean="0"/>
              <a:t> - отрезок, соединяющий основания призмы и перпендикулярный им (KR)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Диагональ</a:t>
            </a:r>
            <a:r>
              <a:rPr lang="ru-RU" sz="2400" dirty="0" smtClean="0"/>
              <a:t> - отрезок, соединяющий две вершины призмы, не принадлежащие одной грани (BP)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Prism-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43570" y="1857364"/>
            <a:ext cx="3272550" cy="42148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143240" y="1557338"/>
            <a:ext cx="5786478" cy="5086372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Диагональная плоскость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dirty="0" smtClean="0"/>
              <a:t>- </a:t>
            </a:r>
            <a:r>
              <a:rPr lang="ru-RU" sz="2400" dirty="0" err="1" smtClean="0"/>
              <a:t>плоскость</a:t>
            </a:r>
            <a:r>
              <a:rPr lang="ru-RU" sz="2400" dirty="0" smtClean="0"/>
              <a:t>, проходящая через боковое ребро призмы и диагональ основания.	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Диагональное сечение</a:t>
            </a:r>
            <a:r>
              <a:rPr lang="ru-RU" sz="2400" dirty="0"/>
              <a:t> </a:t>
            </a:r>
            <a:r>
              <a:rPr lang="ru-RU" sz="2400" dirty="0" smtClean="0"/>
              <a:t>- пересечение призмы и диагональной плоскости. В сечении образуется параллелограмм, в том числе его частные случаи — ромб, прямоугольник, квадрат (EBLP)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Перпендикулярное сечение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dirty="0" smtClean="0"/>
              <a:t>- пересечение призмы и плоскости, перпендикулярной ее боковому ребру.</a:t>
            </a:r>
            <a:endParaRPr lang="ru-RU" sz="2400" dirty="0"/>
          </a:p>
        </p:txBody>
      </p:sp>
      <p:pic>
        <p:nvPicPr>
          <p:cNvPr id="7" name="Рисунок 6" descr="Prism-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2143116"/>
            <a:ext cx="2928958" cy="37147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 smtClean="0"/>
              <a:t>Сколько вершин имеют призмы, изображенные на рисунке?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288" y="1557338"/>
            <a:ext cx="8280400" cy="508637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Вывод: Число вершин призмы зависит от многоугольника являющегося его основанием: если он имеет </a:t>
            </a:r>
            <a:r>
              <a:rPr lang="ru-RU" dirty="0" err="1" smtClean="0"/>
              <a:t>n</a:t>
            </a:r>
            <a:r>
              <a:rPr lang="ru-RU" dirty="0" smtClean="0"/>
              <a:t> вершин, то число его вершин равно 2n.</a:t>
            </a:r>
            <a:endParaRPr lang="ru-RU" dirty="0"/>
          </a:p>
        </p:txBody>
      </p:sp>
      <p:pic>
        <p:nvPicPr>
          <p:cNvPr id="5" name="Рисунок 4" descr="7f549dd342acbdf095833d5a0f66c8e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643050"/>
            <a:ext cx="8393349" cy="24098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Свойства призмы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57338"/>
            <a:ext cx="8715436" cy="5086372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1. Основания призмы являются равными многоугольниками.</a:t>
            </a:r>
          </a:p>
          <a:p>
            <a:pPr>
              <a:buNone/>
            </a:pPr>
            <a:r>
              <a:rPr lang="ru-RU" sz="2400" dirty="0" smtClean="0"/>
              <a:t>2. Боковые грани призмы являются параллелограммами.</a:t>
            </a:r>
          </a:p>
          <a:p>
            <a:pPr>
              <a:buNone/>
            </a:pPr>
            <a:r>
              <a:rPr lang="ru-RU" sz="2400" dirty="0" smtClean="0"/>
              <a:t>3. Боковые ребра призмы параллельны и равны.</a:t>
            </a:r>
          </a:p>
          <a:p>
            <a:pPr>
              <a:buNone/>
            </a:pPr>
            <a:r>
              <a:rPr lang="ru-RU" sz="2400" dirty="0" smtClean="0"/>
              <a:t>4. Перпендикулярное сечение перпендикулярно ко всем боковым рёбрам призмы.</a:t>
            </a:r>
          </a:p>
          <a:p>
            <a:pPr>
              <a:buNone/>
            </a:pPr>
            <a:r>
              <a:rPr lang="ru-RU" sz="2400" dirty="0" smtClean="0"/>
              <a:t>5. Углы перпендикулярного сечения — это линейные углы двугранных углов при соответствующих боковых рёбрах.</a:t>
            </a:r>
          </a:p>
          <a:p>
            <a:pPr>
              <a:buNone/>
            </a:pPr>
            <a:r>
              <a:rPr lang="ru-RU" sz="2400" dirty="0" smtClean="0"/>
              <a:t>6. Перпендикулярное сечение перпендикулярно ко всем боковым граням.</a:t>
            </a:r>
            <a:endParaRPr lang="ru-RU" sz="2400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Виды призм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288" y="1557338"/>
            <a:ext cx="8280400" cy="5157810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Прямая призма </a:t>
            </a:r>
            <a:r>
              <a:rPr lang="ru-RU" sz="2400" dirty="0" smtClean="0"/>
              <a:t>— </a:t>
            </a:r>
            <a:r>
              <a:rPr lang="ru-RU" sz="2400" dirty="0" err="1" smtClean="0"/>
              <a:t>призма</a:t>
            </a:r>
            <a:r>
              <a:rPr lang="ru-RU" sz="2400" dirty="0" smtClean="0"/>
              <a:t>, у которой все боковые ребра перпендикулярны основанию, в противном случае призма называется </a:t>
            </a:r>
            <a:r>
              <a:rPr lang="ru-RU" sz="2400" b="1" dirty="0" smtClean="0">
                <a:solidFill>
                  <a:srgbClr val="FF0000"/>
                </a:solidFill>
              </a:rPr>
              <a:t>наклонной.</a:t>
            </a:r>
          </a:p>
          <a:p>
            <a:pPr>
              <a:buNone/>
            </a:pPr>
            <a:r>
              <a:rPr lang="ru-RU" sz="2400" dirty="0" smtClean="0"/>
              <a:t>Площадь боковой поверхности прямой призмы равна произведению периметра основания на длину бокового ребра (или высоту).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В прямой призме боковые ребра являются высотами.</a:t>
            </a:r>
          </a:p>
          <a:p>
            <a:pPr>
              <a:buNone/>
            </a:pPr>
            <a:r>
              <a:rPr lang="ru-RU" sz="2400" dirty="0" smtClean="0"/>
              <a:t>Площадь боковой поверхности наклонной призмы равна произведению периметра перпендикулярного сечения на длину бокового ребра.</a:t>
            </a:r>
            <a:endParaRPr lang="ru-RU" sz="2400" dirty="0"/>
          </a:p>
        </p:txBody>
      </p:sp>
      <p:pic>
        <p:nvPicPr>
          <p:cNvPr id="4" name="Рисунок 3" descr="21e9db59f6b77e14518e9563e79b2b68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3504" y="3643314"/>
            <a:ext cx="2618030" cy="495303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Виды призм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288" y="1557338"/>
            <a:ext cx="8462992" cy="5157810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Правильная призма </a:t>
            </a:r>
            <a:r>
              <a:rPr lang="ru-RU" sz="2400" dirty="0" smtClean="0"/>
              <a:t>— </a:t>
            </a:r>
            <a:r>
              <a:rPr lang="ru-RU" sz="2400" dirty="0" err="1" smtClean="0"/>
              <a:t>призма</a:t>
            </a:r>
            <a:r>
              <a:rPr lang="ru-RU" sz="2400" dirty="0" smtClean="0"/>
              <a:t>, в основании которой лежит правильный многоугольник, а боковые ребра перпендикулярны плоскостям основания.</a:t>
            </a:r>
          </a:p>
          <a:p>
            <a:pPr>
              <a:buNone/>
            </a:pPr>
            <a:r>
              <a:rPr lang="ru-RU" sz="2400" dirty="0" smtClean="0"/>
              <a:t>1. Основания правильной призмы являются правильными многоугольниками.</a:t>
            </a:r>
          </a:p>
          <a:p>
            <a:pPr>
              <a:buNone/>
            </a:pPr>
            <a:r>
              <a:rPr lang="ru-RU" sz="2400" dirty="0" smtClean="0"/>
              <a:t>2. Боковые грани правильной призмы являются равными прямоугольниками.</a:t>
            </a:r>
          </a:p>
          <a:p>
            <a:pPr>
              <a:buNone/>
            </a:pPr>
            <a:r>
              <a:rPr lang="ru-RU" sz="2400" dirty="0" smtClean="0"/>
              <a:t>3. Боковые ребра правильной призмы равны.</a:t>
            </a:r>
          </a:p>
          <a:p>
            <a:pPr>
              <a:buNone/>
            </a:pPr>
            <a:r>
              <a:rPr lang="ru-RU" sz="2400" dirty="0" smtClean="0"/>
              <a:t>4. Правильная призма является прямой.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1140805">
  <a:themeElements>
    <a:clrScheme name="Тема Office 1">
      <a:dk1>
        <a:srgbClr val="1D4337"/>
      </a:dk1>
      <a:lt1>
        <a:srgbClr val="DDFFDD"/>
      </a:lt1>
      <a:dk2>
        <a:srgbClr val="1D4944"/>
      </a:dk2>
      <a:lt2>
        <a:srgbClr val="220011"/>
      </a:lt2>
      <a:accent1>
        <a:srgbClr val="71AD49"/>
      </a:accent1>
      <a:accent2>
        <a:srgbClr val="15692B"/>
      </a:accent2>
      <a:accent3>
        <a:srgbClr val="EBFFEB"/>
      </a:accent3>
      <a:accent4>
        <a:srgbClr val="17382D"/>
      </a:accent4>
      <a:accent5>
        <a:srgbClr val="BBD3B1"/>
      </a:accent5>
      <a:accent6>
        <a:srgbClr val="125E26"/>
      </a:accent6>
      <a:hlink>
        <a:srgbClr val="7A8E32"/>
      </a:hlink>
      <a:folHlink>
        <a:srgbClr val="DFE34F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Тема Office 1">
        <a:dk1>
          <a:srgbClr val="1D4337"/>
        </a:dk1>
        <a:lt1>
          <a:srgbClr val="DDFFDD"/>
        </a:lt1>
        <a:dk2>
          <a:srgbClr val="1D4944"/>
        </a:dk2>
        <a:lt2>
          <a:srgbClr val="220011"/>
        </a:lt2>
        <a:accent1>
          <a:srgbClr val="71AD49"/>
        </a:accent1>
        <a:accent2>
          <a:srgbClr val="15692B"/>
        </a:accent2>
        <a:accent3>
          <a:srgbClr val="EBFFEB"/>
        </a:accent3>
        <a:accent4>
          <a:srgbClr val="17382D"/>
        </a:accent4>
        <a:accent5>
          <a:srgbClr val="BBD3B1"/>
        </a:accent5>
        <a:accent6>
          <a:srgbClr val="125E26"/>
        </a:accent6>
        <a:hlink>
          <a:srgbClr val="7A8E32"/>
        </a:hlink>
        <a:folHlink>
          <a:srgbClr val="DFE34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01140805</Template>
  <TotalTime>72</TotalTime>
  <Words>535</Words>
  <Application>Microsoft Office PowerPoint</Application>
  <PresentationFormat>Экран (4:3)</PresentationFormat>
  <Paragraphs>62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01140805</vt:lpstr>
      <vt:lpstr>Прямая и правильная призмы. Площадь боковой и полной поверхностей призмы.</vt:lpstr>
      <vt:lpstr>Определение</vt:lpstr>
      <vt:lpstr>Элементы призмы</vt:lpstr>
      <vt:lpstr>Слайд 4</vt:lpstr>
      <vt:lpstr>Сколько вершин имеют призмы, изображенные на рисунке?</vt:lpstr>
      <vt:lpstr>Свойства призмы</vt:lpstr>
      <vt:lpstr>Виды призм</vt:lpstr>
      <vt:lpstr>Слайд 8</vt:lpstr>
      <vt:lpstr>Виды призм</vt:lpstr>
      <vt:lpstr>Слайд 10</vt:lpstr>
      <vt:lpstr>ЗАДАНИЕ № 1</vt:lpstr>
      <vt:lpstr>ЗАДАНИЕ № 2</vt:lpstr>
    </vt:vector>
  </TitlesOfParts>
  <Manager/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Прямая и правильная призмы. Площадь боковой и полной поверхностей призмы.</dc:title>
  <dc:subject/>
  <dc:creator>Admin</dc:creator>
  <cp:keywords/>
  <dc:description/>
  <cp:lastModifiedBy>Admin</cp:lastModifiedBy>
  <cp:revision>12</cp:revision>
  <dcterms:created xsi:type="dcterms:W3CDTF">2011-11-06T19:01:42Z</dcterms:created>
  <dcterms:modified xsi:type="dcterms:W3CDTF">2011-11-10T18:58:38Z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TC011408051049</vt:lpwstr>
  </property>
</Properties>
</file>