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78" r:id="rId5"/>
    <p:sldId id="258" r:id="rId6"/>
    <p:sldId id="260" r:id="rId7"/>
    <p:sldId id="261" r:id="rId8"/>
    <p:sldId id="274" r:id="rId9"/>
    <p:sldId id="264" r:id="rId10"/>
    <p:sldId id="277" r:id="rId11"/>
    <p:sldId id="262" r:id="rId12"/>
    <p:sldId id="276" r:id="rId13"/>
    <p:sldId id="263" r:id="rId14"/>
    <p:sldId id="265" r:id="rId15"/>
    <p:sldId id="266" r:id="rId16"/>
    <p:sldId id="267" r:id="rId17"/>
    <p:sldId id="268" r:id="rId18"/>
    <p:sldId id="269" r:id="rId19"/>
    <p:sldId id="271" r:id="rId20"/>
    <p:sldId id="270" r:id="rId21"/>
    <p:sldId id="272" r:id="rId22"/>
    <p:sldId id="273" r:id="rId23"/>
    <p:sldId id="275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80E569-777C-4DB7-B520-B4EBF0FEBBA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F392C1-C4E4-4AE4-9534-5172587F70A8}" type="slidenum">
              <a:rPr lang="ru-RU"/>
              <a:pPr/>
              <a:t>1</a:t>
            </a:fld>
            <a:endParaRPr lang="ru-RU"/>
          </a:p>
        </p:txBody>
      </p:sp>
      <p:sp>
        <p:nvSpPr>
          <p:cNvPr id="61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sz="1200"/>
            </a:lvl1pPr>
          </a:lstStyle>
          <a:p>
            <a:fld id="{E024C01B-84B9-4BAB-8166-8DF976E4D7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B6BB2-3D9F-435F-8F3C-932CFC6135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59BA5-CEF8-4512-A128-79E70749D1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DFC32-6078-48AB-96ED-78B08C13A0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594D3-5F43-4CEE-9715-C857D58CAB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FAE0-12A5-4BAF-A352-E9BA969DF6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C22B8-4C0B-4343-B495-BCDE3E4466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35E601-20ED-4364-A208-F452E01A4F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9AEBB0-F139-4DD7-BDFC-0121B471E6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6FF14-C617-40B2-805E-8A6D1552E8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D7C2F7-D93B-4753-8D76-4CE5689C9A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73DF54CB-FB71-4A59-8733-6EC70EE7F01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60861" y="357166"/>
            <a:ext cx="512281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Пирамида. 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Правильная пирамида.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Усеченная пирамида.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Площадь боковой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полной поверхностей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пирамиды.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 descr="5-cel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3429000"/>
            <a:ext cx="2790836" cy="27908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000496" y="5214950"/>
            <a:ext cx="479137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Подготовила</a:t>
            </a:r>
          </a:p>
          <a:p>
            <a:pPr algn="ctr"/>
            <a:r>
              <a:rPr lang="ru-RU" sz="20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у</a:t>
            </a:r>
            <a:r>
              <a:rPr lang="ru-RU" sz="2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читель математики</a:t>
            </a:r>
          </a:p>
          <a:p>
            <a:pPr algn="ctr"/>
            <a:r>
              <a:rPr lang="ru-RU" sz="2000" b="1" cap="none" spc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Горловской</a:t>
            </a:r>
            <a:r>
              <a:rPr lang="ru-RU" sz="2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ОШ</a:t>
            </a:r>
            <a:r>
              <a:rPr lang="uk-UA" sz="2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І – ІІІ </a:t>
            </a:r>
            <a:r>
              <a:rPr lang="uk-UA" sz="2000" b="1" cap="none" spc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ступеней</a:t>
            </a:r>
            <a:r>
              <a:rPr lang="uk-UA" sz="2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№ 42</a:t>
            </a:r>
          </a:p>
          <a:p>
            <a:pPr algn="ctr"/>
            <a:r>
              <a:rPr lang="uk-UA" sz="20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Рыбина</a:t>
            </a:r>
            <a:r>
              <a:rPr lang="uk-UA" sz="2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М.В.</a:t>
            </a:r>
            <a:endParaRPr lang="ru-RU" sz="2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4357718" cy="576899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Точка P совпадает с </a:t>
            </a:r>
            <a:r>
              <a:rPr lang="ru-RU" sz="2400" b="1" dirty="0" smtClean="0">
                <a:solidFill>
                  <a:srgbClr val="008000"/>
                </a:solidFill>
              </a:rPr>
              <a:t>центром описанной около основания пирамиды окружностью</a:t>
            </a:r>
            <a:r>
              <a:rPr lang="ru-RU" sz="2400" dirty="0" smtClean="0"/>
              <a:t>, если верно одно их трех условий:</a:t>
            </a:r>
          </a:p>
          <a:p>
            <a:pPr>
              <a:buNone/>
            </a:pPr>
            <a:r>
              <a:rPr lang="ru-RU" sz="2400" dirty="0" smtClean="0"/>
              <a:t> 1) Все боковые ребра равны</a:t>
            </a:r>
          </a:p>
          <a:p>
            <a:pPr>
              <a:buNone/>
            </a:pPr>
            <a:r>
              <a:rPr lang="ru-RU" sz="2400" dirty="0" smtClean="0"/>
              <a:t> 2) Все боковые ребра одинаково наклонены к основанию</a:t>
            </a:r>
          </a:p>
          <a:p>
            <a:pPr>
              <a:buNone/>
            </a:pPr>
            <a:r>
              <a:rPr lang="ru-RU" sz="2400" dirty="0" smtClean="0"/>
              <a:t> 3) Все боковые ребра одинаково наклонены к высоте</a:t>
            </a:r>
            <a:endParaRPr lang="ru-RU" sz="2400" dirty="0"/>
          </a:p>
        </p:txBody>
      </p:sp>
      <p:pic>
        <p:nvPicPr>
          <p:cNvPr id="4" name="Рисунок 3" descr="Свойство-основания-высоты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500042"/>
            <a:ext cx="3957660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357166"/>
            <a:ext cx="4286280" cy="576899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8000"/>
                </a:solidFill>
              </a:rPr>
              <a:t>Если боковые грани наклонены к плоскости основания под одним углом</a:t>
            </a:r>
            <a:r>
              <a:rPr lang="ru-RU" dirty="0" smtClean="0"/>
              <a:t>, то:</a:t>
            </a:r>
          </a:p>
          <a:p>
            <a:pPr>
              <a:buNone/>
            </a:pPr>
            <a:r>
              <a:rPr lang="ru-RU" dirty="0" smtClean="0"/>
              <a:t>- в основание пирамиды можно вписать окружность, причём вершина пирамиды проецируется в её центр;</a:t>
            </a:r>
          </a:p>
          <a:p>
            <a:pPr>
              <a:buNone/>
            </a:pPr>
            <a:r>
              <a:rPr lang="ru-RU" dirty="0" smtClean="0"/>
              <a:t>- высоты боковых граней равны;</a:t>
            </a:r>
            <a:endParaRPr lang="ru-RU" dirty="0"/>
          </a:p>
        </p:txBody>
      </p:sp>
      <p:pic>
        <p:nvPicPr>
          <p:cNvPr id="4" name="Рисунок 3" descr="1306468401_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500042"/>
            <a:ext cx="3357586" cy="4279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285984" y="3857628"/>
            <a:ext cx="1071570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1214414" y="1857364"/>
            <a:ext cx="3286148" cy="10001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5143536" cy="6000792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Точка P совпадает </a:t>
            </a:r>
            <a:r>
              <a:rPr lang="ru-RU" sz="2400" b="1" dirty="0" smtClean="0">
                <a:solidFill>
                  <a:srgbClr val="008000"/>
                </a:solidFill>
              </a:rPr>
              <a:t>с центром вписанной окружности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008000"/>
                </a:solidFill>
              </a:rPr>
              <a:t>в основание пирамиды</a:t>
            </a:r>
            <a:r>
              <a:rPr lang="ru-RU" sz="2400" dirty="0" smtClean="0"/>
              <a:t>, если выполняется одно из следующих условий:</a:t>
            </a:r>
          </a:p>
          <a:p>
            <a:pPr>
              <a:buNone/>
            </a:pPr>
            <a:r>
              <a:rPr lang="ru-RU" sz="2400" dirty="0" smtClean="0"/>
              <a:t> 1) Все апофемы равны</a:t>
            </a:r>
          </a:p>
          <a:p>
            <a:pPr>
              <a:buNone/>
            </a:pPr>
            <a:r>
              <a:rPr lang="ru-RU" sz="2400" dirty="0" smtClean="0"/>
              <a:t> 2) Все боковые грани одинаково наклонены к основанию</a:t>
            </a:r>
          </a:p>
          <a:p>
            <a:pPr>
              <a:buNone/>
            </a:pPr>
            <a:r>
              <a:rPr lang="ru-RU" sz="2400" dirty="0" smtClean="0"/>
              <a:t> 3) Все апофемы одинаково наклонены к высоте пирамиды</a:t>
            </a:r>
          </a:p>
          <a:p>
            <a:pPr>
              <a:buNone/>
            </a:pPr>
            <a:r>
              <a:rPr lang="ru-RU" sz="2400" dirty="0" smtClean="0"/>
              <a:t> 4) Высота пирамиды одинаково наклонена ко всем боковым граням</a:t>
            </a:r>
            <a:endParaRPr lang="ru-RU" sz="2400" dirty="0"/>
          </a:p>
        </p:txBody>
      </p:sp>
      <p:pic>
        <p:nvPicPr>
          <p:cNvPr id="4" name="Рисунок 3" descr="Свойство-основания-высот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428604"/>
            <a:ext cx="3797062" cy="32242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Объём пирамиды</a:t>
            </a:r>
            <a:endParaRPr lang="ru-RU" b="1" dirty="0">
              <a:solidFill>
                <a:srgbClr val="9966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может быть вычислен по формуле: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где </a:t>
            </a:r>
            <a:r>
              <a:rPr lang="en-US" dirty="0" smtClean="0"/>
              <a:t>S</a:t>
            </a:r>
            <a:r>
              <a:rPr lang="ru-RU" dirty="0" smtClean="0"/>
              <a:t> — площадь основания и  </a:t>
            </a:r>
            <a:r>
              <a:rPr lang="en-US" dirty="0" smtClean="0"/>
              <a:t>h</a:t>
            </a:r>
            <a:r>
              <a:rPr lang="ru-RU" dirty="0" smtClean="0"/>
              <a:t>— высота;</a:t>
            </a:r>
            <a:endParaRPr lang="ru-RU" dirty="0"/>
          </a:p>
        </p:txBody>
      </p:sp>
      <p:pic>
        <p:nvPicPr>
          <p:cNvPr id="4" name="Рисунок 3" descr="7b76486f19c5318281e9909e5d637ff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2357430"/>
            <a:ext cx="2357454" cy="1164525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Боковая поверхность</a:t>
            </a:r>
            <a:endParaRPr lang="ru-RU" b="1" dirty="0">
              <a:solidFill>
                <a:srgbClr val="9966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это сумма площадей боковых граней:</a:t>
            </a:r>
            <a:endParaRPr lang="ru-RU" dirty="0"/>
          </a:p>
        </p:txBody>
      </p:sp>
      <p:pic>
        <p:nvPicPr>
          <p:cNvPr id="4" name="Рисунок 3" descr="264fa7bce579b99fb64b29ea228729c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2928934"/>
            <a:ext cx="4326953" cy="1819287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Полная поверхность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ru-RU" dirty="0" smtClean="0"/>
              <a:t>это сумма боковой поверхности и площади основания:</a:t>
            </a:r>
            <a:endParaRPr lang="en-US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6b6b44db53f472546ae5ae38ec669f5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3071810"/>
            <a:ext cx="6300828" cy="116682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Для нахождения боковой поверхности в правильной пирамиде можно использовать формулы: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ru-RU" dirty="0" smtClean="0"/>
              <a:t>где </a:t>
            </a:r>
            <a:r>
              <a:rPr lang="ru-RU" b="1" i="1" dirty="0" err="1" smtClean="0">
                <a:solidFill>
                  <a:srgbClr val="008000"/>
                </a:solidFill>
              </a:rPr>
              <a:t>a</a:t>
            </a:r>
            <a:r>
              <a:rPr lang="ru-RU" b="1" dirty="0" smtClean="0">
                <a:solidFill>
                  <a:srgbClr val="008000"/>
                </a:solidFill>
              </a:rPr>
              <a:t> </a:t>
            </a:r>
            <a:r>
              <a:rPr lang="ru-RU" dirty="0" smtClean="0"/>
              <a:t>— апофема боковой грани,  </a:t>
            </a:r>
            <a:r>
              <a:rPr lang="en-US" b="1" dirty="0" smtClean="0">
                <a:solidFill>
                  <a:srgbClr val="008000"/>
                </a:solidFill>
              </a:rPr>
              <a:t>P</a:t>
            </a:r>
            <a:r>
              <a:rPr lang="ru-RU" dirty="0" smtClean="0"/>
              <a:t>— периметр основания, </a:t>
            </a:r>
            <a:r>
              <a:rPr lang="en-US" b="1" dirty="0" smtClean="0">
                <a:solidFill>
                  <a:srgbClr val="008000"/>
                </a:solidFill>
              </a:rPr>
              <a:t>n</a:t>
            </a:r>
            <a:r>
              <a:rPr lang="en-US" dirty="0" smtClean="0"/>
              <a:t> </a:t>
            </a:r>
            <a:r>
              <a:rPr lang="ru-RU" dirty="0" smtClean="0"/>
              <a:t>— число сторон основания,  </a:t>
            </a:r>
            <a:r>
              <a:rPr lang="en-US" b="1" dirty="0" smtClean="0">
                <a:solidFill>
                  <a:srgbClr val="008000"/>
                </a:solidFill>
              </a:rPr>
              <a:t>b</a:t>
            </a:r>
            <a:r>
              <a:rPr lang="en-US" dirty="0" smtClean="0"/>
              <a:t> </a:t>
            </a:r>
            <a:r>
              <a:rPr lang="ru-RU" dirty="0" smtClean="0"/>
              <a:t>— боковое ребро, </a:t>
            </a:r>
            <a:r>
              <a:rPr lang="ru-RU" b="1" dirty="0" smtClean="0">
                <a:solidFill>
                  <a:srgbClr val="008000"/>
                </a:solidFill>
                <a:sym typeface="Symbol"/>
              </a:rPr>
              <a:t></a:t>
            </a:r>
            <a:r>
              <a:rPr lang="ru-RU" dirty="0" smtClean="0"/>
              <a:t> — плоский угол при вершине пирамиды.</a:t>
            </a:r>
            <a:endParaRPr lang="en-US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33c799deed424fd68bbd980863ee0b0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2214554"/>
            <a:ext cx="4355042" cy="981081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Особые случаи пирамиды</a:t>
            </a:r>
            <a:endParaRPr lang="ru-RU" b="1" dirty="0">
              <a:solidFill>
                <a:srgbClr val="9966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4757742" cy="514353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Правильная пирамида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ru-RU" dirty="0" smtClean="0"/>
              <a:t>Пирамида называется правильной, если основанием её является правильный многоугольник, а вершина проецируется в центр основания. </a:t>
            </a:r>
            <a:endParaRPr lang="ru-RU" dirty="0"/>
          </a:p>
        </p:txBody>
      </p:sp>
      <p:pic>
        <p:nvPicPr>
          <p:cNvPr id="4" name="Рисунок 3" descr="Копия 2395441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1643050"/>
            <a:ext cx="2782898" cy="3457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1510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8000"/>
                </a:solidFill>
              </a:rPr>
              <a:t>Свойства правильной пирамиды</a:t>
            </a:r>
            <a:r>
              <a:rPr lang="en-US" b="1" dirty="0" smtClean="0">
                <a:solidFill>
                  <a:srgbClr val="008000"/>
                </a:solidFill>
              </a:rPr>
              <a:t> </a:t>
            </a:r>
            <a:r>
              <a:rPr lang="ru-RU" b="1" dirty="0" smtClean="0">
                <a:solidFill>
                  <a:srgbClr val="008000"/>
                </a:solidFill>
              </a:rPr>
              <a:t>:</a:t>
            </a:r>
          </a:p>
          <a:p>
            <a:pPr>
              <a:buNone/>
            </a:pPr>
            <a:r>
              <a:rPr lang="ru-RU" dirty="0" smtClean="0"/>
              <a:t>   - боковые ребра правильной пирамиды равны;</a:t>
            </a:r>
          </a:p>
          <a:p>
            <a:pPr>
              <a:buNone/>
            </a:pPr>
            <a:r>
              <a:rPr lang="ru-RU" dirty="0" smtClean="0"/>
              <a:t>   - в правильной пирамиде все боковые грани — равные равнобедренные треугольники;</a:t>
            </a:r>
          </a:p>
          <a:p>
            <a:pPr>
              <a:buNone/>
            </a:pPr>
            <a:r>
              <a:rPr lang="ru-RU" dirty="0" smtClean="0"/>
              <a:t>   - в любую правильную пирамиду можно как вписать, так и описать около неё сферу;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/>
              <a:t>- </a:t>
            </a:r>
            <a:r>
              <a:rPr lang="ru-RU" dirty="0" smtClean="0"/>
              <a:t>площадь боковой поверхности правильной пирамиды равна половине произведения периметра основания на апофему.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Прямоугольная пирамида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000108"/>
            <a:ext cx="4471990" cy="5126055"/>
          </a:xfrm>
        </p:spPr>
        <p:txBody>
          <a:bodyPr/>
          <a:lstStyle/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ru-RU" dirty="0" smtClean="0"/>
              <a:t>Пирамида называется прямоугольной, если одно из боковых рёбер пирамиды перпендикулярно основанию. В данном случае, это ребро и является высотой пирамиды.</a:t>
            </a:r>
            <a:endParaRPr lang="ru-RU" dirty="0"/>
          </a:p>
        </p:txBody>
      </p:sp>
      <p:pic>
        <p:nvPicPr>
          <p:cNvPr id="4" name="Рисунок 3" descr="2395441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285860"/>
            <a:ext cx="3143272" cy="41673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Определение</a:t>
            </a:r>
            <a:endParaRPr lang="ru-RU" b="1" dirty="0">
              <a:solidFill>
                <a:srgbClr val="9966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5186370" cy="51435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Пирамида— многогранник, основание которого — многоугольник, а остальные грани — треугольники, имеющие общую вершину. </a:t>
            </a:r>
          </a:p>
          <a:p>
            <a:pPr>
              <a:buNone/>
            </a:pPr>
            <a:r>
              <a:rPr lang="ru-RU" dirty="0" smtClean="0"/>
              <a:t>    По числу углов основания различают пирамиды треугольные, четырёхугольные и т. д. </a:t>
            </a:r>
            <a:endParaRPr lang="ru-RU" dirty="0"/>
          </a:p>
        </p:txBody>
      </p:sp>
      <p:pic>
        <p:nvPicPr>
          <p:cNvPr id="4" name="Рисунок 3" descr="пирамида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8727" y="2857496"/>
            <a:ext cx="3905273" cy="2928955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Усечённая пирамида — </a:t>
            </a:r>
            <a:endParaRPr lang="ru-RU" b="1" dirty="0">
              <a:solidFill>
                <a:srgbClr val="9966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8641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 </a:t>
            </a:r>
            <a:r>
              <a:rPr lang="ru-RU" sz="2400" dirty="0" smtClean="0"/>
              <a:t>многогранник, образованный пирамидой и её сечением, параллельным основанию.</a:t>
            </a:r>
            <a:r>
              <a:rPr lang="en-US" sz="2400" dirty="0" smtClean="0"/>
              <a:t> </a:t>
            </a:r>
            <a:r>
              <a:rPr lang="ru-RU" sz="2400" dirty="0" smtClean="0"/>
              <a:t>Плоскость сечения, параллельная основанию пирамиды, отсекает от неё подобную пирамиду.</a:t>
            </a:r>
            <a:endParaRPr lang="ru-RU" sz="2400" dirty="0"/>
          </a:p>
        </p:txBody>
      </p:sp>
      <p:pic>
        <p:nvPicPr>
          <p:cNvPr id="4" name="Рисунок 3" descr="Pentagonal_frust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714620"/>
            <a:ext cx="3405208" cy="3405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no18_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571744"/>
            <a:ext cx="39655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Формулы для усечённой пирамиды</a:t>
            </a:r>
            <a:endParaRPr lang="ru-RU" b="1" dirty="0">
              <a:solidFill>
                <a:srgbClr val="9966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   </a:t>
            </a:r>
            <a:r>
              <a:rPr lang="ru-RU" dirty="0" smtClean="0"/>
              <a:t>Объём пирамиды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где 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</a:t>
            </a:r>
            <a:r>
              <a:rPr lang="ru-RU" b="1" baseline="-25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,S</a:t>
            </a:r>
            <a:r>
              <a:rPr lang="ru-RU" b="1" baseline="-25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ru-RU" dirty="0" smtClean="0"/>
              <a:t> — площади оснований, </a:t>
            </a:r>
            <a:r>
              <a:rPr lang="ru-RU" dirty="0" err="1" smtClean="0"/>
              <a:t>h</a:t>
            </a:r>
            <a:r>
              <a:rPr lang="ru-RU" dirty="0" smtClean="0"/>
              <a:t> — высота усечённой пирамиды.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Площадь боковой поверхности  равна сумме площадей боковых граней усечённой пирамиды.</a:t>
            </a:r>
            <a:endParaRPr lang="en-US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520c2ae69de6e96a0814713bcc9ac4f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1643050"/>
            <a:ext cx="6140643" cy="1123957"/>
          </a:xfrm>
          <a:prstGeom prst="rect">
            <a:avLst/>
          </a:prstGeom>
        </p:spPr>
      </p:pic>
      <p:pic>
        <p:nvPicPr>
          <p:cNvPr id="5" name="Рисунок 4" descr="5d7d48ca6dc500d6e765a47d56d9248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4572009"/>
            <a:ext cx="3429024" cy="1357322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История развития геометрии пирамиды</a:t>
            </a:r>
            <a:endParaRPr lang="ru-RU" b="1" dirty="0">
              <a:solidFill>
                <a:srgbClr val="9966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643998" cy="492922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Начало геометрии пирамиды было положено в Древнем Египте и Вавилоне, однако активное развитие получило в Древней Греции. Первый, кто установил, чему равен объем пирамиды, был </a:t>
            </a:r>
            <a:r>
              <a:rPr lang="ru-RU" dirty="0" err="1" smtClean="0"/>
              <a:t>Демокрит</a:t>
            </a:r>
            <a:r>
              <a:rPr lang="ru-RU" dirty="0" smtClean="0"/>
              <a:t>, а доказал </a:t>
            </a:r>
            <a:r>
              <a:rPr lang="ru-RU" dirty="0" err="1" smtClean="0"/>
              <a:t>Евдокс</a:t>
            </a:r>
            <a:r>
              <a:rPr lang="ru-RU" dirty="0" smtClean="0"/>
              <a:t> </a:t>
            </a:r>
            <a:r>
              <a:rPr lang="ru-RU" dirty="0" err="1" smtClean="0"/>
              <a:t>Книдский</a:t>
            </a:r>
            <a:r>
              <a:rPr lang="ru-RU" dirty="0" smtClean="0"/>
              <a:t>. Древнегреческий математик Евклид систематизировал знания о пирамиде в XII томе своих «Начал», а также вывел первое определение пирамиды: телесная фигура, ограниченная плоскостями, которые от одной плоскости сходятся в одной точке.</a:t>
            </a: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Виды пирамид</a:t>
            </a:r>
            <a:endParaRPr lang="ru-RU" b="1" dirty="0">
              <a:solidFill>
                <a:srgbClr val="996633"/>
              </a:solidFill>
            </a:endParaRPr>
          </a:p>
        </p:txBody>
      </p:sp>
      <p:pic>
        <p:nvPicPr>
          <p:cNvPr id="4" name="Содержимое 3" descr="800px-TypesOfPyramid.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85860"/>
            <a:ext cx="8072494" cy="4992271"/>
          </a:xfr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Элементы пирамиды</a:t>
            </a:r>
            <a:endParaRPr lang="ru-RU" b="1" dirty="0">
              <a:solidFill>
                <a:srgbClr val="9966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5429288" cy="5500726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>
                <a:solidFill>
                  <a:srgbClr val="008000"/>
                </a:solidFill>
              </a:rPr>
              <a:t>А</a:t>
            </a:r>
            <a:r>
              <a:rPr lang="ru-RU" sz="2400" b="1" dirty="0" smtClean="0">
                <a:solidFill>
                  <a:srgbClr val="008000"/>
                </a:solidFill>
              </a:rPr>
              <a:t>пофема</a:t>
            </a:r>
            <a:r>
              <a:rPr lang="ru-RU" sz="2400" dirty="0" smtClean="0"/>
              <a:t> — высота боковой грани правильной пирамиды, проведенная из ее вершины</a:t>
            </a:r>
            <a:r>
              <a:rPr lang="en-US" sz="2400" dirty="0" smtClean="0"/>
              <a:t>         ( SK)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>
                <a:solidFill>
                  <a:srgbClr val="008000"/>
                </a:solidFill>
              </a:rPr>
              <a:t>Б</a:t>
            </a:r>
            <a:r>
              <a:rPr lang="ru-RU" sz="2400" b="1" dirty="0" smtClean="0">
                <a:solidFill>
                  <a:srgbClr val="008000"/>
                </a:solidFill>
              </a:rPr>
              <a:t>оковые грани </a:t>
            </a:r>
            <a:r>
              <a:rPr lang="ru-RU" sz="2400" dirty="0" smtClean="0"/>
              <a:t>— треугольники, сходящиеся в вершине пирамиды</a:t>
            </a:r>
            <a:r>
              <a:rPr lang="en-US" sz="2400" dirty="0" smtClean="0"/>
              <a:t> ( </a:t>
            </a:r>
            <a:r>
              <a:rPr lang="en-US" sz="2400" dirty="0" smtClean="0">
                <a:sym typeface="Symbol"/>
              </a:rPr>
              <a:t>SAB, SBC, SDC, SAD)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>
                <a:solidFill>
                  <a:srgbClr val="008000"/>
                </a:solidFill>
              </a:rPr>
              <a:t>Б</a:t>
            </a:r>
            <a:r>
              <a:rPr lang="ru-RU" sz="2400" b="1" dirty="0" smtClean="0">
                <a:solidFill>
                  <a:srgbClr val="008000"/>
                </a:solidFill>
              </a:rPr>
              <a:t>оковые ребра </a:t>
            </a:r>
            <a:r>
              <a:rPr lang="ru-RU" sz="2400" dirty="0" smtClean="0"/>
              <a:t>— общие стороны боковых граней</a:t>
            </a:r>
            <a:r>
              <a:rPr lang="en-US" sz="2400" dirty="0" smtClean="0"/>
              <a:t> SA,SB,SC,SD)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>
                <a:solidFill>
                  <a:srgbClr val="008000"/>
                </a:solidFill>
              </a:rPr>
              <a:t>В</a:t>
            </a:r>
            <a:r>
              <a:rPr lang="ru-RU" sz="2400" b="1" dirty="0" smtClean="0">
                <a:solidFill>
                  <a:srgbClr val="008000"/>
                </a:solidFill>
              </a:rPr>
              <a:t>ершина пирамиды </a:t>
            </a:r>
            <a:r>
              <a:rPr lang="ru-RU" sz="2400" dirty="0" smtClean="0"/>
              <a:t>— точка, соединяющая боковые рёбра и не лежащая в плоскости основания</a:t>
            </a:r>
            <a:r>
              <a:rPr lang="en-US" sz="2400" dirty="0" smtClean="0"/>
              <a:t> (S)</a:t>
            </a:r>
            <a:r>
              <a:rPr lang="ru-RU" sz="2400" dirty="0" smtClean="0"/>
              <a:t>.</a:t>
            </a:r>
          </a:p>
        </p:txBody>
      </p:sp>
      <p:pic>
        <p:nvPicPr>
          <p:cNvPr id="6" name="Рисунок 5" descr="image0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1357298"/>
            <a:ext cx="3012566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Элементы пирамиды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5500694" cy="542928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8000"/>
                </a:solidFill>
              </a:rPr>
              <a:t>    </a:t>
            </a:r>
            <a:r>
              <a:rPr lang="ru-RU" sz="2400" b="1" dirty="0" smtClean="0">
                <a:solidFill>
                  <a:srgbClr val="008000"/>
                </a:solidFill>
              </a:rPr>
              <a:t>Высота </a:t>
            </a:r>
            <a:r>
              <a:rPr lang="ru-RU" sz="2400" dirty="0" smtClean="0"/>
              <a:t>— отрезок перпендикуляра, проведённого через вершину пирамиды к плоскости её основания </a:t>
            </a:r>
            <a:r>
              <a:rPr lang="en-US" sz="2400" dirty="0" smtClean="0"/>
              <a:t>(SO)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   </a:t>
            </a:r>
            <a:r>
              <a:rPr lang="ru-RU" sz="2400" b="1" dirty="0" smtClean="0">
                <a:solidFill>
                  <a:srgbClr val="008000"/>
                </a:solidFill>
              </a:rPr>
              <a:t>Диагональное сечение пирамиды </a:t>
            </a:r>
            <a:r>
              <a:rPr lang="ru-RU" sz="2400" dirty="0" smtClean="0"/>
              <a:t>— сечение пирамиды, проходящее через вершину и диагональ основания</a:t>
            </a:r>
            <a:r>
              <a:rPr lang="en-US" sz="2400" dirty="0" smtClean="0"/>
              <a:t> ( </a:t>
            </a:r>
            <a:r>
              <a:rPr lang="en-US" sz="2400" dirty="0" smtClean="0">
                <a:sym typeface="Symbol"/>
              </a:rPr>
              <a:t>SAC, SBD)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 smtClean="0">
                <a:solidFill>
                  <a:srgbClr val="008000"/>
                </a:solidFill>
              </a:rPr>
              <a:t>Основание</a:t>
            </a:r>
            <a:r>
              <a:rPr lang="ru-RU" sz="2400" dirty="0" smtClean="0"/>
              <a:t> — многоугольник, которому не принадлежит вершина пирамиды</a:t>
            </a:r>
            <a:r>
              <a:rPr lang="en-US" sz="2400" dirty="0" smtClean="0"/>
              <a:t> ( ABCD)</a:t>
            </a:r>
            <a:r>
              <a:rPr lang="ru-RU" sz="2400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age0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1357298"/>
            <a:ext cx="3012566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4572032" cy="578647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8000"/>
                </a:solidFill>
              </a:rPr>
              <a:t>    Если все боковые ребра равны, то:</a:t>
            </a:r>
          </a:p>
          <a:p>
            <a:pPr>
              <a:buNone/>
            </a:pPr>
            <a:r>
              <a:rPr lang="ru-RU" dirty="0" smtClean="0"/>
              <a:t>- около основания пирамиды можно описать окружность, причём вершина пирамиды проецируется в её центр;</a:t>
            </a:r>
          </a:p>
          <a:p>
            <a:pPr>
              <a:buNone/>
            </a:pPr>
            <a:r>
              <a:rPr lang="ru-RU" dirty="0" smtClean="0"/>
              <a:t>- боковые ребра образуют с плоскостью основания равные углы.</a:t>
            </a:r>
            <a:endParaRPr lang="ru-RU" dirty="0"/>
          </a:p>
        </p:txBody>
      </p:sp>
      <p:pic>
        <p:nvPicPr>
          <p:cNvPr id="4" name="Рисунок 3" descr="zad2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928670"/>
            <a:ext cx="4295775" cy="343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159441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01159441</Template>
  <TotalTime>85</TotalTime>
  <Words>700</Words>
  <Application>Microsoft Office PowerPoint</Application>
  <PresentationFormat>Экран (4:3)</PresentationFormat>
  <Paragraphs>76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Trebuchet MS</vt:lpstr>
      <vt:lpstr>01159441</vt:lpstr>
      <vt:lpstr> </vt:lpstr>
      <vt:lpstr>Определение</vt:lpstr>
      <vt:lpstr>История развития геометрии пирамиды</vt:lpstr>
      <vt:lpstr>Слайд 4</vt:lpstr>
      <vt:lpstr>Виды пирамид</vt:lpstr>
      <vt:lpstr>Элементы пирамиды</vt:lpstr>
      <vt:lpstr>Элементы пирамиды</vt:lpstr>
      <vt:lpstr>Слайд 8</vt:lpstr>
      <vt:lpstr>Слайд 9</vt:lpstr>
      <vt:lpstr>Слайд 10</vt:lpstr>
      <vt:lpstr>Слайд 11</vt:lpstr>
      <vt:lpstr>Слайд 12</vt:lpstr>
      <vt:lpstr>Объём пирамиды</vt:lpstr>
      <vt:lpstr>Боковая поверхность</vt:lpstr>
      <vt:lpstr>Полная поверхность</vt:lpstr>
      <vt:lpstr>Слайд 16</vt:lpstr>
      <vt:lpstr>Особые случаи пирамиды</vt:lpstr>
      <vt:lpstr>Слайд 18</vt:lpstr>
      <vt:lpstr>Прямоугольная пирамида </vt:lpstr>
      <vt:lpstr>Усечённая пирамида — </vt:lpstr>
      <vt:lpstr>Формулы для усечённой пирамиды</vt:lpstr>
      <vt:lpstr>Слайд 22</vt:lpstr>
      <vt:lpstr>Слайд 23</vt:lpstr>
    </vt:vector>
  </TitlesOfParts>
  <Manager/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/>
  <dc:creator>Admin</dc:creator>
  <cp:keywords/>
  <dc:description/>
  <cp:lastModifiedBy>Admin</cp:lastModifiedBy>
  <cp:revision>17</cp:revision>
  <dcterms:created xsi:type="dcterms:W3CDTF">2011-11-10T17:24:46Z</dcterms:created>
  <dcterms:modified xsi:type="dcterms:W3CDTF">2011-11-10T18:49:50Z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TC011594411049</vt:lpwstr>
  </property>
</Properties>
</file>