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4" r:id="rId5"/>
    <p:sldId id="262" r:id="rId6"/>
    <p:sldId id="259" r:id="rId7"/>
    <p:sldId id="258" r:id="rId8"/>
    <p:sldId id="266" r:id="rId9"/>
    <p:sldId id="265" r:id="rId10"/>
    <p:sldId id="260" r:id="rId11"/>
    <p:sldId id="268" r:id="rId12"/>
    <p:sldId id="269" r:id="rId13"/>
    <p:sldId id="263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22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957D-C9A8-40BE-AF45-EB1DD947E727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BD4-77C3-4E7F-9E58-FF2F3B9BD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957D-C9A8-40BE-AF45-EB1DD947E727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BD4-77C3-4E7F-9E58-FF2F3B9BD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957D-C9A8-40BE-AF45-EB1DD947E727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BD4-77C3-4E7F-9E58-FF2F3B9BD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957D-C9A8-40BE-AF45-EB1DD947E727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BD4-77C3-4E7F-9E58-FF2F3B9BD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957D-C9A8-40BE-AF45-EB1DD947E727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BD4-77C3-4E7F-9E58-FF2F3B9BD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957D-C9A8-40BE-AF45-EB1DD947E727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BD4-77C3-4E7F-9E58-FF2F3B9BD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957D-C9A8-40BE-AF45-EB1DD947E727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BD4-77C3-4E7F-9E58-FF2F3B9BD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957D-C9A8-40BE-AF45-EB1DD947E727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BD4-77C3-4E7F-9E58-FF2F3B9BD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957D-C9A8-40BE-AF45-EB1DD947E727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BD4-77C3-4E7F-9E58-FF2F3B9BD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957D-C9A8-40BE-AF45-EB1DD947E727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BD4-77C3-4E7F-9E58-FF2F3B9BD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957D-C9A8-40BE-AF45-EB1DD947E727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80BD4-77C3-4E7F-9E58-FF2F3B9BD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B957D-C9A8-40BE-AF45-EB1DD947E727}" type="datetimeFigureOut">
              <a:rPr lang="ru-RU" smtClean="0"/>
              <a:pPr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80BD4-77C3-4E7F-9E58-FF2F3B9BD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5172060"/>
            <a:ext cx="6415110" cy="168594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b="1" dirty="0" smtClean="0">
                <a:solidFill>
                  <a:srgbClr val="7030A0"/>
                </a:solidFill>
              </a:rPr>
              <a:t>Подготовила</a:t>
            </a:r>
          </a:p>
          <a:p>
            <a:pPr algn="r"/>
            <a:r>
              <a:rPr lang="ru-RU" b="1" dirty="0" smtClean="0">
                <a:solidFill>
                  <a:srgbClr val="7030A0"/>
                </a:solidFill>
              </a:rPr>
              <a:t>учитель математики</a:t>
            </a:r>
          </a:p>
          <a:p>
            <a:pPr algn="r"/>
            <a:r>
              <a:rPr lang="ru-RU" b="1" dirty="0" err="1" smtClean="0">
                <a:solidFill>
                  <a:srgbClr val="7030A0"/>
                </a:solidFill>
              </a:rPr>
              <a:t>Горловской</a:t>
            </a:r>
            <a:r>
              <a:rPr lang="ru-RU" b="1" dirty="0" smtClean="0">
                <a:solidFill>
                  <a:srgbClr val="7030A0"/>
                </a:solidFill>
              </a:rPr>
              <a:t> ОШ </a:t>
            </a:r>
            <a:r>
              <a:rPr lang="uk-UA" b="1" dirty="0" smtClean="0">
                <a:solidFill>
                  <a:srgbClr val="7030A0"/>
                </a:solidFill>
              </a:rPr>
              <a:t>І – ІІІ </a:t>
            </a:r>
            <a:r>
              <a:rPr lang="uk-UA" b="1" dirty="0" err="1" smtClean="0">
                <a:solidFill>
                  <a:srgbClr val="7030A0"/>
                </a:solidFill>
              </a:rPr>
              <a:t>ступеней</a:t>
            </a:r>
            <a:r>
              <a:rPr lang="uk-UA" b="1" dirty="0" smtClean="0">
                <a:solidFill>
                  <a:srgbClr val="7030A0"/>
                </a:solidFill>
              </a:rPr>
              <a:t> № 42</a:t>
            </a:r>
          </a:p>
          <a:p>
            <a:pPr algn="r"/>
            <a:r>
              <a:rPr lang="uk-UA" b="1" dirty="0" err="1" smtClean="0">
                <a:solidFill>
                  <a:srgbClr val="7030A0"/>
                </a:solidFill>
              </a:rPr>
              <a:t>Рыбина</a:t>
            </a:r>
            <a:r>
              <a:rPr lang="uk-UA" b="1" dirty="0" smtClean="0">
                <a:solidFill>
                  <a:srgbClr val="7030A0"/>
                </a:solidFill>
              </a:rPr>
              <a:t> М.В.</a:t>
            </a:r>
            <a:endParaRPr lang="nl-NL" b="1" dirty="0" smtClean="0">
              <a:solidFill>
                <a:srgbClr val="7030A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642918"/>
            <a:ext cx="650235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Параллелепипед.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Свойства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параллелепипеда.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Теорема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Содержимое 5" descr="img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214422"/>
            <a:ext cx="8572560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img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4000504"/>
            <a:ext cx="3576170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1504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Площадь поверхности прямоугольного параллелепипеда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FF00"/>
                </a:solidFill>
              </a:rPr>
              <a:t>S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= 2(</a:t>
            </a:r>
            <a:r>
              <a:rPr lang="en-US" b="1" dirty="0" err="1" smtClean="0">
                <a:solidFill>
                  <a:srgbClr val="FFFF00"/>
                </a:solidFill>
              </a:rPr>
              <a:t>ab</a:t>
            </a:r>
            <a:r>
              <a:rPr lang="en-US" b="1" dirty="0" smtClean="0">
                <a:solidFill>
                  <a:srgbClr val="FFFF00"/>
                </a:solidFill>
              </a:rPr>
              <a:t>+ </a:t>
            </a:r>
            <a:r>
              <a:rPr lang="en-US" b="1" dirty="0" err="1" smtClean="0">
                <a:solidFill>
                  <a:srgbClr val="FFFF00"/>
                </a:solidFill>
              </a:rPr>
              <a:t>bc</a:t>
            </a:r>
            <a:r>
              <a:rPr lang="en-US" b="1" dirty="0" smtClean="0">
                <a:solidFill>
                  <a:srgbClr val="FFFF00"/>
                </a:solidFill>
              </a:rPr>
              <a:t>+ ac)</a:t>
            </a:r>
            <a:endParaRPr lang="ru-RU" b="1" dirty="0" smtClean="0">
              <a:solidFill>
                <a:srgbClr val="FFFF00"/>
              </a:solidFill>
            </a:endParaRPr>
          </a:p>
          <a:p>
            <a:pPr algn="ctr">
              <a:buNone/>
            </a:pPr>
            <a:endParaRPr lang="ru-RU" b="1" dirty="0">
              <a:solidFill>
                <a:srgbClr val="FFFF0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ru-RU" b="1" dirty="0">
                <a:solidFill>
                  <a:srgbClr val="002060"/>
                </a:solidFill>
              </a:rPr>
              <a:t>П</a:t>
            </a:r>
            <a:r>
              <a:rPr lang="ru-RU" b="1" dirty="0" smtClean="0">
                <a:solidFill>
                  <a:srgbClr val="002060"/>
                </a:solidFill>
              </a:rPr>
              <a:t>лощадь поверхности куба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FF00"/>
                </a:solidFill>
              </a:rPr>
              <a:t>S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=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6 </a:t>
            </a:r>
            <a:r>
              <a:rPr lang="en-US" b="1" dirty="0">
                <a:solidFill>
                  <a:srgbClr val="FFFF00"/>
                </a:solidFill>
              </a:rPr>
              <a:t>H</a:t>
            </a:r>
            <a:r>
              <a:rPr lang="en-US" b="1" baseline="30000" dirty="0">
                <a:solidFill>
                  <a:srgbClr val="FFFF00"/>
                </a:solidFill>
              </a:rPr>
              <a:t>2 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parallelepiped_surface_are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500174"/>
            <a:ext cx="2071702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ube_surface_are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4071942"/>
            <a:ext cx="2357454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Формула объема прямоугольного параллелепипеда</a:t>
            </a:r>
          </a:p>
          <a:p>
            <a:pPr algn="ctr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b="1" smtClean="0">
                <a:solidFill>
                  <a:srgbClr val="002060"/>
                </a:solidFill>
              </a:rPr>
              <a:t>Формула объёма </a:t>
            </a:r>
            <a:r>
              <a:rPr lang="ru-RU" b="1" dirty="0" smtClean="0">
                <a:solidFill>
                  <a:srgbClr val="002060"/>
                </a:solidFill>
              </a:rPr>
              <a:t>куба</a:t>
            </a:r>
          </a:p>
          <a:p>
            <a:pPr algn="ctr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643050"/>
            <a:ext cx="2414587" cy="1208087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4357694"/>
            <a:ext cx="2160588" cy="12255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ЗАДАЧА № 1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28628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Измерения </a:t>
            </a:r>
            <a:r>
              <a:rPr lang="ru-RU" b="1" dirty="0">
                <a:solidFill>
                  <a:srgbClr val="002060"/>
                </a:solidFill>
              </a:rPr>
              <a:t>прямоугольного параллелепипеда равны: </a:t>
            </a:r>
            <a:r>
              <a:rPr lang="ru-RU" b="1" dirty="0" smtClean="0">
                <a:solidFill>
                  <a:srgbClr val="002060"/>
                </a:solidFill>
              </a:rPr>
              <a:t>3 </a:t>
            </a:r>
            <a:r>
              <a:rPr lang="ru-RU" b="1" dirty="0">
                <a:solidFill>
                  <a:srgbClr val="002060"/>
                </a:solidFill>
              </a:rPr>
              <a:t>см, 2 см и 6 </a:t>
            </a:r>
            <a:r>
              <a:rPr lang="ru-RU" b="1" dirty="0" smtClean="0">
                <a:solidFill>
                  <a:srgbClr val="002060"/>
                </a:solidFill>
              </a:rPr>
              <a:t>см.</a:t>
            </a:r>
          </a:p>
          <a:p>
            <a:pPr>
              <a:buNone/>
            </a:pPr>
            <a:r>
              <a:rPr lang="ru-RU" b="1" u="sng" dirty="0">
                <a:solidFill>
                  <a:srgbClr val="002060"/>
                </a:solidFill>
              </a:rPr>
              <a:t>Найдите:</a:t>
            </a:r>
            <a:endParaRPr lang="ru-RU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а) длину диагонали параллелепипеда;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б) длину диагонали наименьшей грани;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в) площадь наибольшей грани;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г) площадь наименьшей грани;</a:t>
            </a:r>
          </a:p>
          <a:p>
            <a:pPr>
              <a:buNone/>
            </a:pPr>
            <a:r>
              <a:rPr lang="ru-RU" b="1" dirty="0" err="1">
                <a:solidFill>
                  <a:srgbClr val="002060"/>
                </a:solidFill>
              </a:rPr>
              <a:t>д</a:t>
            </a:r>
            <a:r>
              <a:rPr lang="ru-RU" b="1" dirty="0">
                <a:solidFill>
                  <a:srgbClr val="002060"/>
                </a:solidFill>
              </a:rPr>
              <a:t>) площадь поверхности параллелепипеда;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е) сумму расстояний от точки пересечения диагоналей  параллелепипеда до всех его вершин.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857892"/>
            <a:ext cx="8501122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а) 7 см; </a:t>
            </a:r>
            <a:r>
              <a:rPr lang="ru-RU" sz="2400" b="1" dirty="0" smtClean="0">
                <a:solidFill>
                  <a:srgbClr val="002060"/>
                </a:solidFill>
              </a:rPr>
              <a:t> б) </a:t>
            </a:r>
            <a:r>
              <a:rPr lang="ru-RU" sz="2400" b="1" dirty="0" smtClean="0">
                <a:solidFill>
                  <a:srgbClr val="002060"/>
                </a:solidFill>
                <a:sym typeface="Symbol"/>
              </a:rPr>
              <a:t>13 см; </a:t>
            </a:r>
            <a:r>
              <a:rPr lang="ru-RU" sz="2400" b="1" dirty="0">
                <a:solidFill>
                  <a:srgbClr val="002060"/>
                </a:solidFill>
              </a:rPr>
              <a:t>в) 18 см</a:t>
            </a:r>
            <a:r>
              <a:rPr lang="ru-RU" sz="2400" b="1" baseline="30000" dirty="0">
                <a:solidFill>
                  <a:srgbClr val="002060"/>
                </a:solidFill>
              </a:rPr>
              <a:t>2</a:t>
            </a:r>
            <a:r>
              <a:rPr lang="ru-RU" sz="2400" b="1" dirty="0">
                <a:solidFill>
                  <a:srgbClr val="002060"/>
                </a:solidFill>
              </a:rPr>
              <a:t>;   г) 6 см</a:t>
            </a:r>
            <a:r>
              <a:rPr lang="ru-RU" sz="2400" b="1" baseline="30000" dirty="0">
                <a:solidFill>
                  <a:srgbClr val="002060"/>
                </a:solidFill>
              </a:rPr>
              <a:t>2</a:t>
            </a:r>
            <a:r>
              <a:rPr lang="ru-RU" sz="2400" b="1" dirty="0">
                <a:solidFill>
                  <a:srgbClr val="002060"/>
                </a:solidFill>
              </a:rPr>
              <a:t>;    </a:t>
            </a:r>
            <a:r>
              <a:rPr lang="ru-RU" sz="2400" b="1" dirty="0" err="1">
                <a:solidFill>
                  <a:srgbClr val="002060"/>
                </a:solidFill>
              </a:rPr>
              <a:t>д</a:t>
            </a:r>
            <a:r>
              <a:rPr lang="ru-RU" sz="2400" b="1" dirty="0">
                <a:solidFill>
                  <a:srgbClr val="002060"/>
                </a:solidFill>
              </a:rPr>
              <a:t>) 72 см</a:t>
            </a:r>
            <a:r>
              <a:rPr lang="ru-RU" sz="2400" b="1" baseline="30000" dirty="0">
                <a:solidFill>
                  <a:srgbClr val="002060"/>
                </a:solidFill>
              </a:rPr>
              <a:t>2</a:t>
            </a:r>
            <a:r>
              <a:rPr lang="ru-RU" sz="2400" b="1" dirty="0">
                <a:solidFill>
                  <a:srgbClr val="002060"/>
                </a:solidFill>
              </a:rPr>
              <a:t>;    е) 28 см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ЗАДАЧА №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5329246" cy="414340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В </a:t>
            </a:r>
            <a:r>
              <a:rPr lang="ru-RU" b="1" dirty="0">
                <a:solidFill>
                  <a:srgbClr val="002060"/>
                </a:solidFill>
              </a:rPr>
              <a:t>прямоугольном параллелепипеде диагональ образует с основанием угол </a:t>
            </a:r>
            <a:r>
              <a:rPr lang="ru-RU" b="1" dirty="0" err="1">
                <a:solidFill>
                  <a:srgbClr val="002060"/>
                </a:solidFill>
              </a:rPr>
              <a:t>α</a:t>
            </a:r>
            <a:r>
              <a:rPr lang="ru-RU" b="1" dirty="0">
                <a:solidFill>
                  <a:srgbClr val="002060"/>
                </a:solidFill>
              </a:rPr>
              <a:t>, а с боковой гранью — угол </a:t>
            </a:r>
            <a:r>
              <a:rPr lang="ru-RU" b="1" dirty="0" smtClean="0">
                <a:solidFill>
                  <a:srgbClr val="002060"/>
                </a:solidFill>
                <a:sym typeface="Symbol"/>
              </a:rPr>
              <a:t></a:t>
            </a:r>
            <a:r>
              <a:rPr lang="ru-RU" b="1" dirty="0">
                <a:solidFill>
                  <a:srgbClr val="002060"/>
                </a:solidFill>
                <a:sym typeface="Symbol"/>
              </a:rPr>
              <a:t>,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боковое ребро </a:t>
            </a:r>
            <a:r>
              <a:rPr lang="ru-RU" b="1" dirty="0" smtClean="0">
                <a:solidFill>
                  <a:srgbClr val="002060"/>
                </a:solidFill>
              </a:rPr>
              <a:t>равно </a:t>
            </a:r>
            <a:r>
              <a:rPr lang="ru-RU" b="1" i="1" dirty="0" smtClean="0">
                <a:solidFill>
                  <a:srgbClr val="002060"/>
                </a:solidFill>
              </a:rPr>
              <a:t>Н.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Найдите</a:t>
            </a:r>
            <a:r>
              <a:rPr lang="ru-RU" b="1" dirty="0">
                <a:solidFill>
                  <a:srgbClr val="002060"/>
                </a:solidFill>
              </a:rPr>
              <a:t>: 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а) диагональ параллелепипеда;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б) сторону основания, противолежащую углу </a:t>
            </a:r>
            <a:r>
              <a:rPr lang="ru-RU" b="1" dirty="0">
                <a:solidFill>
                  <a:srgbClr val="002060"/>
                </a:solidFill>
                <a:sym typeface="Symbol"/>
              </a:rPr>
              <a:t></a:t>
            </a:r>
            <a:r>
              <a:rPr lang="ru-RU" b="1" dirty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в) другую сторону основания параллелепипеда;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г) площадь диагонального сечения. </a:t>
            </a:r>
          </a:p>
        </p:txBody>
      </p:sp>
      <p:pic>
        <p:nvPicPr>
          <p:cNvPr id="4" name="Рисунок 3" descr="сканирование001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57884" y="1571612"/>
            <a:ext cx="2938479" cy="3605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5643578"/>
            <a:ext cx="6858048" cy="9286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</a:rPr>
              <a:t>а)                ; б)                  ; в)                                                     ; г)</a:t>
            </a:r>
            <a:r>
              <a:rPr lang="en-US" dirty="0"/>
              <a:t> </a:t>
            </a:r>
            <a:r>
              <a:rPr lang="en-US" sz="2000" b="1" dirty="0">
                <a:solidFill>
                  <a:srgbClr val="002060"/>
                </a:solidFill>
              </a:rPr>
              <a:t>H</a:t>
            </a:r>
            <a:r>
              <a:rPr lang="ru-RU" sz="2000" b="1" baseline="30000" dirty="0">
                <a:solidFill>
                  <a:srgbClr val="002060"/>
                </a:solidFill>
              </a:rPr>
              <a:t>2</a:t>
            </a:r>
            <a:r>
              <a:rPr lang="en-US" sz="2000" b="1" dirty="0" err="1">
                <a:solidFill>
                  <a:srgbClr val="002060"/>
                </a:solidFill>
              </a:rPr>
              <a:t>ctg</a:t>
            </a:r>
            <a:r>
              <a:rPr lang="en-US" sz="2000" b="1" dirty="0">
                <a:solidFill>
                  <a:srgbClr val="002060"/>
                </a:solidFill>
              </a:rPr>
              <a:t> α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5786454"/>
            <a:ext cx="647407" cy="714380"/>
          </a:xfrm>
          <a:prstGeom prst="rect">
            <a:avLst/>
          </a:prstGeom>
          <a:noFill/>
        </p:spPr>
      </p:pic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5857892"/>
            <a:ext cx="675414" cy="571504"/>
          </a:xfrm>
          <a:prstGeom prst="rect">
            <a:avLst/>
          </a:prstGeom>
          <a:noFill/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5786454"/>
            <a:ext cx="2574414" cy="50006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Цели урока: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429288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 Образовательные: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- ввести понятие параллелепипеда и его видов;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- сформулировать свойства параллелепипеда и прямоугольного параллелепипеда;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- повторить вопросы, связанные с параллельностью и перпендикулярностью в пространстве.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2. Развивающие: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- продолжить развитие у учащихся таких познавательных процессов, как восприятие, осмысление, мышление, внимание, память;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- способствовать развитию у учащихся элементов творческой деятельности как качеств мышления (интуиция, пространственное мышление);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- формировать у учащихся умение делать выводы.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3. Воспитательные: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- способствовать воспитанию организованности, привычки к систематическому труду;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- способствовать формированию эстетических навыков при оформлении записей, выполнения чертежей.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572560" cy="250033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FFFF00"/>
                </a:solidFill>
              </a:rPr>
              <a:t>Параллелепипедом </a:t>
            </a:r>
            <a:r>
              <a:rPr lang="ru-RU" b="1" dirty="0" smtClean="0">
                <a:solidFill>
                  <a:srgbClr val="002060"/>
                </a:solidFill>
              </a:rPr>
              <a:t>называется призма, в основании которой параллелограмм.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Параллелепипед имеет 8 вершин, 12 рёбер, 6 граней.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Противоположные грани попарно равны и параллельны.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0023-023-Parallelepip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2500306"/>
            <a:ext cx="5316550" cy="34041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4614866" cy="635798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2060"/>
                </a:solidFill>
              </a:rPr>
              <a:t>Параллелограммы, из которых составлен параллелепипед, называются его </a:t>
            </a:r>
            <a:r>
              <a:rPr lang="ru-RU" b="1" dirty="0" smtClean="0">
                <a:solidFill>
                  <a:srgbClr val="FFFF00"/>
                </a:solidFill>
              </a:rPr>
              <a:t>гранями</a:t>
            </a:r>
            <a:r>
              <a:rPr lang="ru-RU" b="1" dirty="0" smtClean="0">
                <a:solidFill>
                  <a:srgbClr val="002060"/>
                </a:solidFill>
              </a:rPr>
              <a:t>, их стороны — </a:t>
            </a:r>
            <a:r>
              <a:rPr lang="ru-RU" b="1" dirty="0" smtClean="0">
                <a:solidFill>
                  <a:srgbClr val="FFFF00"/>
                </a:solidFill>
              </a:rPr>
              <a:t>ребрами</a:t>
            </a:r>
            <a:r>
              <a:rPr lang="ru-RU" b="1" dirty="0" smtClean="0">
                <a:solidFill>
                  <a:srgbClr val="002060"/>
                </a:solidFill>
              </a:rPr>
              <a:t>, а вершины параллелограммов — </a:t>
            </a:r>
            <a:r>
              <a:rPr lang="ru-RU" b="1" dirty="0" smtClean="0">
                <a:solidFill>
                  <a:srgbClr val="FFFF00"/>
                </a:solidFill>
              </a:rPr>
              <a:t>вершинами </a:t>
            </a:r>
            <a:r>
              <a:rPr lang="ru-RU" b="1" dirty="0" smtClean="0">
                <a:solidFill>
                  <a:srgbClr val="002060"/>
                </a:solidFill>
              </a:rPr>
              <a:t>параллелепипеда.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Две грани параллелепипеда, имеющие общее ребро, называются </a:t>
            </a:r>
            <a:r>
              <a:rPr lang="ru-RU" b="1" dirty="0" smtClean="0">
                <a:solidFill>
                  <a:srgbClr val="FFFF00"/>
                </a:solidFill>
              </a:rPr>
              <a:t>смежными</a:t>
            </a:r>
            <a:r>
              <a:rPr lang="ru-RU" b="1" dirty="0" smtClean="0">
                <a:solidFill>
                  <a:srgbClr val="002060"/>
                </a:solidFill>
              </a:rPr>
              <a:t>, а не имеющие общих ребер — </a:t>
            </a:r>
            <a:r>
              <a:rPr lang="ru-RU" b="1" dirty="0" smtClean="0">
                <a:solidFill>
                  <a:srgbClr val="FFFF00"/>
                </a:solidFill>
              </a:rPr>
              <a:t>противоположными</a:t>
            </a:r>
            <a:r>
              <a:rPr lang="ru-RU" b="1" dirty="0" smtClean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Отрезок, соединяющий две вершины, не принадлежащие одной грани, называется </a:t>
            </a:r>
            <a:r>
              <a:rPr lang="ru-RU" b="1" dirty="0" smtClean="0">
                <a:solidFill>
                  <a:srgbClr val="FFFF00"/>
                </a:solidFill>
              </a:rPr>
              <a:t>диагональю параллелепипеда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6Mi4xzZ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642918"/>
            <a:ext cx="3960225" cy="3002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Типы параллелепипеда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1"/>
            <a:ext cx="8329642" cy="278608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Параллелепипед называется </a:t>
            </a:r>
            <a:r>
              <a:rPr lang="ru-RU" b="1" dirty="0" smtClean="0">
                <a:solidFill>
                  <a:srgbClr val="FFFF00"/>
                </a:solidFill>
              </a:rPr>
              <a:t>прямым</a:t>
            </a:r>
            <a:r>
              <a:rPr lang="ru-RU" b="1" dirty="0" smtClean="0">
                <a:solidFill>
                  <a:srgbClr val="002060"/>
                </a:solidFill>
              </a:rPr>
              <a:t>, если его боковые ребра перпендикулярны основаниям.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Параллелепипед называется </a:t>
            </a:r>
            <a:r>
              <a:rPr lang="ru-RU" b="1" dirty="0" smtClean="0">
                <a:solidFill>
                  <a:srgbClr val="FFFF00"/>
                </a:solidFill>
              </a:rPr>
              <a:t>наклонным</a:t>
            </a:r>
            <a:r>
              <a:rPr lang="ru-RU" b="1" dirty="0" smtClean="0">
                <a:solidFill>
                  <a:srgbClr val="002060"/>
                </a:solidFill>
              </a:rPr>
              <a:t>, если его боковые ребра не перпендикулярны основаниям.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parallelpip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4214818"/>
            <a:ext cx="4076700" cy="2425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Типы параллелепипеда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5114932" cy="507209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Прямой параллелепипед, у которого все шесть граней – прямоугольники, называется </a:t>
            </a:r>
            <a:r>
              <a:rPr lang="ru-RU" b="1" dirty="0" smtClean="0">
                <a:solidFill>
                  <a:srgbClr val="FFFF00"/>
                </a:solidFill>
              </a:rPr>
              <a:t>прямоугольным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ru-RU" b="1" dirty="0" smtClean="0">
                <a:solidFill>
                  <a:srgbClr val="FFFF00"/>
                </a:solidFill>
              </a:rPr>
              <a:t>Диагональ </a:t>
            </a:r>
            <a:r>
              <a:rPr lang="ru-RU" b="1" dirty="0">
                <a:solidFill>
                  <a:srgbClr val="FFFF00"/>
                </a:solidFill>
              </a:rPr>
              <a:t>прямоугольного параллелепипеда  </a:t>
            </a:r>
            <a:r>
              <a:rPr lang="ru-RU" b="1" dirty="0" err="1">
                <a:solidFill>
                  <a:srgbClr val="002060"/>
                </a:solidFill>
              </a:rPr>
              <a:t>d</a:t>
            </a:r>
            <a:r>
              <a:rPr lang="ru-RU" b="1" dirty="0">
                <a:solidFill>
                  <a:srgbClr val="002060"/>
                </a:solidFill>
              </a:rPr>
              <a:t>  и его рёбра  </a:t>
            </a:r>
            <a:r>
              <a:rPr lang="ru-RU" b="1" dirty="0" err="1">
                <a:solidFill>
                  <a:srgbClr val="002060"/>
                </a:solidFill>
              </a:rPr>
              <a:t>a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b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c</a:t>
            </a:r>
            <a:r>
              <a:rPr lang="ru-RU" b="1" dirty="0">
                <a:solidFill>
                  <a:srgbClr val="002060"/>
                </a:solidFill>
              </a:rPr>
              <a:t>   связаны соотношением: 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ru-RU" b="1" dirty="0" err="1" smtClean="0">
                <a:solidFill>
                  <a:srgbClr val="002060"/>
                </a:solidFill>
              </a:rPr>
              <a:t>d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baseline="30000" dirty="0">
                <a:solidFill>
                  <a:srgbClr val="002060"/>
                </a:solidFill>
              </a:rPr>
              <a:t>2 </a:t>
            </a:r>
            <a:r>
              <a:rPr lang="ru-RU" b="1" dirty="0">
                <a:solidFill>
                  <a:srgbClr val="002060"/>
                </a:solidFill>
              </a:rPr>
              <a:t>= </a:t>
            </a:r>
            <a:r>
              <a:rPr lang="ru-RU" b="1" dirty="0" err="1">
                <a:solidFill>
                  <a:srgbClr val="002060"/>
                </a:solidFill>
              </a:rPr>
              <a:t>a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baseline="30000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+ </a:t>
            </a:r>
            <a:r>
              <a:rPr lang="ru-RU" b="1" dirty="0" err="1">
                <a:solidFill>
                  <a:srgbClr val="002060"/>
                </a:solidFill>
              </a:rPr>
              <a:t>b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baseline="30000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 + </a:t>
            </a:r>
            <a:r>
              <a:rPr lang="ru-RU" b="1" dirty="0" err="1">
                <a:solidFill>
                  <a:srgbClr val="002060"/>
                </a:solidFill>
              </a:rPr>
              <a:t>c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baseline="30000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.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</a:t>
            </a:r>
            <a:endParaRPr lang="ru-RU" dirty="0"/>
          </a:p>
        </p:txBody>
      </p:sp>
      <p:pic>
        <p:nvPicPr>
          <p:cNvPr id="4" name="Рисунок 3" descr="paralep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1643050"/>
            <a:ext cx="2953312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571480"/>
            <a:ext cx="6043626" cy="600079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>
                <a:solidFill>
                  <a:srgbClr val="002060"/>
                </a:solidFill>
              </a:rPr>
              <a:t>Д о к а </a:t>
            </a:r>
            <a:r>
              <a:rPr lang="ru-RU" b="1" dirty="0" err="1">
                <a:solidFill>
                  <a:srgbClr val="002060"/>
                </a:solidFill>
              </a:rPr>
              <a:t>з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а</a:t>
            </a:r>
            <a:r>
              <a:rPr lang="ru-RU" b="1" dirty="0">
                <a:solidFill>
                  <a:srgbClr val="002060"/>
                </a:solidFill>
              </a:rPr>
              <a:t> т е л </a:t>
            </a:r>
            <a:r>
              <a:rPr lang="ru-RU" b="1" dirty="0" err="1">
                <a:solidFill>
                  <a:srgbClr val="002060"/>
                </a:solidFill>
              </a:rPr>
              <a:t>ь</a:t>
            </a:r>
            <a:r>
              <a:rPr lang="ru-RU" b="1" dirty="0">
                <a:solidFill>
                  <a:srgbClr val="002060"/>
                </a:solidFill>
              </a:rPr>
              <a:t> с т в о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 Рассмотрим </a:t>
            </a:r>
            <a:r>
              <a:rPr lang="ru-RU" b="1" dirty="0">
                <a:solidFill>
                  <a:srgbClr val="002060"/>
                </a:solidFill>
              </a:rPr>
              <a:t>прямоугольный параллелепипед </a:t>
            </a:r>
            <a:r>
              <a:rPr lang="en-US" b="1" dirty="0">
                <a:solidFill>
                  <a:srgbClr val="002060"/>
                </a:solidFill>
              </a:rPr>
              <a:t>ABCDA</a:t>
            </a:r>
            <a:r>
              <a:rPr lang="ru-RU" b="1" dirty="0">
                <a:solidFill>
                  <a:srgbClr val="002060"/>
                </a:solidFill>
              </a:rPr>
              <a:t>'</a:t>
            </a:r>
            <a:r>
              <a:rPr lang="en-US" b="1" dirty="0">
                <a:solidFill>
                  <a:srgbClr val="002060"/>
                </a:solidFill>
              </a:rPr>
              <a:t>B</a:t>
            </a:r>
            <a:r>
              <a:rPr lang="ru-RU" b="1" dirty="0">
                <a:solidFill>
                  <a:srgbClr val="002060"/>
                </a:solidFill>
              </a:rPr>
              <a:t>'</a:t>
            </a:r>
            <a:r>
              <a:rPr lang="en-US" b="1" dirty="0">
                <a:solidFill>
                  <a:srgbClr val="002060"/>
                </a:solidFill>
              </a:rPr>
              <a:t>C</a:t>
            </a:r>
            <a:r>
              <a:rPr lang="ru-RU" b="1" dirty="0">
                <a:solidFill>
                  <a:srgbClr val="002060"/>
                </a:solidFill>
              </a:rPr>
              <a:t>'</a:t>
            </a:r>
            <a:r>
              <a:rPr lang="en-US" b="1" dirty="0">
                <a:solidFill>
                  <a:srgbClr val="002060"/>
                </a:solidFill>
              </a:rPr>
              <a:t>D</a:t>
            </a:r>
            <a:r>
              <a:rPr lang="ru-RU" b="1" dirty="0">
                <a:solidFill>
                  <a:srgbClr val="002060"/>
                </a:solidFill>
              </a:rPr>
              <a:t>'. Из прямоугольного треугольника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АС'С </a:t>
            </a:r>
            <a:r>
              <a:rPr lang="ru-RU" b="1" dirty="0">
                <a:solidFill>
                  <a:srgbClr val="002060"/>
                </a:solidFill>
              </a:rPr>
              <a:t>по теореме Пифагора имеем: АС'</a:t>
            </a:r>
            <a:r>
              <a:rPr lang="ru-RU" b="1" baseline="30000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 = АС</a:t>
            </a:r>
            <a:r>
              <a:rPr lang="ru-RU" b="1" baseline="30000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 + СС'</a:t>
            </a:r>
            <a:r>
              <a:rPr lang="ru-RU" b="1" baseline="30000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2. Из </a:t>
            </a:r>
            <a:r>
              <a:rPr lang="ru-RU" b="1" dirty="0">
                <a:solidFill>
                  <a:srgbClr val="002060"/>
                </a:solidFill>
              </a:rPr>
              <a:t>прямоугольного треугольника АСВ по теореме Пифагора </a:t>
            </a:r>
            <a:r>
              <a:rPr lang="ru-RU" b="1" dirty="0" smtClean="0">
                <a:solidFill>
                  <a:srgbClr val="002060"/>
                </a:solidFill>
              </a:rPr>
              <a:t>имеем</a:t>
            </a:r>
            <a:r>
              <a:rPr lang="ru-RU" b="1" dirty="0">
                <a:solidFill>
                  <a:srgbClr val="002060"/>
                </a:solidFill>
              </a:rPr>
              <a:t>: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ru-RU" b="1" dirty="0">
                <a:solidFill>
                  <a:srgbClr val="002060"/>
                </a:solidFill>
              </a:rPr>
              <a:t>АС</a:t>
            </a:r>
            <a:r>
              <a:rPr lang="ru-RU" b="1" baseline="30000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 = АВ</a:t>
            </a:r>
            <a:r>
              <a:rPr lang="ru-RU" b="1" baseline="30000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 + ВС</a:t>
            </a:r>
            <a:r>
              <a:rPr lang="ru-RU" b="1" baseline="30000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АС'</a:t>
            </a:r>
            <a:r>
              <a:rPr lang="ru-RU" b="1" baseline="30000" dirty="0" smtClean="0">
                <a:solidFill>
                  <a:srgbClr val="002060"/>
                </a:solidFill>
              </a:rPr>
              <a:t>2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= СС'</a:t>
            </a:r>
            <a:r>
              <a:rPr lang="ru-RU" b="1" baseline="30000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 + АВ</a:t>
            </a:r>
            <a:r>
              <a:rPr lang="ru-RU" b="1" baseline="30000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 + ВС</a:t>
            </a:r>
            <a:r>
              <a:rPr lang="ru-RU" b="1" baseline="30000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.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Рёбра </a:t>
            </a:r>
            <a:r>
              <a:rPr lang="ru-RU" b="1" dirty="0">
                <a:solidFill>
                  <a:srgbClr val="002060"/>
                </a:solidFill>
              </a:rPr>
              <a:t>АВ, ВС и СС' не параллельны, следовательно, их длины являются линейными размерами параллелепипеда.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Теорема </a:t>
            </a:r>
            <a:r>
              <a:rPr lang="ru-RU" b="1" dirty="0">
                <a:solidFill>
                  <a:srgbClr val="002060"/>
                </a:solidFill>
              </a:rPr>
              <a:t>доказана.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сканирование000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282" y="857232"/>
            <a:ext cx="2286016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157163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Прямоугольный параллелепипед, все грани которого квадраты, называется </a:t>
            </a:r>
            <a:r>
              <a:rPr lang="ru-RU" b="1" dirty="0" smtClean="0">
                <a:solidFill>
                  <a:srgbClr val="FFFF00"/>
                </a:solidFill>
              </a:rPr>
              <a:t>кубом</a:t>
            </a:r>
            <a:r>
              <a:rPr lang="ru-RU" b="1" dirty="0" smtClean="0">
                <a:solidFill>
                  <a:srgbClr val="002060"/>
                </a:solidFill>
              </a:rPr>
              <a:t>. Все рёбра куба равны.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3d_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2143116"/>
            <a:ext cx="4572032" cy="4114829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603</Words>
  <Application>Microsoft Office PowerPoint</Application>
  <PresentationFormat>Экран (4:3)</PresentationFormat>
  <Paragraphs>74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Цели урока:</vt:lpstr>
      <vt:lpstr>Слайд 3</vt:lpstr>
      <vt:lpstr>Слайд 4</vt:lpstr>
      <vt:lpstr>Слайд 5</vt:lpstr>
      <vt:lpstr>Типы параллелепипеда</vt:lpstr>
      <vt:lpstr>Типы параллелепипеда</vt:lpstr>
      <vt:lpstr>Слайд 8</vt:lpstr>
      <vt:lpstr>Слайд 9</vt:lpstr>
      <vt:lpstr>Теорема</vt:lpstr>
      <vt:lpstr>Слайд 11</vt:lpstr>
      <vt:lpstr>Слайд 12</vt:lpstr>
      <vt:lpstr>ЗАДАЧА № 1</vt:lpstr>
      <vt:lpstr>ЗАДАЧА № 2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19</cp:revision>
  <dcterms:created xsi:type="dcterms:W3CDTF">2011-11-08T17:32:33Z</dcterms:created>
  <dcterms:modified xsi:type="dcterms:W3CDTF">2011-11-10T19:10:56Z</dcterms:modified>
</cp:coreProperties>
</file>