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9" r:id="rId6"/>
    <p:sldId id="273" r:id="rId7"/>
    <p:sldId id="259" r:id="rId8"/>
    <p:sldId id="278" r:id="rId9"/>
    <p:sldId id="280" r:id="rId10"/>
    <p:sldId id="279" r:id="rId11"/>
    <p:sldId id="271" r:id="rId12"/>
    <p:sldId id="262" r:id="rId13"/>
    <p:sldId id="264" r:id="rId14"/>
    <p:sldId id="267" r:id="rId15"/>
    <p:sldId id="263" r:id="rId16"/>
    <p:sldId id="270" r:id="rId17"/>
    <p:sldId id="268" r:id="rId18"/>
    <p:sldId id="274" r:id="rId19"/>
    <p:sldId id="275" r:id="rId20"/>
    <p:sldId id="29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ForGeometryMaste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9112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76250"/>
            <a:ext cx="2057400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76250"/>
            <a:ext cx="6019800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orGeometrySlaid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18488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786" y="4571984"/>
            <a:ext cx="4486284" cy="228601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8000"/>
                </a:solidFill>
              </a:rPr>
              <a:t>Подготовила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учитель математики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ГОШ </a:t>
            </a:r>
            <a:r>
              <a:rPr lang="uk-UA" sz="2800" b="1" dirty="0" smtClean="0">
                <a:solidFill>
                  <a:srgbClr val="008000"/>
                </a:solidFill>
              </a:rPr>
              <a:t>І – ІІІ</a:t>
            </a:r>
            <a:r>
              <a:rPr lang="ru-RU" sz="2800" b="1" dirty="0" smtClean="0">
                <a:solidFill>
                  <a:srgbClr val="008000"/>
                </a:solidFill>
              </a:rPr>
              <a:t> ст. № 42</a:t>
            </a:r>
          </a:p>
          <a:p>
            <a:r>
              <a:rPr lang="ru-RU" sz="2800" b="1" dirty="0" smtClean="0">
                <a:solidFill>
                  <a:srgbClr val="008000"/>
                </a:solidFill>
              </a:rPr>
              <a:t>Рыбина М.В.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714488"/>
            <a:ext cx="37289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 w="0"/>
                <a:solidFill>
                  <a:srgbClr val="008000"/>
                </a:solidFill>
                <a:effectLst>
                  <a:reflection blurRad="12700" stA="50000" endPos="50000" dist="5000" dir="5400000" sy="-100000" rotWithShape="0"/>
                </a:effectLst>
              </a:rPr>
              <a:t>КОНУС</a:t>
            </a:r>
            <a:endParaRPr lang="ru-RU" sz="8000" b="1" cap="all" spc="0" dirty="0">
              <a:ln w="0"/>
              <a:solidFill>
                <a:srgbClr val="008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Рисунок 4" descr="konu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143380"/>
            <a:ext cx="2786082" cy="27146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28662" y="57148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СЕЧЕНИЯ КОНУСА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928662" y="1357298"/>
            <a:ext cx="714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Сечение, проходящее через вершину, не содержащее ось конуса</a:t>
            </a:r>
          </a:p>
        </p:txBody>
      </p: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3929058" y="2428868"/>
            <a:ext cx="1549400" cy="2133600"/>
            <a:chOff x="4112" y="2256"/>
            <a:chExt cx="976" cy="1344"/>
          </a:xfrm>
        </p:grpSpPr>
        <p:sp>
          <p:nvSpPr>
            <p:cNvPr id="26650" name="Line 26"/>
            <p:cNvSpPr>
              <a:spLocks noChangeShapeType="1"/>
            </p:cNvSpPr>
            <p:nvPr/>
          </p:nvSpPr>
          <p:spPr bwMode="auto">
            <a:xfrm>
              <a:off x="4592" y="2256"/>
              <a:ext cx="0" cy="13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4112" y="2342"/>
              <a:ext cx="976" cy="1162"/>
              <a:chOff x="4112" y="2342"/>
              <a:chExt cx="976" cy="1162"/>
            </a:xfrm>
          </p:grpSpPr>
          <p:pic>
            <p:nvPicPr>
              <p:cNvPr id="26635" name="Picture 11" descr="Cone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112" y="2342"/>
                <a:ext cx="976" cy="1162"/>
              </a:xfrm>
              <a:prstGeom prst="rect">
                <a:avLst/>
              </a:prstGeom>
              <a:noFill/>
            </p:spPr>
          </p:pic>
          <p:sp>
            <p:nvSpPr>
              <p:cNvPr id="26652" name="Oval 28"/>
              <p:cNvSpPr>
                <a:spLocks noChangeArrowheads="1"/>
              </p:cNvSpPr>
              <p:nvPr/>
            </p:nvSpPr>
            <p:spPr bwMode="auto">
              <a:xfrm>
                <a:off x="4569" y="3312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6658" name="Picture 34" descr="Sech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571744"/>
            <a:ext cx="65246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61" name="Text Box 37"/>
          <p:cNvSpPr txBox="1">
            <a:spLocks noChangeArrowheads="1"/>
          </p:cNvSpPr>
          <p:nvPr/>
        </p:nvSpPr>
        <p:spPr bwMode="auto">
          <a:xfrm>
            <a:off x="785786" y="4857760"/>
            <a:ext cx="76438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Равнобедренный треугольник: боковые стороны – образующие, основание – хорда окружности основания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autoUpdateAnimBg="0"/>
      <p:bldP spid="266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Сечения конуса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3300"/>
                </a:solidFill>
              </a:rPr>
              <a:t>Сечение конуса плоскостью, не параллельной основанию, – эллипс.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714620"/>
            <a:ext cx="5143536" cy="33968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Касательная плоскость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4686304" cy="49688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    Плоскость, проходящая через образующую конуса и перпендикулярная осевому сечению, проведенному через эту образующую, называется </a:t>
            </a:r>
            <a:r>
              <a:rPr lang="ru-RU" b="1" dirty="0" smtClean="0">
                <a:solidFill>
                  <a:srgbClr val="C00000"/>
                </a:solidFill>
              </a:rPr>
              <a:t>касательной </a:t>
            </a:r>
            <a:r>
              <a:rPr lang="ru-RU" dirty="0" smtClean="0">
                <a:solidFill>
                  <a:srgbClr val="003300"/>
                </a:solidFill>
              </a:rPr>
              <a:t>плоскостью конуса.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Копия geo19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357298"/>
            <a:ext cx="3181367" cy="4590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Развертка прямого конуса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 descr="Развертка_прямого_кону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428736"/>
            <a:ext cx="5000660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Формулы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Площадь боковой поверхности: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Площадь полной поверхности: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Объем: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f2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143248"/>
            <a:ext cx="3462358" cy="763355"/>
          </a:xfrm>
          <a:prstGeom prst="rect">
            <a:avLst/>
          </a:prstGeom>
        </p:spPr>
      </p:pic>
      <p:pic>
        <p:nvPicPr>
          <p:cNvPr id="7" name="Рисунок 6" descr="f2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2000239"/>
            <a:ext cx="2286016" cy="716101"/>
          </a:xfrm>
          <a:prstGeom prst="rect">
            <a:avLst/>
          </a:prstGeom>
        </p:spPr>
      </p:pic>
      <p:pic>
        <p:nvPicPr>
          <p:cNvPr id="8" name="Рисунок 7" descr="f2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4429132"/>
            <a:ext cx="3500462" cy="1712183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Усеченный конус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3300"/>
                </a:solidFill>
              </a:rPr>
              <a:t>Плоскость, перпендикулярная оси конуса, отсекает он него меньший конус. Оставшаяся часть называется </a:t>
            </a:r>
            <a:r>
              <a:rPr lang="ru-RU" b="1" dirty="0" smtClean="0">
                <a:solidFill>
                  <a:srgbClr val="C00000"/>
                </a:solidFill>
              </a:rPr>
              <a:t>усеченным конусом</a:t>
            </a:r>
            <a:r>
              <a:rPr lang="ru-RU" dirty="0" smtClean="0">
                <a:solidFill>
                  <a:srgbClr val="003300"/>
                </a:solidFill>
              </a:rPr>
              <a:t>. 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Копия 559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000372"/>
            <a:ext cx="2882900" cy="3162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4471990" cy="56673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003300"/>
                </a:solidFill>
              </a:rPr>
              <a:t>Усеченный конус можно получить вращением прямоугольной трапеции вокруг меньшей боковой стороны.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Копия 8908.con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785794"/>
            <a:ext cx="3562369" cy="3522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Формулы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509589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Площадь боковой поверхности: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Площадь полной поверхности: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Объем:</a:t>
            </a:r>
            <a:endParaRPr lang="en-US" dirty="0" smtClean="0">
              <a:solidFill>
                <a:srgbClr val="0033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33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2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1928802"/>
            <a:ext cx="3481748" cy="847730"/>
          </a:xfrm>
          <a:prstGeom prst="rect">
            <a:avLst/>
          </a:prstGeom>
        </p:spPr>
      </p:pic>
      <p:pic>
        <p:nvPicPr>
          <p:cNvPr id="5" name="Рисунок 4" descr="Копия f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3643314"/>
            <a:ext cx="5535889" cy="695329"/>
          </a:xfrm>
          <a:prstGeom prst="rect">
            <a:avLst/>
          </a:prstGeom>
        </p:spPr>
      </p:pic>
      <p:pic>
        <p:nvPicPr>
          <p:cNvPr id="6" name="Рисунок 5" descr="f2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4929198"/>
            <a:ext cx="4786346" cy="125224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№ 1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4614866" cy="49688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   Образующая конуса равна 4см и наклонена к плоскости основания под углом 60</a:t>
            </a:r>
            <a:r>
              <a:rPr lang="ru-RU" dirty="0" smtClean="0">
                <a:solidFill>
                  <a:srgbClr val="003300"/>
                </a:solidFill>
                <a:sym typeface="Symbol"/>
              </a:rPr>
              <a:t></a:t>
            </a:r>
            <a:r>
              <a:rPr lang="ru-RU" dirty="0" smtClean="0">
                <a:solidFill>
                  <a:srgbClr val="003300"/>
                </a:solidFill>
              </a:rPr>
              <a:t>. Найти площадь полной поверхности конуса.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559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428736"/>
            <a:ext cx="2997200" cy="3721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4614866" cy="49688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    Радиусы оснований усеченного конуса 10</a:t>
            </a:r>
            <a:r>
              <a:rPr lang="ru-RU" dirty="0" smtClean="0">
                <a:solidFill>
                  <a:srgbClr val="003300"/>
                </a:solidFill>
                <a:sym typeface="Symbol"/>
              </a:rPr>
              <a:t></a:t>
            </a:r>
            <a:r>
              <a:rPr lang="ru-RU" dirty="0" smtClean="0">
                <a:solidFill>
                  <a:srgbClr val="003300"/>
                </a:solidFill>
              </a:rPr>
              <a:t>3 и 6</a:t>
            </a:r>
            <a:r>
              <a:rPr lang="ru-RU" dirty="0" smtClean="0">
                <a:solidFill>
                  <a:srgbClr val="003300"/>
                </a:solidFill>
                <a:sym typeface="Symbol"/>
              </a:rPr>
              <a:t></a:t>
            </a:r>
            <a:r>
              <a:rPr lang="ru-RU" dirty="0" smtClean="0">
                <a:solidFill>
                  <a:srgbClr val="003300"/>
                </a:solidFill>
              </a:rPr>
              <a:t>3 , а образующая наклонена к плоскости основания под углом 60</a:t>
            </a:r>
            <a:r>
              <a:rPr lang="ru-RU" dirty="0" smtClean="0">
                <a:solidFill>
                  <a:srgbClr val="003300"/>
                </a:solidFill>
                <a:sym typeface="Symbol"/>
              </a:rPr>
              <a:t></a:t>
            </a:r>
            <a:r>
              <a:rPr lang="ru-RU" dirty="0" smtClean="0">
                <a:solidFill>
                  <a:srgbClr val="003300"/>
                </a:solidFill>
              </a:rPr>
              <a:t>. Найти высоту усеченного конуса.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Копия 559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000372"/>
            <a:ext cx="2882900" cy="31623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08000"/>
                </a:solidFill>
              </a:rPr>
              <a:t>Определение</a:t>
            </a:r>
            <a:endParaRPr lang="ru-RU" sz="5400" b="1" dirty="0">
              <a:solidFill>
                <a:srgbClr val="008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4900618" cy="49688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Конусом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3300"/>
                </a:solidFill>
              </a:rPr>
              <a:t>называется фигура</a:t>
            </a:r>
            <a:r>
              <a:rPr lang="ru-RU" smtClean="0">
                <a:solidFill>
                  <a:srgbClr val="003300"/>
                </a:solidFill>
              </a:rPr>
              <a:t>, которая </a:t>
            </a:r>
            <a:r>
              <a:rPr lang="ru-RU" dirty="0" smtClean="0">
                <a:solidFill>
                  <a:srgbClr val="003300"/>
                </a:solidFill>
              </a:rPr>
              <a:t>состоит из круга, точки, не лежащей в плоскости этого круга, и всех отрезков, соединяющих вершину конуса с точками основания. 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847920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714488"/>
            <a:ext cx="2710163" cy="407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№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5900750" cy="51673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Через две образующие конуса проведена плоскость. Длина хорды АВ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равна 10 см. Образующая и высота конуса соответственно равны: 13 и 5 см.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Найдите: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радиус основания конуса;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площадь осевого сечения;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расстояние от центра основания до хорды АВ;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г) высоту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SC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сечения конуса;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площадь сечения конуса;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е) угол между образующими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канирование000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72132" y="2428868"/>
            <a:ext cx="2805128" cy="29289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4900618" cy="50244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Конусом</a:t>
            </a:r>
            <a:r>
              <a:rPr lang="ru-RU" dirty="0" smtClean="0">
                <a:solidFill>
                  <a:srgbClr val="003300"/>
                </a:solidFill>
              </a:rPr>
              <a:t> называется тело, образованное вращением прямоугольного треугольника вокруг его катета.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5" name="Рисунок 4" descr="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500174"/>
            <a:ext cx="2571768" cy="4706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18488" cy="941388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Основные понятия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7929618" cy="521497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   </a:t>
            </a:r>
            <a:r>
              <a:rPr lang="ru-RU" sz="2400" dirty="0" smtClean="0">
                <a:solidFill>
                  <a:srgbClr val="003300"/>
                </a:solidFill>
              </a:rPr>
              <a:t>Круг – это  </a:t>
            </a:r>
            <a:r>
              <a:rPr lang="ru-RU" sz="2400" b="1" dirty="0" smtClean="0">
                <a:solidFill>
                  <a:srgbClr val="C00000"/>
                </a:solidFill>
              </a:rPr>
              <a:t>основание</a:t>
            </a:r>
            <a:r>
              <a:rPr lang="ru-RU" sz="2400" dirty="0" smtClean="0"/>
              <a:t>. Радиус этого круга – </a:t>
            </a:r>
            <a:r>
              <a:rPr lang="ru-RU" sz="2400" b="1" dirty="0" smtClean="0">
                <a:solidFill>
                  <a:srgbClr val="C00000"/>
                </a:solidFill>
              </a:rPr>
              <a:t>радиус</a:t>
            </a:r>
            <a:r>
              <a:rPr lang="ru-RU" sz="2400" dirty="0" smtClean="0"/>
              <a:t> конуса.</a:t>
            </a:r>
          </a:p>
          <a:p>
            <a:pPr marL="0" indent="0">
              <a:buNone/>
            </a:pPr>
            <a:r>
              <a:rPr lang="ru-RU" sz="2400" dirty="0" smtClean="0"/>
              <a:t>   </a:t>
            </a:r>
            <a:r>
              <a:rPr lang="ru-RU" sz="2400" dirty="0" smtClean="0">
                <a:solidFill>
                  <a:srgbClr val="003300"/>
                </a:solidFill>
              </a:rPr>
              <a:t>Точка, не лежащая в плоскости этого круга, называется </a:t>
            </a:r>
            <a:r>
              <a:rPr lang="ru-RU" sz="2400" b="1" dirty="0" smtClean="0">
                <a:solidFill>
                  <a:srgbClr val="C00000"/>
                </a:solidFill>
              </a:rPr>
              <a:t>вершиной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3300"/>
                </a:solidFill>
              </a:rPr>
              <a:t>Отрезки, соединяющие вершину конуса с точками окружности основания, называются </a:t>
            </a:r>
            <a:r>
              <a:rPr lang="ru-RU" sz="2400" b="1" dirty="0" smtClean="0">
                <a:solidFill>
                  <a:srgbClr val="C00000"/>
                </a:solidFill>
              </a:rPr>
              <a:t>образующими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3300"/>
                </a:solidFill>
              </a:rPr>
              <a:t>конуса.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3300"/>
                </a:solidFill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</a:rPr>
              <a:t>Высотой</a:t>
            </a:r>
            <a:r>
              <a:rPr lang="ru-RU" sz="2400" dirty="0" smtClean="0">
                <a:solidFill>
                  <a:srgbClr val="003300"/>
                </a:solidFill>
              </a:rPr>
              <a:t> конуса называется перпендикуляр, опущенный из его вершины на плоскость основания.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Осью прямого конуса </a:t>
            </a:r>
            <a:r>
              <a:rPr lang="ru-RU" sz="2400" dirty="0" smtClean="0">
                <a:solidFill>
                  <a:srgbClr val="003300"/>
                </a:solidFill>
              </a:rPr>
              <a:t>называется прямая, содержащая его высоту. </a:t>
            </a:r>
            <a:endParaRPr lang="ru-RU" sz="24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Основные понятия</a:t>
            </a:r>
            <a:endParaRPr lang="ru-RU" dirty="0"/>
          </a:p>
        </p:txBody>
      </p:sp>
      <p:pic>
        <p:nvPicPr>
          <p:cNvPr id="4" name="Содержимое 3" descr="d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428736"/>
            <a:ext cx="3929090" cy="4783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Наклонный конус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Picture 4" descr="Рисунок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8441"/>
            <a:ext cx="8229600" cy="4497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Прямой конус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4114800" cy="50244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3300"/>
                </a:solidFill>
              </a:rPr>
              <a:t>   Конус называется </a:t>
            </a:r>
            <a:r>
              <a:rPr lang="ru-RU" b="1" dirty="0" smtClean="0">
                <a:solidFill>
                  <a:srgbClr val="C00000"/>
                </a:solidFill>
              </a:rPr>
              <a:t>прямым</a:t>
            </a:r>
            <a:r>
              <a:rPr lang="ru-RU" dirty="0" smtClean="0">
                <a:solidFill>
                  <a:srgbClr val="003300"/>
                </a:solidFill>
              </a:rPr>
              <a:t>, если прямая соединяющая вершину конуса с центром основания, перпендикулярна плоскости основания.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559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571612"/>
            <a:ext cx="3355988" cy="416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4" name="Picture 20" descr="Sech_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285992"/>
            <a:ext cx="7207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3786182" y="2071678"/>
            <a:ext cx="1549400" cy="2133600"/>
            <a:chOff x="528" y="2208"/>
            <a:chExt cx="976" cy="1344"/>
          </a:xfrm>
        </p:grpSpPr>
        <p:pic>
          <p:nvPicPr>
            <p:cNvPr id="26633" name="Picture 9" descr="Cone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" y="2342"/>
              <a:ext cx="976" cy="1162"/>
            </a:xfrm>
            <a:prstGeom prst="rect">
              <a:avLst/>
            </a:prstGeom>
            <a:noFill/>
          </p:spPr>
        </p:pic>
        <p:sp>
          <p:nvSpPr>
            <p:cNvPr id="26645" name="Line 21"/>
            <p:cNvSpPr>
              <a:spLocks noChangeShapeType="1"/>
            </p:cNvSpPr>
            <p:nvPr/>
          </p:nvSpPr>
          <p:spPr bwMode="auto">
            <a:xfrm>
              <a:off x="1004" y="2208"/>
              <a:ext cx="0" cy="134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auto">
            <a:xfrm>
              <a:off x="974" y="3287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28662" y="57148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СЕЧЕНИЯ КОНУСА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857356" y="1285860"/>
            <a:ext cx="57150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Сечения, проходящее </a:t>
            </a:r>
            <a:endParaRPr lang="en-US" sz="2400" b="1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>
                <a:solidFill>
                  <a:srgbClr val="003300"/>
                </a:solidFill>
              </a:rPr>
              <a:t>через ось(осевые)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1428728" y="4214818"/>
            <a:ext cx="6286544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Равнобедренный треугольник: боковые стороны – образующие, основание – диаметр конуса </a:t>
            </a:r>
          </a:p>
          <a:p>
            <a:pPr algn="ctr"/>
            <a:r>
              <a:rPr lang="ru-RU" sz="2400" b="1" dirty="0">
                <a:solidFill>
                  <a:srgbClr val="003300"/>
                </a:solidFill>
              </a:rPr>
              <a:t>Если равносторонний треугольник – конус называется равносторонним</a:t>
            </a:r>
            <a:endParaRPr lang="en-US" sz="2400" b="1" dirty="0">
              <a:solidFill>
                <a:srgbClr val="003300"/>
              </a:solidFill>
            </a:endParaRPr>
          </a:p>
          <a:p>
            <a:pPr algn="ctr"/>
            <a:endParaRPr lang="ru-RU" sz="16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utoUpdateAnimBg="0"/>
      <p:bldP spid="2665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28662" y="57148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</a:rPr>
              <a:t>СЕЧЕНИЯ КОНУСА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1428728" y="1285860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Сечения, перпендикулярные оси (поперечные)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3714744" y="2143116"/>
            <a:ext cx="1549400" cy="2187575"/>
            <a:chOff x="2336" y="2222"/>
            <a:chExt cx="976" cy="1378"/>
          </a:xfrm>
        </p:grpSpPr>
        <p:sp>
          <p:nvSpPr>
            <p:cNvPr id="26649" name="Line 25"/>
            <p:cNvSpPr>
              <a:spLocks noChangeShapeType="1"/>
            </p:cNvSpPr>
            <p:nvPr/>
          </p:nvSpPr>
          <p:spPr bwMode="auto">
            <a:xfrm>
              <a:off x="2816" y="3072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pic>
          <p:nvPicPr>
            <p:cNvPr id="26634" name="Picture 10" descr="Cone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2342"/>
              <a:ext cx="976" cy="1162"/>
            </a:xfrm>
            <a:prstGeom prst="rect">
              <a:avLst/>
            </a:prstGeom>
            <a:noFill/>
          </p:spPr>
        </p:pic>
        <p:sp>
          <p:nvSpPr>
            <p:cNvPr id="26646" name="Line 22"/>
            <p:cNvSpPr>
              <a:spLocks noChangeShapeType="1"/>
            </p:cNvSpPr>
            <p:nvPr/>
          </p:nvSpPr>
          <p:spPr bwMode="auto">
            <a:xfrm>
              <a:off x="2816" y="2222"/>
              <a:ext cx="0" cy="75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53" name="Oval 29"/>
            <p:cNvSpPr>
              <a:spLocks noChangeArrowheads="1"/>
            </p:cNvSpPr>
            <p:nvPr/>
          </p:nvSpPr>
          <p:spPr bwMode="auto">
            <a:xfrm>
              <a:off x="2789" y="331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4000496" y="3214686"/>
            <a:ext cx="1003300" cy="238125"/>
            <a:chOff x="2503" y="2917"/>
            <a:chExt cx="632" cy="150"/>
          </a:xfrm>
        </p:grpSpPr>
        <p:sp>
          <p:nvSpPr>
            <p:cNvPr id="26648" name="Oval 24"/>
            <p:cNvSpPr>
              <a:spLocks noChangeArrowheads="1"/>
            </p:cNvSpPr>
            <p:nvPr/>
          </p:nvSpPr>
          <p:spPr bwMode="auto">
            <a:xfrm>
              <a:off x="2503" y="2917"/>
              <a:ext cx="632" cy="150"/>
            </a:xfrm>
            <a:prstGeom prst="ellipse">
              <a:avLst/>
            </a:prstGeom>
            <a:gradFill rotWithShape="0">
              <a:gsLst>
                <a:gs pos="0">
                  <a:schemeClr val="tx1">
                    <a:gamma/>
                    <a:tint val="15294"/>
                    <a:invGamma/>
                  </a:schemeClr>
                </a:gs>
                <a:gs pos="100000">
                  <a:schemeClr val="tx1"/>
                </a:gs>
              </a:gsLst>
              <a:lin ang="18900000" scaled="1"/>
            </a:gradFill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Oval 30"/>
            <p:cNvSpPr>
              <a:spLocks noChangeArrowheads="1"/>
            </p:cNvSpPr>
            <p:nvPr/>
          </p:nvSpPr>
          <p:spPr bwMode="auto">
            <a:xfrm>
              <a:off x="2789" y="295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1785918" y="4929198"/>
            <a:ext cx="54292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Круг </a:t>
            </a:r>
            <a:r>
              <a:rPr lang="ru-RU" sz="2400" b="1" dirty="0" smtClean="0">
                <a:solidFill>
                  <a:srgbClr val="003300"/>
                </a:solidFill>
              </a:rPr>
              <a:t>радиуса,  меньшего </a:t>
            </a:r>
            <a:r>
              <a:rPr lang="ru-RU" sz="2400" b="1" dirty="0">
                <a:solidFill>
                  <a:srgbClr val="003300"/>
                </a:solidFill>
              </a:rPr>
              <a:t>радиуса основания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 autoUpdateAnimBg="0"/>
      <p:bldP spid="26660" grpId="0" autoUpdateAnimBg="0"/>
    </p:bldLst>
  </p:timing>
</p:sld>
</file>

<file path=ppt/theme/theme1.xml><?xml version="1.0" encoding="utf-8"?>
<a:theme xmlns:a="http://schemas.openxmlformats.org/drawingml/2006/main" name="ForGeometryG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ForGeometryG</Template>
  <TotalTime>177</TotalTime>
  <Words>447</Words>
  <Application>Microsoft Office PowerPoint</Application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ForGeometryG</vt:lpstr>
      <vt:lpstr>Слайд 1</vt:lpstr>
      <vt:lpstr>Определение</vt:lpstr>
      <vt:lpstr>Определение</vt:lpstr>
      <vt:lpstr>Основные понятия</vt:lpstr>
      <vt:lpstr>Основные понятия</vt:lpstr>
      <vt:lpstr>Наклонный конус</vt:lpstr>
      <vt:lpstr>Прямой конус</vt:lpstr>
      <vt:lpstr>Слайд 8</vt:lpstr>
      <vt:lpstr>Слайд 9</vt:lpstr>
      <vt:lpstr>Слайд 10</vt:lpstr>
      <vt:lpstr>Сечения конуса</vt:lpstr>
      <vt:lpstr>Касательная плоскость</vt:lpstr>
      <vt:lpstr>Развертка прямого конуса</vt:lpstr>
      <vt:lpstr>Формулы</vt:lpstr>
      <vt:lpstr>Усеченный конус</vt:lpstr>
      <vt:lpstr>Слайд 16</vt:lpstr>
      <vt:lpstr>Формулы</vt:lpstr>
      <vt:lpstr>Задача № 1</vt:lpstr>
      <vt:lpstr>Задача № 2</vt:lpstr>
      <vt:lpstr>Задача № 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57</cp:revision>
  <dcterms:created xsi:type="dcterms:W3CDTF">2012-01-11T18:44:32Z</dcterms:created>
  <dcterms:modified xsi:type="dcterms:W3CDTF">2012-01-24T17:49:18Z</dcterms:modified>
</cp:coreProperties>
</file>