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3" r:id="rId3"/>
    <p:sldId id="257" r:id="rId4"/>
    <p:sldId id="258" r:id="rId5"/>
    <p:sldId id="263" r:id="rId6"/>
    <p:sldId id="260" r:id="rId7"/>
    <p:sldId id="262" r:id="rId8"/>
    <p:sldId id="261" r:id="rId9"/>
    <p:sldId id="264" r:id="rId10"/>
    <p:sldId id="265" r:id="rId11"/>
    <p:sldId id="266" r:id="rId12"/>
    <p:sldId id="270" r:id="rId13"/>
    <p:sldId id="267" r:id="rId14"/>
    <p:sldId id="268" r:id="rId15"/>
    <p:sldId id="269" r:id="rId16"/>
    <p:sldId id="271" r:id="rId17"/>
    <p:sldId id="277" r:id="rId18"/>
    <p:sldId id="272" r:id="rId19"/>
    <p:sldId id="273" r:id="rId20"/>
    <p:sldId id="274" r:id="rId21"/>
    <p:sldId id="275" r:id="rId22"/>
    <p:sldId id="276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0309E-2721-4AD2-82CB-BDD711E1C3F1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390D9-6508-45D4-B36A-22AD96659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390D9-6508-45D4-B36A-22AD96659C81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00888-DC85-4947-8BFD-6501C8810023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81515-18FD-4DA6-B2D6-A649D6872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23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19" Type="http://schemas.openxmlformats.org/officeDocument/2006/relationships/slide" Target="slide25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857760"/>
            <a:ext cx="428628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Подготовила</a:t>
            </a:r>
          </a:p>
          <a:p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Учитель математики</a:t>
            </a:r>
          </a:p>
          <a:p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ГОШ № 42 г. Горловки</a:t>
            </a:r>
          </a:p>
          <a:p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Рыбина Марина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785794"/>
            <a:ext cx="73368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Углы и многогранники. </a:t>
            </a:r>
          </a:p>
          <a:p>
            <a:pPr algn="ctr"/>
            <a:r>
              <a:rPr lang="ru-RU" sz="5400" b="1" cap="none" spc="0" dirty="0" smtClean="0">
                <a:ln w="1905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Призма.</a:t>
            </a:r>
            <a:endParaRPr lang="ru-RU" sz="5400" b="1" cap="none" spc="0" dirty="0">
              <a:ln w="1905"/>
              <a:solidFill>
                <a:schemeClr val="accent6">
                  <a:lumMod val="40000"/>
                  <a:lumOff val="6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5186370" cy="607223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Многогранник </a:t>
            </a:r>
            <a:r>
              <a:rPr lang="ru-RU" dirty="0"/>
              <a:t>называется </a:t>
            </a:r>
            <a:r>
              <a:rPr lang="ru-RU" b="1" i="1" dirty="0">
                <a:solidFill>
                  <a:srgbClr val="FF0000"/>
                </a:solidFill>
              </a:rPr>
              <a:t>выпуклым</a:t>
            </a:r>
            <a:r>
              <a:rPr lang="ru-RU" i="1" dirty="0"/>
              <a:t>, </a:t>
            </a:r>
            <a:r>
              <a:rPr lang="ru-RU" dirty="0"/>
              <a:t>если он расположен по одну сторону плоскости каждого плоского многоугольника на его поверхности.</a:t>
            </a:r>
          </a:p>
          <a:p>
            <a:pPr>
              <a:buNone/>
            </a:pPr>
            <a:r>
              <a:rPr lang="ru-RU" dirty="0" smtClean="0"/>
              <a:t>    Примерами </a:t>
            </a:r>
            <a:r>
              <a:rPr lang="ru-RU" dirty="0"/>
              <a:t>выпуклых многогранников могут быть куб, прямоугольный параллелепипед, тетраэдр и т. п. На </a:t>
            </a:r>
            <a:r>
              <a:rPr lang="ru-RU" dirty="0" smtClean="0"/>
              <a:t>рисунке </a:t>
            </a:r>
            <a:r>
              <a:rPr lang="ru-RU" dirty="0"/>
              <a:t>изображен невыпуклый               </a:t>
            </a:r>
            <a:r>
              <a:rPr lang="ru-RU" dirty="0" smtClean="0"/>
              <a:t>многогранник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канирование000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5008" y="714356"/>
            <a:ext cx="2833703" cy="2214578"/>
          </a:xfrm>
          <a:prstGeom prst="rect">
            <a:avLst/>
          </a:prstGeo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ПРИЗМА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778" y="1142984"/>
            <a:ext cx="4929222" cy="550072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Многогранник</a:t>
            </a:r>
            <a:r>
              <a:rPr lang="ru-RU" dirty="0"/>
              <a:t>, две грани которого — равные </a:t>
            </a:r>
            <a:r>
              <a:rPr lang="en-US" i="1" dirty="0"/>
              <a:t>n</a:t>
            </a:r>
            <a:r>
              <a:rPr lang="ru-RU" dirty="0"/>
              <a:t> - угольники с                       </a:t>
            </a:r>
            <a:r>
              <a:rPr lang="ru-RU" dirty="0" smtClean="0"/>
              <a:t>соответственно </a:t>
            </a:r>
            <a:r>
              <a:rPr lang="ru-RU" dirty="0"/>
              <a:t>параллельными сторонами, а все другие </a:t>
            </a:r>
            <a:r>
              <a:rPr lang="ru-RU" i="1" dirty="0" err="1"/>
              <a:t>п</a:t>
            </a:r>
            <a:r>
              <a:rPr lang="ru-RU" i="1" dirty="0"/>
              <a:t> </a:t>
            </a:r>
            <a:r>
              <a:rPr lang="ru-RU" dirty="0"/>
              <a:t>граней — параллелограммы, называется </a:t>
            </a:r>
            <a:r>
              <a:rPr lang="ru-RU" b="1" i="1" dirty="0" err="1"/>
              <a:t>п</a:t>
            </a:r>
            <a:r>
              <a:rPr lang="ru-RU" b="1" i="1" dirty="0"/>
              <a:t> – </a:t>
            </a:r>
            <a:r>
              <a:rPr lang="ru-RU" b="1" i="1" dirty="0">
                <a:solidFill>
                  <a:srgbClr val="FF0000"/>
                </a:solidFill>
              </a:rPr>
              <a:t>угольной призмой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b="1" dirty="0"/>
              <a:t>.</a:t>
            </a:r>
            <a:endParaRPr lang="ru-RU" dirty="0"/>
          </a:p>
          <a:p>
            <a:pPr>
              <a:buNone/>
            </a:pPr>
            <a:r>
              <a:rPr lang="ru-RU" dirty="0" smtClean="0"/>
              <a:t>     Ее </a:t>
            </a:r>
            <a:r>
              <a:rPr lang="ru-RU" dirty="0"/>
              <a:t>равные </a:t>
            </a:r>
            <a:r>
              <a:rPr lang="en-US" i="1" dirty="0"/>
              <a:t>n</a:t>
            </a:r>
            <a:r>
              <a:rPr lang="ru-RU" dirty="0"/>
              <a:t> - угольники называются </a:t>
            </a:r>
            <a:r>
              <a:rPr lang="ru-RU" b="1" i="1" dirty="0"/>
              <a:t>основаниями</a:t>
            </a:r>
            <a:r>
              <a:rPr lang="ru-RU" i="1" dirty="0"/>
              <a:t> </a:t>
            </a:r>
            <a:r>
              <a:rPr lang="ru-RU" dirty="0"/>
              <a:t>призмы, а </a:t>
            </a:r>
            <a:r>
              <a:rPr lang="ru-RU" dirty="0" smtClean="0"/>
              <a:t>параллелограммы </a:t>
            </a:r>
            <a:r>
              <a:rPr lang="ru-RU" dirty="0"/>
              <a:t>— </a:t>
            </a:r>
            <a:r>
              <a:rPr lang="ru-RU" b="1" i="1" dirty="0">
                <a:solidFill>
                  <a:srgbClr val="FF0000"/>
                </a:solidFill>
              </a:rPr>
              <a:t>боковыми гранями</a:t>
            </a:r>
            <a:r>
              <a:rPr lang="ru-RU" i="1" dirty="0"/>
              <a:t>, </a:t>
            </a:r>
            <a:r>
              <a:rPr lang="ru-RU" dirty="0"/>
              <a:t>стороны основания — </a:t>
            </a:r>
            <a:r>
              <a:rPr lang="ru-RU" b="1" i="1" dirty="0"/>
              <a:t>ребрами</a:t>
            </a:r>
            <a:r>
              <a:rPr lang="ru-RU" i="1" dirty="0"/>
              <a:t> </a:t>
            </a:r>
            <a:r>
              <a:rPr lang="ru-RU" dirty="0" smtClean="0"/>
              <a:t>основания</a:t>
            </a:r>
            <a:r>
              <a:rPr lang="ru-RU" dirty="0"/>
              <a:t>, остальные ребра — </a:t>
            </a:r>
            <a:r>
              <a:rPr lang="ru-RU" b="1" i="1" dirty="0">
                <a:solidFill>
                  <a:srgbClr val="FF0000"/>
                </a:solidFill>
              </a:rPr>
              <a:t>боковыми ребрами</a:t>
            </a:r>
            <a:r>
              <a:rPr lang="ru-RU" i="1" dirty="0"/>
              <a:t>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канирование000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2842593" cy="3571900"/>
          </a:xfrm>
          <a:prstGeom prst="rect">
            <a:avLst/>
          </a:prstGeo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Свойства призмы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4829180" cy="51435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1. Основания призмы являются равными многоугольниками, которые лежат в параллельных плоскостях.</a:t>
            </a:r>
          </a:p>
          <a:p>
            <a:pPr>
              <a:buNone/>
            </a:pPr>
            <a:r>
              <a:rPr lang="ru-RU" dirty="0" smtClean="0"/>
              <a:t>2. Боковые грани призмы являются параллелограммами.</a:t>
            </a:r>
          </a:p>
          <a:p>
            <a:pPr>
              <a:buNone/>
            </a:pPr>
            <a:r>
              <a:rPr lang="ru-RU" dirty="0" smtClean="0"/>
              <a:t>3. Боковые ребра призмы параллельны и равны.</a:t>
            </a:r>
            <a:endParaRPr lang="ru-RU" dirty="0"/>
          </a:p>
        </p:txBody>
      </p:sp>
      <p:pic>
        <p:nvPicPr>
          <p:cNvPr id="4" name="Рисунок 3" descr="Hexagonal_pris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1428736"/>
            <a:ext cx="2929337" cy="2929337"/>
          </a:xfrm>
          <a:prstGeom prst="rect">
            <a:avLst/>
          </a:prstGeo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500042"/>
            <a:ext cx="5286412" cy="6072230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Задание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Укажите </a:t>
            </a:r>
            <a:r>
              <a:rPr lang="ru-RU" sz="4000" dirty="0"/>
              <a:t>на </a:t>
            </a:r>
            <a:r>
              <a:rPr lang="ru-RU" sz="4000" dirty="0" smtClean="0"/>
              <a:t>модели призмы вершины, </a:t>
            </a:r>
            <a:r>
              <a:rPr lang="ru-RU" sz="4000" dirty="0"/>
              <a:t>основания, боковые грани, ребра </a:t>
            </a:r>
            <a:r>
              <a:rPr lang="ru-RU" sz="4000" dirty="0" smtClean="0"/>
              <a:t>основания</a:t>
            </a:r>
            <a:r>
              <a:rPr lang="ru-RU" sz="4000" dirty="0"/>
              <a:t>, боковые ребра.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канирование000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3357586" cy="3857652"/>
          </a:xfrm>
          <a:prstGeom prst="rect">
            <a:avLst/>
          </a:prstGeo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4257676" cy="60007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/>
              <a:t>    Высотой</a:t>
            </a:r>
            <a:r>
              <a:rPr lang="ru-RU" i="1" dirty="0" smtClean="0"/>
              <a:t> </a:t>
            </a:r>
            <a:r>
              <a:rPr lang="ru-RU" dirty="0"/>
              <a:t>призмы называется расстояние между плоскостями ее </a:t>
            </a:r>
            <a:r>
              <a:rPr lang="ru-RU" dirty="0" smtClean="0"/>
              <a:t>оснований </a:t>
            </a:r>
            <a:r>
              <a:rPr lang="en-US" dirty="0" smtClean="0"/>
              <a:t>AA</a:t>
            </a:r>
            <a:r>
              <a:rPr lang="ru-RU" baseline="-25000" dirty="0" smtClean="0"/>
              <a:t>1</a:t>
            </a:r>
            <a:r>
              <a:rPr lang="ru-RU" dirty="0" smtClean="0"/>
              <a:t>. </a:t>
            </a:r>
            <a:r>
              <a:rPr lang="ru-RU" dirty="0"/>
              <a:t>Отрезок, соединяющий две вершины призмы, не </a:t>
            </a:r>
            <a:r>
              <a:rPr lang="ru-RU" dirty="0" smtClean="0"/>
              <a:t>принадлежащие </a:t>
            </a:r>
            <a:r>
              <a:rPr lang="ru-RU" dirty="0"/>
              <a:t>одной грани, называется </a:t>
            </a:r>
            <a:r>
              <a:rPr lang="ru-RU" b="1" i="1" dirty="0"/>
              <a:t>диагональю</a:t>
            </a:r>
            <a:r>
              <a:rPr lang="ru-RU" i="1" dirty="0"/>
              <a:t> </a:t>
            </a:r>
            <a:r>
              <a:rPr lang="ru-RU" dirty="0" smtClean="0"/>
              <a:t>призмы </a:t>
            </a:r>
            <a:r>
              <a:rPr lang="en-US" dirty="0" smtClean="0"/>
              <a:t>DA</a:t>
            </a:r>
            <a:r>
              <a:rPr lang="ru-RU" baseline="-25000" dirty="0" smtClean="0"/>
              <a:t> 1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сканирование000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72066" y="857232"/>
            <a:ext cx="3357586" cy="3857652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5107785" y="2464587"/>
            <a:ext cx="3000396" cy="642942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трелка влево 10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Правила изображения призмы.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5286412" cy="557216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     </a:t>
            </a:r>
            <a:r>
              <a:rPr lang="ru-RU" dirty="0" smtClean="0"/>
              <a:t>Изображение </a:t>
            </a:r>
            <a:r>
              <a:rPr lang="ru-RU" dirty="0"/>
              <a:t>призмы удобно начинать строить с одного из ее </a:t>
            </a:r>
            <a:r>
              <a:rPr lang="ru-RU" dirty="0" smtClean="0"/>
              <a:t>оснований.</a:t>
            </a:r>
            <a:r>
              <a:rPr lang="ru-RU" dirty="0"/>
              <a:t> После построения основания призмы изображают ее боковые ребра в виде параллельных и равных отрезков и соединяют последовательно их свободные концы.</a:t>
            </a:r>
          </a:p>
          <a:p>
            <a:pPr>
              <a:buNone/>
            </a:pPr>
            <a:r>
              <a:rPr lang="en-US" dirty="0" smtClean="0"/>
              <a:t>     </a:t>
            </a:r>
            <a:r>
              <a:rPr lang="ru-RU" dirty="0" smtClean="0"/>
              <a:t>Следует </a:t>
            </a:r>
            <a:r>
              <a:rPr lang="ru-RU" dirty="0"/>
              <a:t>отметить, что невидимые ребра призмы изображают штриховыми линиями. Для большей наглядности рисунка ее </a:t>
            </a:r>
            <a:r>
              <a:rPr lang="ru-RU" dirty="0" smtClean="0"/>
              <a:t>высоту</a:t>
            </a:r>
            <a:r>
              <a:rPr lang="ru-RU" dirty="0"/>
              <a:t>, а также перпендикулярные основанию боковые ребра будем изображать вертикальными отрезками.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5072066" y="3214686"/>
            <a:ext cx="200026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5250661" y="2321711"/>
            <a:ext cx="2071702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7215206" y="2285992"/>
            <a:ext cx="2000264" cy="0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7000892" y="3214686"/>
            <a:ext cx="200026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072198" y="2214554"/>
            <a:ext cx="192882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286512" y="1285860"/>
            <a:ext cx="192882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5715008" y="1643050"/>
            <a:ext cx="928694" cy="21431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7643834" y="1643050"/>
            <a:ext cx="928694" cy="21431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072198" y="4214818"/>
            <a:ext cx="192882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286512" y="3357562"/>
            <a:ext cx="1928826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5750727" y="3679033"/>
            <a:ext cx="857256" cy="214314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7679553" y="3679033"/>
            <a:ext cx="857256" cy="21431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трелка влево 32">
            <a:hlinkClick r:id="rId2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Правила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изображения многоугольников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504351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- изображением треугольника (равностороннего, равнобедренного, прямоугольного) есть произвольный треугольник;</a:t>
            </a:r>
          </a:p>
          <a:p>
            <a:pPr>
              <a:buNone/>
            </a:pPr>
            <a:r>
              <a:rPr lang="ru-RU" dirty="0"/>
              <a:t>- изображением параллелограмма (прямоугольника, ромба, квадрата) есть произвольный параллелограмм;</a:t>
            </a:r>
          </a:p>
          <a:p>
            <a:pPr>
              <a:buNone/>
            </a:pPr>
            <a:r>
              <a:rPr lang="ru-RU" dirty="0"/>
              <a:t>- изображением трапеции (равнобокой, прямоугольной) есть </a:t>
            </a:r>
            <a:r>
              <a:rPr lang="ru-RU" dirty="0" smtClean="0"/>
              <a:t>трапеция</a:t>
            </a:r>
            <a:r>
              <a:rPr lang="ru-RU" dirty="0"/>
              <a:t>, у которой отношение длин оснований равно отношению длин оснований изображаемой трапеции;</a:t>
            </a:r>
          </a:p>
          <a:p>
            <a:pPr>
              <a:buNone/>
            </a:pPr>
            <a:r>
              <a:rPr lang="ru-RU" dirty="0"/>
              <a:t>- изображением произвольного четырехугольника (не </a:t>
            </a:r>
            <a:r>
              <a:rPr lang="ru-RU" dirty="0" smtClean="0"/>
              <a:t>параллелограмма </a:t>
            </a:r>
            <a:r>
              <a:rPr lang="ru-RU" dirty="0"/>
              <a:t>и не трапеции) есть произвольный четырехугольник;</a:t>
            </a:r>
          </a:p>
          <a:p>
            <a:pPr>
              <a:buNone/>
            </a:pPr>
            <a:r>
              <a:rPr lang="ru-RU" dirty="0"/>
              <a:t>- изображением правильного шестиугольника есть шестиугольник, у которого три пары противолежащих сторон попарно равны.</a:t>
            </a:r>
            <a:br>
              <a:rPr lang="ru-RU" dirty="0"/>
            </a:br>
            <a:endParaRPr lang="ru-RU" dirty="0"/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Построение сечений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92922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/>
              <a:t>Метод следов.</a:t>
            </a:r>
            <a:endParaRPr lang="ru-RU" dirty="0"/>
          </a:p>
          <a:p>
            <a:pPr>
              <a:buNone/>
            </a:pPr>
            <a:r>
              <a:rPr lang="ru-RU" dirty="0"/>
              <a:t>  В общем случае плоскость сечения имеет общую прямую с плоскостью  каждой грани многогранника. Прямую, по которой секущая плоскость пересекает плоскость какой - </a:t>
            </a:r>
            <a:r>
              <a:rPr lang="ru-RU" dirty="0" err="1"/>
              <a:t>нибудь</a:t>
            </a:r>
            <a:r>
              <a:rPr lang="ru-RU" dirty="0"/>
              <a:t> грани многогранника, называют сле­дом секущей плоскости. Понятно, что секущая плоскость имеет столько следов, сколько плоскостей граней она пересекает.</a:t>
            </a:r>
          </a:p>
          <a:p>
            <a:pPr algn="ctr">
              <a:buNone/>
            </a:pPr>
            <a:r>
              <a:rPr lang="ru-RU" b="1" i="1" dirty="0"/>
              <a:t>Суть метода следов</a:t>
            </a:r>
            <a:r>
              <a:rPr lang="ru-RU" dirty="0"/>
              <a:t>:</a:t>
            </a:r>
          </a:p>
          <a:p>
            <a:pPr>
              <a:buNone/>
            </a:pPr>
            <a:r>
              <a:rPr lang="ru-RU" dirty="0"/>
              <a:t>1) построение линий пересечения (следа) секущей плоскости с </a:t>
            </a:r>
            <a:r>
              <a:rPr lang="ru-RU" dirty="0" smtClean="0"/>
              <a:t>плоскостью </a:t>
            </a:r>
            <a:r>
              <a:rPr lang="ru-RU" dirty="0"/>
              <a:t>грани;</a:t>
            </a:r>
          </a:p>
          <a:p>
            <a:pPr>
              <a:buNone/>
            </a:pPr>
            <a:r>
              <a:rPr lang="ru-RU" dirty="0"/>
              <a:t>2) нахождение точек пересечения секущей плоскости с ребрами </a:t>
            </a:r>
            <a:r>
              <a:rPr lang="ru-RU" dirty="0" smtClean="0"/>
              <a:t>многогранника</a:t>
            </a:r>
            <a:r>
              <a:rPr lang="ru-RU" dirty="0"/>
              <a:t>;</a:t>
            </a:r>
          </a:p>
          <a:p>
            <a:pPr>
              <a:buNone/>
            </a:pPr>
            <a:r>
              <a:rPr lang="ru-RU" dirty="0"/>
              <a:t>3) построение сечения.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600200"/>
            <a:ext cx="4186238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i="1" dirty="0" smtClean="0"/>
              <a:t>    </a:t>
            </a:r>
            <a:r>
              <a:rPr lang="ru-RU" dirty="0" smtClean="0"/>
              <a:t>Постройте </a:t>
            </a:r>
            <a:r>
              <a:rPr lang="ru-RU" dirty="0"/>
              <a:t>сечение треугольной призмы плоскостью, которая проходит через три точки К, М и </a:t>
            </a:r>
            <a:r>
              <a:rPr lang="en-US" dirty="0"/>
              <a:t>N</a:t>
            </a:r>
            <a:r>
              <a:rPr lang="ru-RU" dirty="0"/>
              <a:t>, принадлежащие соответственно рёбрам СВ, А</a:t>
            </a:r>
            <a:r>
              <a:rPr lang="ru-RU" baseline="-25000" dirty="0"/>
              <a:t>1</a:t>
            </a:r>
            <a:r>
              <a:rPr lang="ru-RU" dirty="0"/>
              <a:t>В</a:t>
            </a:r>
            <a:r>
              <a:rPr lang="ru-RU" baseline="-25000" dirty="0"/>
              <a:t>1</a:t>
            </a:r>
            <a:r>
              <a:rPr lang="ru-RU" dirty="0"/>
              <a:t> и АС.</a:t>
            </a:r>
          </a:p>
          <a:p>
            <a:pPr>
              <a:buNone/>
            </a:pPr>
            <a:r>
              <a:rPr lang="ru-RU" b="1" i="1" dirty="0"/>
              <a:t> 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канирование000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3571900" cy="3929090"/>
          </a:xfrm>
          <a:prstGeom prst="rect">
            <a:avLst/>
          </a:prstGeom>
        </p:spPr>
      </p:pic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286776" y="6143644"/>
            <a:ext cx="64294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анирование000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2976" y="785794"/>
            <a:ext cx="7143800" cy="5429288"/>
          </a:xfrm>
          <a:prstGeom prst="rect">
            <a:avLst/>
          </a:prstGeom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286776" y="6143644"/>
            <a:ext cx="64294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Содержание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 fontScale="47500" lnSpcReduction="20000"/>
          </a:bodyPr>
          <a:lstStyle/>
          <a:p>
            <a:pPr marL="514350" indent="-514350">
              <a:buAutoNum type="arabicPeriod"/>
            </a:pPr>
            <a:r>
              <a:rPr lang="ru-RU" sz="3800" b="1" dirty="0" smtClean="0">
                <a:hlinkClick r:id="rId2" action="ppaction://hlinksldjump"/>
              </a:rPr>
              <a:t>Двугранный угол.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3" action="ppaction://hlinksldjump"/>
              </a:rPr>
              <a:t>Линейный угол двугранного угла.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4" action="ppaction://hlinksldjump"/>
              </a:rPr>
              <a:t>Мера двугранного угла.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5" action="ppaction://hlinksldjump"/>
              </a:rPr>
              <a:t>Двугранные углы и окружающий мир.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6" action="ppaction://hlinksldjump"/>
              </a:rPr>
              <a:t>Многогранный угол.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7" action="ppaction://hlinksldjump"/>
              </a:rPr>
              <a:t>Трехгранный угол.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8" action="ppaction://hlinksldjump"/>
              </a:rPr>
              <a:t>Многогранники.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9" action="ppaction://hlinksldjump"/>
              </a:rPr>
              <a:t>Выпуклый многогранник.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0" action="ppaction://hlinksldjump"/>
              </a:rPr>
              <a:t>Призма.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1" action="ppaction://hlinksldjump"/>
              </a:rPr>
              <a:t>Свойства призмы.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2" action="ppaction://hlinksldjump"/>
              </a:rPr>
              <a:t>Задание.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3" action="ppaction://hlinksldjump"/>
              </a:rPr>
              <a:t>Высота и диагональ призмы.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4" action="ppaction://hlinksldjump"/>
              </a:rPr>
              <a:t>Правила изображения призмы.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5" action="ppaction://hlinksldjump"/>
              </a:rPr>
              <a:t>Правила изображения многоугольников.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6" action="ppaction://hlinksldjump"/>
              </a:rPr>
              <a:t>Метод следов.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7" action="ppaction://hlinksldjump"/>
              </a:rPr>
              <a:t>Задача № 1.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8" action="ppaction://hlinksldjump"/>
              </a:rPr>
              <a:t>Задача № 2.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19" action="ppaction://hlinksldjump"/>
              </a:rPr>
              <a:t>Метод внутреннего проецирования.</a:t>
            </a:r>
            <a:endParaRPr lang="ru-RU" sz="3800" b="1" dirty="0" smtClean="0"/>
          </a:p>
          <a:p>
            <a:pPr marL="514350" indent="-514350">
              <a:buAutoNum type="arabicPeriod"/>
            </a:pPr>
            <a:r>
              <a:rPr lang="ru-RU" sz="3800" b="1" dirty="0" smtClean="0">
                <a:hlinkClick r:id="rId20" action="ppaction://hlinksldjump"/>
              </a:rPr>
              <a:t>Задача № 3.</a:t>
            </a:r>
            <a:endParaRPr lang="ru-RU" sz="3800" b="1" dirty="0" smtClean="0"/>
          </a:p>
          <a:p>
            <a:pPr marL="514350" indent="-514350">
              <a:buNone/>
            </a:pPr>
            <a:endParaRPr lang="ru-RU" sz="3800" b="1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анирование0007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034" y="642918"/>
            <a:ext cx="7858180" cy="5715040"/>
          </a:xfrm>
          <a:prstGeom prst="rect">
            <a:avLst/>
          </a:prstGeom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286776" y="6143644"/>
            <a:ext cx="64294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анирование000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910" y="428604"/>
            <a:ext cx="7572427" cy="5929353"/>
          </a:xfrm>
          <a:prstGeom prst="rect">
            <a:avLst/>
          </a:prstGeom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286776" y="6143644"/>
            <a:ext cx="64294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анирование0009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2910" y="571481"/>
            <a:ext cx="7786742" cy="5857916"/>
          </a:xfrm>
          <a:prstGeom prst="rect">
            <a:avLst/>
          </a:prstGeom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600200"/>
            <a:ext cx="404336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Задана </a:t>
            </a:r>
            <a:r>
              <a:rPr lang="ru-RU" dirty="0"/>
              <a:t>четырёхугольная призма </a:t>
            </a:r>
            <a:r>
              <a:rPr lang="en-US" dirty="0"/>
              <a:t>ABCDA</a:t>
            </a:r>
            <a:r>
              <a:rPr lang="ru-RU" baseline="-25000" dirty="0"/>
              <a:t>1</a:t>
            </a:r>
            <a:r>
              <a:rPr lang="en-US" dirty="0"/>
              <a:t>B</a:t>
            </a:r>
            <a:r>
              <a:rPr lang="ru-RU" baseline="-25000" dirty="0"/>
              <a:t>1</a:t>
            </a:r>
            <a:r>
              <a:rPr lang="en-US" dirty="0"/>
              <a:t>C</a:t>
            </a:r>
            <a:r>
              <a:rPr lang="ru-RU" baseline="-25000" dirty="0"/>
              <a:t>1</a:t>
            </a:r>
            <a:r>
              <a:rPr lang="en-US" dirty="0"/>
              <a:t>D</a:t>
            </a:r>
            <a:r>
              <a:rPr lang="ru-RU" baseline="-25000" dirty="0"/>
              <a:t>1</a:t>
            </a:r>
            <a:r>
              <a:rPr lang="ru-RU" dirty="0"/>
              <a:t>. Постройте сечение призмы плоскостью </a:t>
            </a:r>
            <a:r>
              <a:rPr lang="en-US" dirty="0"/>
              <a:t>MNK</a:t>
            </a:r>
            <a:r>
              <a:rPr lang="ru-RU" dirty="0"/>
              <a:t>, где М </a:t>
            </a:r>
            <a:r>
              <a:rPr lang="ru-RU" dirty="0">
                <a:sym typeface="Symbol"/>
              </a:rPr>
              <a:t></a:t>
            </a:r>
            <a:r>
              <a:rPr lang="ru-RU" dirty="0"/>
              <a:t> ВВ</a:t>
            </a:r>
            <a:r>
              <a:rPr lang="ru-RU" baseline="-25000" dirty="0"/>
              <a:t>1</a:t>
            </a:r>
            <a:r>
              <a:rPr lang="ru-RU" dirty="0"/>
              <a:t>, </a:t>
            </a:r>
            <a:r>
              <a:rPr lang="en-US" dirty="0"/>
              <a:t>N</a:t>
            </a:r>
            <a:r>
              <a:rPr lang="ru-RU" dirty="0">
                <a:sym typeface="Symbol"/>
              </a:rPr>
              <a:t></a:t>
            </a:r>
            <a:r>
              <a:rPr lang="ru-RU" dirty="0"/>
              <a:t> </a:t>
            </a:r>
            <a:r>
              <a:rPr lang="en-US" dirty="0"/>
              <a:t>AA</a:t>
            </a:r>
            <a:r>
              <a:rPr lang="ru-RU" baseline="-25000" dirty="0"/>
              <a:t>1</a:t>
            </a:r>
            <a:r>
              <a:rPr lang="ru-RU" dirty="0"/>
              <a:t>, </a:t>
            </a:r>
            <a:r>
              <a:rPr lang="en-US" dirty="0"/>
              <a:t>K</a:t>
            </a:r>
            <a:r>
              <a:rPr lang="ru-RU" dirty="0">
                <a:sym typeface="Symbol"/>
              </a:rPr>
              <a:t></a:t>
            </a:r>
            <a:r>
              <a:rPr lang="ru-RU" dirty="0"/>
              <a:t> </a:t>
            </a:r>
            <a:r>
              <a:rPr lang="en-US" dirty="0"/>
              <a:t>CC</a:t>
            </a:r>
            <a:r>
              <a:rPr lang="ru-RU" baseline="-25000" dirty="0"/>
              <a:t>1</a:t>
            </a:r>
            <a:r>
              <a:rPr lang="ru-RU" dirty="0"/>
              <a:t>.</a:t>
            </a:r>
          </a:p>
        </p:txBody>
      </p:sp>
      <p:pic>
        <p:nvPicPr>
          <p:cNvPr id="4" name="Рисунок 3" descr="сканирование000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348" y="1928802"/>
            <a:ext cx="3562370" cy="3576658"/>
          </a:xfrm>
          <a:prstGeom prst="rect">
            <a:avLst/>
          </a:prstGeom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8286776" y="6143644"/>
            <a:ext cx="64294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ПРОВЕРЬТЕ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сканирование0007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428736"/>
            <a:ext cx="7786742" cy="4929222"/>
          </a:xfrm>
          <a:prstGeom prst="rect">
            <a:avLst/>
          </a:prstGeo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Метод внутреннего проецирования.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Этот </a:t>
            </a:r>
            <a:r>
              <a:rPr lang="ru-RU" dirty="0"/>
              <a:t>метод применяется при построении сечений в тех случаях, когда неудобно находить след секущей плоскости (например, след получается очень далеко от данной фигуры). Рассмотрим этот метод на примере.</a:t>
            </a:r>
          </a:p>
          <a:p>
            <a:pPr>
              <a:buNone/>
            </a:pPr>
            <a:r>
              <a:rPr lang="ru-RU" b="1" dirty="0"/>
              <a:t>Суть метода внутреннего проецирования</a:t>
            </a:r>
            <a:r>
              <a:rPr lang="ru-RU" dirty="0"/>
              <a:t>:</a:t>
            </a:r>
          </a:p>
          <a:p>
            <a:pPr>
              <a:buNone/>
            </a:pPr>
            <a:r>
              <a:rPr lang="ru-RU" dirty="0"/>
              <a:t>1) проецируются данные точки на плоскость основания, в плоскости основания строится четырехугольник, у которого три вершины — проекции данных точек, а четвертая — одна из вершин основания;</a:t>
            </a:r>
          </a:p>
          <a:p>
            <a:pPr>
              <a:buNone/>
            </a:pPr>
            <a:r>
              <a:rPr lang="ru-RU" dirty="0"/>
              <a:t>2) в плоскости сечения строится прообраз точки пересечения </a:t>
            </a:r>
            <a:r>
              <a:rPr lang="ru-RU" dirty="0" smtClean="0"/>
              <a:t>диагоналей </a:t>
            </a:r>
            <a:r>
              <a:rPr lang="ru-RU" dirty="0"/>
              <a:t>полученного четырехугольника;</a:t>
            </a:r>
          </a:p>
          <a:p>
            <a:pPr>
              <a:buNone/>
            </a:pPr>
            <a:r>
              <a:rPr lang="ru-RU" dirty="0"/>
              <a:t>3) строятся точки пересечения секущей плоскости с ребрами.</a:t>
            </a:r>
          </a:p>
          <a:p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Постройте </a:t>
            </a:r>
            <a:r>
              <a:rPr lang="ru-RU" dirty="0"/>
              <a:t>сечение четырехугольной призмы плоскостью, проходящей через точки </a:t>
            </a:r>
            <a:r>
              <a:rPr lang="ru-RU" i="1" dirty="0"/>
              <a:t>М, </a:t>
            </a:r>
            <a:r>
              <a:rPr lang="en-US" i="1" dirty="0"/>
              <a:t>N</a:t>
            </a:r>
            <a:r>
              <a:rPr lang="ru-RU" i="1" dirty="0"/>
              <a:t>, Р, </a:t>
            </a:r>
            <a:r>
              <a:rPr lang="ru-RU" dirty="0"/>
              <a:t>которые принадлежат ее боковым ребрам АА</a:t>
            </a:r>
            <a:r>
              <a:rPr lang="ru-RU" baseline="-25000" dirty="0"/>
              <a:t>1,</a:t>
            </a:r>
            <a:r>
              <a:rPr lang="ru-RU" dirty="0"/>
              <a:t> </a:t>
            </a:r>
            <a:r>
              <a:rPr lang="en-US" i="1" dirty="0"/>
              <a:t>BB</a:t>
            </a:r>
            <a:r>
              <a:rPr lang="ru-RU" baseline="-25000" dirty="0"/>
              <a:t>1</a:t>
            </a:r>
            <a:r>
              <a:rPr lang="ru-RU" i="1" baseline="-25000" dirty="0"/>
              <a:t>, </a:t>
            </a:r>
            <a:r>
              <a:rPr lang="en-US" i="1" dirty="0"/>
              <a:t>CC</a:t>
            </a:r>
            <a:r>
              <a:rPr lang="ru-RU" baseline="-25000" dirty="0"/>
              <a:t>1</a:t>
            </a:r>
            <a:r>
              <a:rPr lang="ru-RU" i="1" dirty="0"/>
              <a:t>. 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сканирование0007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5786" y="1785926"/>
            <a:ext cx="3786214" cy="4286280"/>
          </a:xfrm>
          <a:prstGeom prst="rect">
            <a:avLst/>
          </a:prstGeom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286776" y="6143644"/>
            <a:ext cx="64294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4214842" cy="62865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Спроецируем </a:t>
            </a:r>
            <a:r>
              <a:rPr lang="ru-RU" dirty="0"/>
              <a:t>точки </a:t>
            </a:r>
            <a:r>
              <a:rPr lang="ru-RU" i="1" dirty="0"/>
              <a:t>М, N </a:t>
            </a:r>
            <a:r>
              <a:rPr lang="ru-RU" dirty="0"/>
              <a:t>и </a:t>
            </a:r>
            <a:r>
              <a:rPr lang="ru-RU" i="1" dirty="0"/>
              <a:t>Р </a:t>
            </a:r>
            <a:r>
              <a:rPr lang="ru-RU" dirty="0"/>
              <a:t>на плоскость нижнего основания, получим точки </a:t>
            </a:r>
            <a:r>
              <a:rPr lang="ru-RU" i="1" dirty="0"/>
              <a:t>А, В, С. </a:t>
            </a:r>
            <a:r>
              <a:rPr lang="ru-RU" i="1" dirty="0" smtClean="0"/>
              <a:t>   </a:t>
            </a:r>
            <a:r>
              <a:rPr lang="ru-RU" dirty="0" smtClean="0"/>
              <a:t>В </a:t>
            </a:r>
            <a:r>
              <a:rPr lang="ru-RU" dirty="0"/>
              <a:t>четырехугольнике </a:t>
            </a:r>
            <a:r>
              <a:rPr lang="en-US" i="1" dirty="0"/>
              <a:t>ABCD </a:t>
            </a:r>
            <a:r>
              <a:rPr lang="ru-RU" dirty="0"/>
              <a:t>проведем диагонали </a:t>
            </a:r>
            <a:r>
              <a:rPr lang="ru-RU" i="1" dirty="0"/>
              <a:t>АС </a:t>
            </a:r>
            <a:r>
              <a:rPr lang="ru-RU" dirty="0"/>
              <a:t>и </a:t>
            </a:r>
            <a:r>
              <a:rPr lang="en-US" i="1" dirty="0"/>
              <a:t>BD</a:t>
            </a:r>
            <a:r>
              <a:rPr lang="ru-RU" i="1" dirty="0"/>
              <a:t>, </a:t>
            </a:r>
            <a:r>
              <a:rPr lang="ru-RU" dirty="0"/>
              <a:t>пересекающиеся в точке </a:t>
            </a:r>
            <a:r>
              <a:rPr lang="ru-RU" i="1" dirty="0"/>
              <a:t>О</a:t>
            </a:r>
            <a:r>
              <a:rPr lang="ru-RU" dirty="0"/>
              <a:t>. Через точку </a:t>
            </a:r>
            <a:r>
              <a:rPr lang="ru-RU" i="1" dirty="0"/>
              <a:t>О </a:t>
            </a:r>
            <a:r>
              <a:rPr lang="ru-RU" dirty="0"/>
              <a:t>проведем прямую </a:t>
            </a:r>
            <a:r>
              <a:rPr lang="ru-RU" dirty="0" smtClean="0"/>
              <a:t>     </a:t>
            </a:r>
            <a:r>
              <a:rPr lang="en-US" i="1" dirty="0" smtClean="0"/>
              <a:t>OO</a:t>
            </a:r>
            <a:r>
              <a:rPr lang="ru-RU" baseline="-25000" dirty="0"/>
              <a:t>1</a:t>
            </a:r>
            <a:r>
              <a:rPr lang="ru-RU" i="1" dirty="0"/>
              <a:t> </a:t>
            </a:r>
            <a:r>
              <a:rPr lang="ru-RU" dirty="0"/>
              <a:t>|| </a:t>
            </a:r>
            <a:r>
              <a:rPr lang="ru-RU" i="1" dirty="0"/>
              <a:t>ВВ</a:t>
            </a:r>
            <a:r>
              <a:rPr lang="ru-RU" baseline="-25000" dirty="0"/>
              <a:t>1</a:t>
            </a:r>
            <a:r>
              <a:rPr lang="ru-RU" dirty="0"/>
              <a:t>, которая пересекает </a:t>
            </a:r>
            <a:r>
              <a:rPr lang="ru-RU" i="1" dirty="0"/>
              <a:t>МР </a:t>
            </a:r>
            <a:r>
              <a:rPr lang="ru-RU" dirty="0"/>
              <a:t>в точке </a:t>
            </a:r>
            <a:r>
              <a:rPr lang="en-US" dirty="0"/>
              <a:t>X</a:t>
            </a:r>
            <a:r>
              <a:rPr lang="ru-RU" dirty="0"/>
              <a:t>. В плоскости </a:t>
            </a:r>
            <a:r>
              <a:rPr lang="ru-RU" i="1" dirty="0"/>
              <a:t>ВВ</a:t>
            </a:r>
            <a:r>
              <a:rPr lang="ru-RU" baseline="-25000" dirty="0"/>
              <a:t>1</a:t>
            </a:r>
            <a:r>
              <a:rPr lang="en-US" i="1" dirty="0"/>
              <a:t>D</a:t>
            </a:r>
            <a:r>
              <a:rPr lang="ru-RU" baseline="-25000" dirty="0"/>
              <a:t>1</a:t>
            </a:r>
            <a:r>
              <a:rPr lang="ru-RU" i="1" dirty="0"/>
              <a:t> </a:t>
            </a:r>
            <a:r>
              <a:rPr lang="ru-RU" dirty="0"/>
              <a:t>проведем прямую </a:t>
            </a:r>
            <a:r>
              <a:rPr lang="en-US" i="1" dirty="0"/>
              <a:t>NX</a:t>
            </a:r>
            <a:r>
              <a:rPr lang="ru-RU" i="1" dirty="0"/>
              <a:t>, </a:t>
            </a:r>
            <a:r>
              <a:rPr lang="ru-RU" dirty="0"/>
              <a:t>пересекающую ребро </a:t>
            </a:r>
            <a:r>
              <a:rPr lang="en-US" i="1" dirty="0"/>
              <a:t>DD</a:t>
            </a:r>
            <a:r>
              <a:rPr lang="ru-RU" baseline="-25000" dirty="0"/>
              <a:t>1</a:t>
            </a:r>
            <a:r>
              <a:rPr lang="ru-RU" i="1" dirty="0"/>
              <a:t> </a:t>
            </a:r>
            <a:r>
              <a:rPr lang="ru-RU" dirty="0"/>
              <a:t>в точке </a:t>
            </a:r>
            <a:r>
              <a:rPr lang="en-US" i="1" dirty="0"/>
              <a:t>Q</a:t>
            </a:r>
            <a:r>
              <a:rPr lang="ru-RU" i="1" dirty="0"/>
              <a:t>. </a:t>
            </a:r>
            <a:r>
              <a:rPr lang="en-US" i="1" dirty="0"/>
              <a:t>MNPQ </a:t>
            </a:r>
            <a:r>
              <a:rPr lang="ru-RU" dirty="0"/>
              <a:t>— искомое сечение.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канирование000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86314" y="857232"/>
            <a:ext cx="3662384" cy="4429156"/>
          </a:xfrm>
          <a:prstGeom prst="rect">
            <a:avLst/>
          </a:prstGeo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Двугранный угол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71990" cy="49720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Две полуплоскости, имеющие общую граничную прямую и не лежащие в одной плоскости, называются </a:t>
            </a:r>
            <a:r>
              <a:rPr lang="ru-RU" dirty="0" smtClean="0">
                <a:solidFill>
                  <a:srgbClr val="FF0000"/>
                </a:solidFill>
              </a:rPr>
              <a:t>двугранным углом</a:t>
            </a:r>
            <a:r>
              <a:rPr lang="ru-RU" dirty="0" smtClean="0"/>
              <a:t>. Эти полуплоскости называются </a:t>
            </a:r>
            <a:r>
              <a:rPr lang="ru-RU" dirty="0" smtClean="0">
                <a:solidFill>
                  <a:srgbClr val="FF0000"/>
                </a:solidFill>
              </a:rPr>
              <a:t>гранями </a:t>
            </a:r>
            <a:r>
              <a:rPr lang="ru-RU" dirty="0" smtClean="0"/>
              <a:t>двугранного угла, а их общая граничная прямая — </a:t>
            </a:r>
            <a:r>
              <a:rPr lang="ru-RU" dirty="0" smtClean="0">
                <a:solidFill>
                  <a:srgbClr val="FF0000"/>
                </a:solidFill>
              </a:rPr>
              <a:t>ребром угла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dihedral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1714488"/>
            <a:ext cx="2400313" cy="3628380"/>
          </a:xfrm>
          <a:prstGeom prst="rect">
            <a:avLst/>
          </a:prstGeom>
        </p:spPr>
      </p:pic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Линейный угол двугранного угл</a:t>
            </a:r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4114800" cy="564357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Пересечение двугранного угла и плоскости  </a:t>
            </a:r>
            <a:r>
              <a:rPr lang="en-US" dirty="0" smtClean="0"/>
              <a:t>S</a:t>
            </a:r>
            <a:r>
              <a:rPr lang="ru-RU" dirty="0" smtClean="0"/>
              <a:t>, перпендикулярной к его ребру, называется </a:t>
            </a:r>
            <a:r>
              <a:rPr lang="ru-RU" dirty="0" smtClean="0">
                <a:solidFill>
                  <a:srgbClr val="FF0000"/>
                </a:solidFill>
              </a:rPr>
              <a:t>линейным углом двугранного угла</a:t>
            </a:r>
            <a:r>
              <a:rPr lang="ru-RU" dirty="0" smtClean="0"/>
              <a:t>. Величиной  </a:t>
            </a:r>
            <a:r>
              <a:rPr lang="ru-RU" dirty="0" smtClean="0">
                <a:sym typeface="Symbol"/>
              </a:rPr>
              <a:t></a:t>
            </a:r>
            <a:r>
              <a:rPr lang="en-US" dirty="0" smtClean="0">
                <a:sym typeface="Symbol"/>
              </a:rPr>
              <a:t> </a:t>
            </a:r>
            <a:r>
              <a:rPr lang="ru-RU" dirty="0" smtClean="0"/>
              <a:t>двугранного угла называется величина его линейного угла, т. е. величина угла между прямыми </a:t>
            </a:r>
            <a:r>
              <a:rPr lang="en-US" dirty="0" smtClean="0"/>
              <a:t>CD </a:t>
            </a:r>
            <a:r>
              <a:rPr lang="ru-RU" dirty="0" smtClean="0"/>
              <a:t>и</a:t>
            </a:r>
            <a:r>
              <a:rPr lang="en-US" dirty="0" smtClean="0"/>
              <a:t> CE</a:t>
            </a:r>
            <a:r>
              <a:rPr lang="ru-RU" dirty="0" smtClean="0"/>
              <a:t> , перпендикулярными ребру  </a:t>
            </a:r>
            <a:r>
              <a:rPr lang="en-US" dirty="0" smtClean="0"/>
              <a:t>AB </a:t>
            </a:r>
            <a:r>
              <a:rPr lang="ru-RU" dirty="0" smtClean="0"/>
              <a:t>двугранного угла.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ihedral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714488"/>
            <a:ext cx="3819403" cy="3605231"/>
          </a:xfrm>
          <a:prstGeom prst="rect">
            <a:avLst/>
          </a:prstGeom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 smtClean="0"/>
              <a:t>    Мерой </a:t>
            </a:r>
            <a:r>
              <a:rPr lang="ru-RU" b="1" i="1" dirty="0"/>
              <a:t>двугранного угла</a:t>
            </a:r>
            <a:r>
              <a:rPr lang="ru-RU" dirty="0"/>
              <a:t> называется мера </a:t>
            </a:r>
            <a:r>
              <a:rPr lang="ru-RU" dirty="0" smtClean="0"/>
              <a:t>соответствующего  </a:t>
            </a:r>
            <a:r>
              <a:rPr lang="ru-RU" dirty="0"/>
              <a:t>ему линейного угла.</a:t>
            </a:r>
            <a:r>
              <a:rPr lang="ru-RU" i="1" dirty="0"/>
              <a:t>        </a:t>
            </a:r>
            <a:endParaRPr lang="ru-RU" dirty="0"/>
          </a:p>
          <a:p>
            <a:pPr>
              <a:buNone/>
            </a:pPr>
            <a:r>
              <a:rPr lang="ru-RU" dirty="0" smtClean="0"/>
              <a:t>     Для </a:t>
            </a:r>
            <a:r>
              <a:rPr lang="ru-RU" dirty="0"/>
              <a:t>данного двугранного угла можно построить </a:t>
            </a:r>
            <a:r>
              <a:rPr lang="ru-RU" dirty="0" smtClean="0"/>
              <a:t>бесконечное множество </a:t>
            </a:r>
            <a:r>
              <a:rPr lang="ru-RU" dirty="0"/>
              <a:t>линейных углов, однако все линейные углы двугранного угла совмещаются параллельным переносом, а значит, они равны. Поэтому  мера двугранного угла не зависит от выбора линейного угла. Если </a:t>
            </a:r>
            <a:r>
              <a:rPr lang="ru-RU" dirty="0">
                <a:sym typeface="Symbol"/>
              </a:rPr>
              <a:t></a:t>
            </a:r>
            <a:r>
              <a:rPr lang="ru-RU" dirty="0"/>
              <a:t> – линейный угол двугранного угла, то 0</a:t>
            </a:r>
            <a:r>
              <a:rPr lang="ru-RU" dirty="0">
                <a:sym typeface="Symbol"/>
              </a:rPr>
              <a:t></a:t>
            </a:r>
            <a:r>
              <a:rPr lang="ru-RU" dirty="0"/>
              <a:t> </a:t>
            </a:r>
            <a:r>
              <a:rPr lang="ru-RU" dirty="0">
                <a:sym typeface="Symbol"/>
              </a:rPr>
              <a:t></a:t>
            </a:r>
            <a:r>
              <a:rPr lang="ru-RU" dirty="0"/>
              <a:t> </a:t>
            </a:r>
            <a:r>
              <a:rPr lang="ru-RU" dirty="0">
                <a:sym typeface="Symbol"/>
              </a:rPr>
              <a:t></a:t>
            </a:r>
            <a:r>
              <a:rPr lang="ru-RU" dirty="0"/>
              <a:t> </a:t>
            </a:r>
            <a:r>
              <a:rPr lang="ru-RU" dirty="0">
                <a:sym typeface="Symbol"/>
              </a:rPr>
              <a:t></a:t>
            </a:r>
            <a:r>
              <a:rPr lang="ru-RU" dirty="0"/>
              <a:t> 180</a:t>
            </a:r>
            <a:r>
              <a:rPr lang="ru-RU" dirty="0">
                <a:sym typeface="Symbol"/>
              </a:rPr>
              <a:t>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  Величину меньшего из двугранного углов, определяемых двумя пересекающимися плоскостями, называют углом между этими плоскостями.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 Если плоскости параллельны, то угол между ними равен 0˚ 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Если они перпендикулярны, то угол между ними равен 90</a:t>
            </a:r>
            <a:r>
              <a:rPr lang="ru-RU" dirty="0" smtClean="0">
                <a:sym typeface="Symbol"/>
              </a:rPr>
              <a:t>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221457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  В обычной жизни мы встречаемся с предметами, имеющими форму двугранного угла: двускатные крыши домов, полураскрытая папка, приоткрытая дверь и т. п.</a:t>
            </a:r>
            <a:endParaRPr lang="ru-RU" dirty="0"/>
          </a:p>
        </p:txBody>
      </p:sp>
      <p:pic>
        <p:nvPicPr>
          <p:cNvPr id="4" name="Рисунок 3" descr="h60_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428868"/>
            <a:ext cx="3069169" cy="2071689"/>
          </a:xfrm>
          <a:prstGeom prst="rect">
            <a:avLst/>
          </a:prstGeom>
        </p:spPr>
      </p:pic>
      <p:pic>
        <p:nvPicPr>
          <p:cNvPr id="5" name="Рисунок 4" descr="1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4000504"/>
            <a:ext cx="3071949" cy="2224091"/>
          </a:xfrm>
          <a:prstGeom prst="rect">
            <a:avLst/>
          </a:prstGeom>
        </p:spPr>
      </p:pic>
      <p:pic>
        <p:nvPicPr>
          <p:cNvPr id="6" name="Рисунок 5" descr="Open-Door_0032a_s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2857496"/>
            <a:ext cx="2609850" cy="3810000"/>
          </a:xfrm>
          <a:prstGeom prst="rect">
            <a:avLst/>
          </a:prstGeom>
        </p:spPr>
      </p:pic>
      <p:sp>
        <p:nvSpPr>
          <p:cNvPr id="7" name="Стрелка влево 6">
            <a:hlinkClick r:id="rId5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Многогранный угол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6072198" cy="57150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Если через точку O  провести множество плоскостей AOB, BOC, COD и т.д., которые последовательно пересекаются друг с другом по прямым OB, OC, OD и т.д., то мы получим фигуру, называемую многогранным углом. Точка O называется </a:t>
            </a:r>
            <a:r>
              <a:rPr lang="ru-RU" b="1" dirty="0" smtClean="0">
                <a:solidFill>
                  <a:srgbClr val="FF0000"/>
                </a:solidFill>
              </a:rPr>
              <a:t>вершиной </a:t>
            </a:r>
            <a:r>
              <a:rPr lang="ru-RU" dirty="0" smtClean="0"/>
              <a:t>многогранного угла. Плоскости, образующие многогранный угол (AOB, BOC, COD, …, EOA), называются его </a:t>
            </a:r>
            <a:r>
              <a:rPr lang="ru-RU" b="1" dirty="0" smtClean="0">
                <a:solidFill>
                  <a:srgbClr val="FF0000"/>
                </a:solidFill>
              </a:rPr>
              <a:t>гранями</a:t>
            </a:r>
            <a:r>
              <a:rPr lang="ru-RU" dirty="0" smtClean="0"/>
              <a:t>; прямые, по которым последовательно пересекаются грани ( OA, OB, OC, … , OE ) называются </a:t>
            </a:r>
            <a:r>
              <a:rPr lang="ru-RU" b="1" dirty="0" smtClean="0">
                <a:solidFill>
                  <a:srgbClr val="FF0000"/>
                </a:solidFill>
              </a:rPr>
              <a:t>рёбрами</a:t>
            </a:r>
            <a:r>
              <a:rPr lang="ru-RU" dirty="0" smtClean="0"/>
              <a:t> многогранного угла. Углы AOB, BOC, COD, … , EOA называются его  </a:t>
            </a:r>
            <a:r>
              <a:rPr lang="ru-RU" b="1" dirty="0" smtClean="0">
                <a:solidFill>
                  <a:srgbClr val="FF0000"/>
                </a:solidFill>
              </a:rPr>
              <a:t>плоскими углами</a:t>
            </a:r>
            <a:r>
              <a:rPr lang="ru-RU" dirty="0" smtClean="0"/>
              <a:t>. Минимальное количество граней многогранного угла равно 3</a:t>
            </a:r>
            <a:endParaRPr lang="ru-RU" dirty="0"/>
          </a:p>
        </p:txBody>
      </p:sp>
      <p:pic>
        <p:nvPicPr>
          <p:cNvPr id="4" name="Рисунок 3" descr="geo14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1500174"/>
            <a:ext cx="2786082" cy="3214710"/>
          </a:xfrm>
          <a:prstGeom prst="rect">
            <a:avLst/>
          </a:prstGeo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96px-Haüy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1500174"/>
            <a:ext cx="3625067" cy="36433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Трехгранный угол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5072098" cy="52864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Трёхгранный угол — это часть пространства, ограниченная тремя плоскими углами с общей вершиной и попарно общими сторонами, не лежащими в одной плоскости. Общая вершина О этих углов называется </a:t>
            </a:r>
            <a:r>
              <a:rPr lang="ru-RU" b="1" dirty="0" smtClean="0">
                <a:solidFill>
                  <a:srgbClr val="FF0000"/>
                </a:solidFill>
              </a:rPr>
              <a:t>вершиной трёхгранного угла</a:t>
            </a:r>
            <a:r>
              <a:rPr lang="ru-RU" dirty="0" smtClean="0"/>
              <a:t>. Стороны углов называются </a:t>
            </a:r>
            <a:r>
              <a:rPr lang="ru-RU" b="1" dirty="0" smtClean="0">
                <a:solidFill>
                  <a:srgbClr val="FF0000"/>
                </a:solidFill>
              </a:rPr>
              <a:t>рёбрами</a:t>
            </a:r>
            <a:r>
              <a:rPr lang="ru-RU" dirty="0" smtClean="0"/>
              <a:t>, плоские углы при вершине трёхгранного угла называются его </a:t>
            </a:r>
            <a:r>
              <a:rPr lang="ru-RU" b="1" dirty="0" smtClean="0">
                <a:solidFill>
                  <a:srgbClr val="FF0000"/>
                </a:solidFill>
              </a:rPr>
              <a:t>гранями</a:t>
            </a:r>
            <a:r>
              <a:rPr lang="ru-RU" dirty="0" smtClean="0"/>
              <a:t>. Каждая из трёх пар граней трёхгранного угла образует двугранный угол.</a:t>
            </a:r>
            <a:endParaRPr lang="ru-RU" dirty="0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Многогранники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428736"/>
            <a:ext cx="5472122" cy="478634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/>
              <a:t>   </a:t>
            </a:r>
            <a:r>
              <a:rPr lang="ru-RU" b="1" i="1" dirty="0" smtClean="0">
                <a:solidFill>
                  <a:srgbClr val="FF0000"/>
                </a:solidFill>
              </a:rPr>
              <a:t>Многогранником</a:t>
            </a:r>
            <a:r>
              <a:rPr lang="ru-RU" i="1" dirty="0" smtClean="0"/>
              <a:t> </a:t>
            </a:r>
            <a:r>
              <a:rPr lang="ru-RU" dirty="0"/>
              <a:t>называется тело (часть пространства), </a:t>
            </a:r>
            <a:r>
              <a:rPr lang="ru-RU" dirty="0" smtClean="0"/>
              <a:t>ограниченное </a:t>
            </a:r>
            <a:r>
              <a:rPr lang="ru-RU" dirty="0"/>
              <a:t>конечным числом плоских </a:t>
            </a:r>
            <a:r>
              <a:rPr lang="ru-RU" dirty="0" smtClean="0"/>
              <a:t>многоугольников.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Многоугольники</a:t>
            </a:r>
            <a:r>
              <a:rPr lang="ru-RU" dirty="0"/>
              <a:t>, ограничивающие многогранник, называют его                </a:t>
            </a:r>
            <a:r>
              <a:rPr lang="ru-RU" b="1" i="1" dirty="0" smtClean="0">
                <a:solidFill>
                  <a:srgbClr val="FF0000"/>
                </a:solidFill>
              </a:rPr>
              <a:t>гранями</a:t>
            </a:r>
            <a:r>
              <a:rPr lang="ru-RU" i="1" dirty="0"/>
              <a:t>, </a:t>
            </a:r>
            <a:r>
              <a:rPr lang="ru-RU" dirty="0"/>
              <a:t>их стороны — </a:t>
            </a:r>
            <a:r>
              <a:rPr lang="ru-RU" b="1" i="1" dirty="0">
                <a:solidFill>
                  <a:srgbClr val="FF0000"/>
                </a:solidFill>
              </a:rPr>
              <a:t>ребрами</a:t>
            </a:r>
            <a:r>
              <a:rPr lang="ru-RU" i="1" dirty="0"/>
              <a:t>, </a:t>
            </a:r>
            <a:r>
              <a:rPr lang="ru-RU" dirty="0"/>
              <a:t>а вершины — </a:t>
            </a:r>
            <a:r>
              <a:rPr lang="ru-RU" b="1" i="1" dirty="0">
                <a:solidFill>
                  <a:srgbClr val="FF0000"/>
                </a:solidFill>
              </a:rPr>
              <a:t>вершинами</a:t>
            </a:r>
            <a:r>
              <a:rPr lang="ru-RU" i="1" dirty="0"/>
              <a:t> </a:t>
            </a:r>
            <a:r>
              <a:rPr lang="ru-RU" dirty="0"/>
              <a:t>многогранника.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канирование0007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034" y="1428736"/>
            <a:ext cx="2643206" cy="2357454"/>
          </a:xfrm>
          <a:prstGeom prst="rect">
            <a:avLst/>
          </a:prstGeo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358214" y="6072206"/>
            <a:ext cx="571504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1223</Words>
  <Application>Microsoft Office PowerPoint</Application>
  <PresentationFormat>Экран (4:3)</PresentationFormat>
  <Paragraphs>92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Содержание</vt:lpstr>
      <vt:lpstr>Двугранный угол</vt:lpstr>
      <vt:lpstr>Линейный угол двугранного угла</vt:lpstr>
      <vt:lpstr>Слайд 5</vt:lpstr>
      <vt:lpstr>Слайд 6</vt:lpstr>
      <vt:lpstr>Многогранный угол</vt:lpstr>
      <vt:lpstr>Трехгранный угол</vt:lpstr>
      <vt:lpstr>Многогранники</vt:lpstr>
      <vt:lpstr>Слайд 10</vt:lpstr>
      <vt:lpstr>ПРИЗМА</vt:lpstr>
      <vt:lpstr>Свойства призмы</vt:lpstr>
      <vt:lpstr>Слайд 13</vt:lpstr>
      <vt:lpstr>Слайд 14</vt:lpstr>
      <vt:lpstr>Правила изображения призмы. </vt:lpstr>
      <vt:lpstr>Правила изображения многоугольников</vt:lpstr>
      <vt:lpstr>Построение сечений</vt:lpstr>
      <vt:lpstr>Задача № 1</vt:lpstr>
      <vt:lpstr>Слайд 19</vt:lpstr>
      <vt:lpstr>Слайд 20</vt:lpstr>
      <vt:lpstr>Слайд 21</vt:lpstr>
      <vt:lpstr>Слайд 22</vt:lpstr>
      <vt:lpstr>Задача № 2</vt:lpstr>
      <vt:lpstr>ПРОВЕРЬТЕ</vt:lpstr>
      <vt:lpstr>Метод внутреннего проецирования. </vt:lpstr>
      <vt:lpstr>Задача № 3</vt:lpstr>
      <vt:lpstr>Слайд 27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17</cp:revision>
  <dcterms:created xsi:type="dcterms:W3CDTF">2011-10-27T17:47:53Z</dcterms:created>
  <dcterms:modified xsi:type="dcterms:W3CDTF">2011-11-03T16:57:35Z</dcterms:modified>
</cp:coreProperties>
</file>