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3" r:id="rId2"/>
    <p:sldId id="264" r:id="rId3"/>
    <p:sldId id="257" r:id="rId4"/>
    <p:sldId id="273" r:id="rId5"/>
    <p:sldId id="258" r:id="rId6"/>
    <p:sldId id="269" r:id="rId7"/>
    <p:sldId id="270" r:id="rId8"/>
    <p:sldId id="259" r:id="rId9"/>
    <p:sldId id="274" r:id="rId10"/>
    <p:sldId id="260" r:id="rId11"/>
    <p:sldId id="261" r:id="rId12"/>
    <p:sldId id="271" r:id="rId13"/>
    <p:sldId id="272" r:id="rId14"/>
    <p:sldId id="262" r:id="rId15"/>
    <p:sldId id="267" r:id="rId16"/>
    <p:sldId id="265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62CFE9-9898-49CC-BA19-228DB1AE2977}" type="datetimeFigureOut">
              <a:rPr lang="ru-RU" smtClean="0"/>
              <a:t>03.11.2011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756760-E98A-4EA2-A287-32E3812F415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95B61D-54CB-4440-91DB-3236F9C08686}" type="slidenum">
              <a:rPr lang="ru-RU"/>
              <a:pPr/>
              <a:t>4</a:t>
            </a:fld>
            <a:endParaRPr lang="ru-RU"/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95B61D-54CB-4440-91DB-3236F9C08686}" type="slidenum">
              <a:rPr lang="ru-RU"/>
              <a:pPr/>
              <a:t>6</a:t>
            </a:fld>
            <a:endParaRPr lang="ru-RU"/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95B61D-54CB-4440-91DB-3236F9C08686}" type="slidenum">
              <a:rPr lang="ru-RU"/>
              <a:pPr/>
              <a:t>9</a:t>
            </a:fld>
            <a:endParaRPr lang="ru-RU"/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10625A-D6BD-4A3F-B938-3C1189781BDB}" type="slidenum">
              <a:rPr lang="ru-RU"/>
              <a:pPr/>
              <a:t>12</a:t>
            </a:fld>
            <a:endParaRPr lang="ru-RU"/>
          </a:p>
        </p:txBody>
      </p:sp>
      <p:sp>
        <p:nvSpPr>
          <p:cNvPr id="245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А.П. Ершова, В.В. Голобородько  «Математика. Самостоятельные и контрольные работы. Геометрия 10 класс»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D1219B-1838-402A-96E7-42D67FEE6A17}" type="slidenum">
              <a:rPr lang="ru-RU"/>
              <a:pPr/>
              <a:t>13</a:t>
            </a:fld>
            <a:endParaRPr lang="ru-RU"/>
          </a:p>
        </p:txBody>
      </p:sp>
      <p:sp>
        <p:nvSpPr>
          <p:cNvPr id="256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А.П. Ершова, В.В. Голобородько  «Математика. Самостоятельные и контрольные работы. Геометрия 10 класс»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A198-00CD-47DD-B6AF-E19B70E6A26F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17908-D0A0-4A70-97E8-8A7D7AE94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A198-00CD-47DD-B6AF-E19B70E6A26F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17908-D0A0-4A70-97E8-8A7D7AE94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A198-00CD-47DD-B6AF-E19B70E6A26F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17908-D0A0-4A70-97E8-8A7D7AE94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A198-00CD-47DD-B6AF-E19B70E6A26F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17908-D0A0-4A70-97E8-8A7D7AE94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A198-00CD-47DD-B6AF-E19B70E6A26F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17908-D0A0-4A70-97E8-8A7D7AE94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A198-00CD-47DD-B6AF-E19B70E6A26F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17908-D0A0-4A70-97E8-8A7D7AE94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A198-00CD-47DD-B6AF-E19B70E6A26F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17908-D0A0-4A70-97E8-8A7D7AE94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A198-00CD-47DD-B6AF-E19B70E6A26F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17908-D0A0-4A70-97E8-8A7D7AE94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A198-00CD-47DD-B6AF-E19B70E6A26F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17908-D0A0-4A70-97E8-8A7D7AE94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A198-00CD-47DD-B6AF-E19B70E6A26F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17908-D0A0-4A70-97E8-8A7D7AE94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5A198-00CD-47DD-B6AF-E19B70E6A26F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17908-D0A0-4A70-97E8-8A7D7AE94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5A198-00CD-47DD-B6AF-E19B70E6A26F}" type="datetimeFigureOut">
              <a:rPr lang="ru-RU" smtClean="0"/>
              <a:pPr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17908-D0A0-4A70-97E8-8A7D7AE94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57158" y="4786322"/>
            <a:ext cx="4000528" cy="1752600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Подготовила</a:t>
            </a:r>
          </a:p>
          <a:p>
            <a:pPr algn="l"/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учитель математики</a:t>
            </a:r>
          </a:p>
          <a:p>
            <a:pPr algn="l"/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ГОШ </a:t>
            </a:r>
            <a:r>
              <a:rPr lang="uk-UA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І – ІІІ</a:t>
            </a: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ступеней № 42</a:t>
            </a:r>
          </a:p>
          <a:p>
            <a:pPr algn="l"/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г. Горловки</a:t>
            </a:r>
          </a:p>
          <a:p>
            <a:pPr algn="l"/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Рыбина М.В.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7" y="1285860"/>
            <a:ext cx="814761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Взаимное расположение </a:t>
            </a:r>
          </a:p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рямой и плоскости в пространстве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Теорема 3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Если одна из двух параллельных прямых пересекает данную плоскость, то и другая прямая пересекает эту плоскость.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G_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3214686"/>
            <a:ext cx="4943033" cy="3292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Теорема 4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  <a:t>признак параллельности прямой и плоскости</a:t>
            </a:r>
            <a:endParaRPr lang="ru-RU" sz="31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2400" b="1" dirty="0" smtClean="0"/>
              <a:t>Если </a:t>
            </a:r>
            <a:r>
              <a:rPr lang="ru-RU" sz="2400" b="1" dirty="0"/>
              <a:t>прямая, не принадлежащая плоскости, параллельна какой – </a:t>
            </a:r>
            <a:r>
              <a:rPr lang="ru-RU" sz="2400" b="1" dirty="0" err="1"/>
              <a:t>нибудь</a:t>
            </a:r>
            <a:r>
              <a:rPr lang="ru-RU" sz="2400" b="1" dirty="0"/>
              <a:t> прямой в этой плоскости, то она параллельна и самой плоскости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                                       </a:t>
            </a:r>
            <a:r>
              <a:rPr lang="ru-RU" sz="2400" dirty="0"/>
              <a:t>Дано: </a:t>
            </a:r>
            <a:r>
              <a:rPr lang="en-US" sz="2400" i="1" dirty="0" smtClean="0"/>
              <a:t>m</a:t>
            </a:r>
            <a:r>
              <a:rPr lang="ru-RU" sz="2400" i="1" baseline="-25000" dirty="0" smtClean="0"/>
              <a:t>1</a:t>
            </a:r>
            <a:r>
              <a:rPr lang="ru-RU" sz="2400" dirty="0" smtClean="0"/>
              <a:t> </a:t>
            </a:r>
            <a:r>
              <a:rPr lang="ru-RU" sz="2400" dirty="0">
                <a:sym typeface="Symbol"/>
              </a:rPr>
              <a:t></a:t>
            </a:r>
            <a:r>
              <a:rPr lang="ru-RU" sz="2400" dirty="0"/>
              <a:t> </a:t>
            </a:r>
            <a:r>
              <a:rPr lang="ru-RU" sz="2400" i="1" dirty="0">
                <a:sym typeface="Symbol"/>
              </a:rPr>
              <a:t></a:t>
            </a:r>
            <a:r>
              <a:rPr lang="ru-RU" sz="2400" i="1" dirty="0"/>
              <a:t>, </a:t>
            </a:r>
            <a:r>
              <a:rPr lang="en-US" sz="2400" i="1" dirty="0" smtClean="0"/>
              <a:t>m</a:t>
            </a:r>
            <a:r>
              <a:rPr lang="ru-RU" sz="2400" dirty="0" smtClean="0"/>
              <a:t> </a:t>
            </a:r>
            <a:r>
              <a:rPr lang="ru-RU" sz="2400" dirty="0">
                <a:sym typeface="Symbol"/>
              </a:rPr>
              <a:t></a:t>
            </a:r>
            <a:r>
              <a:rPr lang="ru-RU" sz="2400" dirty="0"/>
              <a:t> </a:t>
            </a:r>
            <a:r>
              <a:rPr lang="ru-RU" sz="2400" dirty="0">
                <a:sym typeface="Symbol"/>
              </a:rPr>
              <a:t></a:t>
            </a:r>
            <a:r>
              <a:rPr lang="ru-RU" sz="2400" dirty="0"/>
              <a:t>, </a:t>
            </a:r>
            <a:r>
              <a:rPr lang="en-US" sz="2400" i="1" dirty="0" smtClean="0"/>
              <a:t>m</a:t>
            </a:r>
            <a:r>
              <a:rPr lang="ru-RU" sz="2400" dirty="0" smtClean="0"/>
              <a:t> </a:t>
            </a:r>
            <a:r>
              <a:rPr lang="ru-RU" sz="2400" dirty="0">
                <a:sym typeface="Symbol"/>
              </a:rPr>
              <a:t></a:t>
            </a:r>
            <a:r>
              <a:rPr lang="ru-RU" sz="2400" dirty="0"/>
              <a:t> </a:t>
            </a:r>
            <a:r>
              <a:rPr lang="en-US" sz="2400" i="1" dirty="0" smtClean="0"/>
              <a:t>m</a:t>
            </a:r>
            <a:r>
              <a:rPr lang="ru-RU" sz="2400" i="1" baseline="-25000" dirty="0" smtClean="0"/>
              <a:t>1</a:t>
            </a:r>
            <a:endParaRPr lang="ru-RU" sz="2400" dirty="0"/>
          </a:p>
          <a:p>
            <a:pPr>
              <a:buNone/>
            </a:pPr>
            <a:r>
              <a:rPr lang="ru-RU" sz="2400" dirty="0" smtClean="0"/>
              <a:t>                                                                                     </a:t>
            </a:r>
            <a:r>
              <a:rPr lang="ru-RU" sz="2400" dirty="0"/>
              <a:t> Доказать</a:t>
            </a:r>
            <a:r>
              <a:rPr lang="ru-RU" sz="2400" i="1" dirty="0"/>
              <a:t>: </a:t>
            </a:r>
            <a:r>
              <a:rPr lang="en-US" sz="2400" i="1" dirty="0" smtClean="0"/>
              <a:t>m</a:t>
            </a:r>
            <a:r>
              <a:rPr lang="ru-RU" sz="2400" dirty="0" smtClean="0"/>
              <a:t> </a:t>
            </a:r>
            <a:r>
              <a:rPr lang="ru-RU" sz="2400" dirty="0">
                <a:sym typeface="Symbol"/>
              </a:rPr>
              <a:t>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                                       Доказательство.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                   </a:t>
            </a:r>
            <a:r>
              <a:rPr lang="ru-RU" sz="2400" dirty="0"/>
              <a:t>1. Через </a:t>
            </a:r>
            <a:r>
              <a:rPr lang="en-US" sz="2400" i="1" dirty="0" smtClean="0"/>
              <a:t>m</a:t>
            </a:r>
            <a:r>
              <a:rPr lang="ru-RU" sz="2400" i="1" dirty="0" smtClean="0"/>
              <a:t> </a:t>
            </a:r>
            <a:r>
              <a:rPr lang="ru-RU" sz="2400" dirty="0"/>
              <a:t>и </a:t>
            </a:r>
            <a:r>
              <a:rPr lang="en-US" sz="2400" i="1" dirty="0" smtClean="0"/>
              <a:t>m</a:t>
            </a:r>
            <a:r>
              <a:rPr lang="ru-RU" sz="2400" i="1" baseline="-25000" dirty="0" smtClean="0"/>
              <a:t>1</a:t>
            </a:r>
            <a:r>
              <a:rPr lang="ru-RU" sz="2400" dirty="0" smtClean="0"/>
              <a:t> </a:t>
            </a:r>
            <a:r>
              <a:rPr lang="ru-RU" sz="2400" dirty="0"/>
              <a:t>проведем плоскость </a:t>
            </a:r>
            <a:r>
              <a:rPr lang="ru-RU" sz="2400" dirty="0" smtClean="0"/>
              <a:t> </a:t>
            </a:r>
          </a:p>
          <a:p>
            <a:pPr>
              <a:buNone/>
            </a:pPr>
            <a:r>
              <a:rPr lang="ru-RU" sz="2400" dirty="0">
                <a:sym typeface="Symbol"/>
              </a:rPr>
              <a:t> </a:t>
            </a:r>
            <a:r>
              <a:rPr lang="ru-RU" sz="2400" dirty="0" smtClean="0">
                <a:sym typeface="Symbol"/>
              </a:rPr>
              <a:t>                                                                      </a:t>
            </a:r>
            <a:r>
              <a:rPr lang="en-US" sz="2400" baseline="-25000" dirty="0" smtClean="0"/>
              <a:t> </a:t>
            </a:r>
            <a:r>
              <a:rPr lang="ru-RU" sz="2400" dirty="0" smtClean="0"/>
              <a:t>по определению параллельных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                        прямых.</a:t>
            </a:r>
          </a:p>
          <a:p>
            <a:pPr>
              <a:buNone/>
            </a:pPr>
            <a:r>
              <a:rPr lang="ru-RU" sz="2400" dirty="0" smtClean="0"/>
              <a:t>                                                                  2. </a:t>
            </a:r>
            <a:r>
              <a:rPr lang="ru-RU" sz="2400" dirty="0" smtClean="0">
                <a:sym typeface="Symbol"/>
              </a:rPr>
              <a:t></a:t>
            </a:r>
            <a:r>
              <a:rPr lang="ru-RU" sz="2400" dirty="0" smtClean="0"/>
              <a:t> и </a:t>
            </a:r>
            <a:r>
              <a:rPr lang="ru-RU" sz="2400" dirty="0" smtClean="0">
                <a:sym typeface="Symbol"/>
              </a:rPr>
              <a:t></a:t>
            </a:r>
            <a:r>
              <a:rPr lang="ru-RU" sz="2400" dirty="0" smtClean="0"/>
              <a:t> различны, так как </a:t>
            </a:r>
            <a:r>
              <a:rPr lang="en-US" sz="2400" i="1" dirty="0" smtClean="0"/>
              <a:t>m</a:t>
            </a:r>
            <a:r>
              <a:rPr lang="ru-RU" sz="2400" dirty="0" smtClean="0"/>
              <a:t> </a:t>
            </a:r>
            <a:r>
              <a:rPr lang="ru-RU" sz="2400" dirty="0" smtClean="0">
                <a:sym typeface="Symbol"/>
              </a:rPr>
              <a:t>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                   3</a:t>
            </a:r>
            <a:r>
              <a:rPr lang="ru-RU" sz="2400" dirty="0"/>
              <a:t>. Пусть </a:t>
            </a:r>
            <a:r>
              <a:rPr lang="en-US" sz="2400" i="1" dirty="0" smtClean="0"/>
              <a:t>m</a:t>
            </a:r>
            <a:r>
              <a:rPr lang="ru-RU" sz="2400" i="1" dirty="0" smtClean="0"/>
              <a:t> </a:t>
            </a:r>
            <a:r>
              <a:rPr lang="ru-RU" sz="2400" dirty="0"/>
              <a:t>пересекает </a:t>
            </a:r>
            <a:r>
              <a:rPr lang="ru-RU" sz="2400" dirty="0">
                <a:sym typeface="Symbol"/>
              </a:rPr>
              <a:t></a:t>
            </a:r>
            <a:r>
              <a:rPr lang="ru-RU" sz="2400" dirty="0"/>
              <a:t>. Тогда </a:t>
            </a:r>
            <a:r>
              <a:rPr lang="ru-RU" sz="2400" dirty="0" smtClean="0"/>
              <a:t>точка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                        </a:t>
            </a:r>
            <a:r>
              <a:rPr lang="ru-RU" sz="2400" dirty="0"/>
              <a:t>пересечения </a:t>
            </a:r>
            <a:r>
              <a:rPr lang="ru-RU" sz="2400" dirty="0" smtClean="0"/>
              <a:t>будет лежать на 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                         прямой </a:t>
            </a:r>
            <a:r>
              <a:rPr lang="en-US" sz="2400" i="1" dirty="0" smtClean="0"/>
              <a:t>m</a:t>
            </a:r>
            <a:r>
              <a:rPr lang="ru-RU" sz="2400" i="1" baseline="-25000" dirty="0" smtClean="0"/>
              <a:t>1</a:t>
            </a:r>
            <a:r>
              <a:rPr lang="ru-RU" sz="2400" dirty="0"/>
              <a:t>, что </a:t>
            </a:r>
            <a:r>
              <a:rPr lang="ru-RU" sz="2400" dirty="0" smtClean="0"/>
              <a:t>противоречит 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                        условию</a:t>
            </a:r>
            <a:r>
              <a:rPr lang="ru-RU" sz="2400" dirty="0"/>
              <a:t>( </a:t>
            </a:r>
            <a:r>
              <a:rPr lang="en-US" sz="2400" i="1" dirty="0" smtClean="0"/>
              <a:t>m </a:t>
            </a:r>
            <a:r>
              <a:rPr lang="ru-RU" sz="2400" dirty="0" smtClean="0">
                <a:sym typeface="Symbol"/>
              </a:rPr>
              <a:t></a:t>
            </a:r>
            <a:r>
              <a:rPr lang="en-US" sz="2400" i="1" dirty="0" smtClean="0"/>
              <a:t>m</a:t>
            </a:r>
            <a:r>
              <a:rPr lang="ru-RU" sz="2400" i="1" baseline="-25000" dirty="0" smtClean="0"/>
              <a:t>1</a:t>
            </a:r>
            <a:r>
              <a:rPr lang="ru-RU" sz="2400" dirty="0" smtClean="0"/>
              <a:t>).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                      </a:t>
            </a:r>
            <a:r>
              <a:rPr lang="ru-RU" sz="2400" dirty="0"/>
              <a:t>Следовательно, </a:t>
            </a:r>
            <a:r>
              <a:rPr lang="en-US" sz="2400" dirty="0" smtClean="0"/>
              <a:t>m</a:t>
            </a:r>
            <a:r>
              <a:rPr lang="ru-RU" sz="2400" dirty="0" smtClean="0"/>
              <a:t> </a:t>
            </a:r>
            <a:r>
              <a:rPr lang="ru-RU" sz="2400" dirty="0">
                <a:sym typeface="Symbol"/>
              </a:rPr>
              <a:t></a:t>
            </a:r>
            <a:r>
              <a:rPr lang="ru-RU" sz="2400" dirty="0"/>
              <a:t>.</a:t>
            </a:r>
          </a:p>
          <a:p>
            <a:pPr>
              <a:buNone/>
            </a:pPr>
            <a:endParaRPr lang="ru-RU" sz="2400" dirty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G_0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571744"/>
            <a:ext cx="3692005" cy="2929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447800" y="4114800"/>
            <a:ext cx="5257800" cy="1752600"/>
            <a:chOff x="48" y="2640"/>
            <a:chExt cx="3312" cy="864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48" y="2640"/>
              <a:ext cx="3312" cy="864"/>
              <a:chOff x="336" y="2024"/>
              <a:chExt cx="4280" cy="1152"/>
            </a:xfrm>
          </p:grpSpPr>
          <p:sp>
            <p:nvSpPr>
              <p:cNvPr id="11286" name="Freeform 6"/>
              <p:cNvSpPr>
                <a:spLocks/>
              </p:cNvSpPr>
              <p:nvPr/>
            </p:nvSpPr>
            <p:spPr bwMode="auto">
              <a:xfrm>
                <a:off x="336" y="2040"/>
                <a:ext cx="4280" cy="1136"/>
              </a:xfrm>
              <a:custGeom>
                <a:avLst/>
                <a:gdLst>
                  <a:gd name="T0" fmla="*/ 0 w 4280"/>
                  <a:gd name="T1" fmla="*/ 1088 h 1136"/>
                  <a:gd name="T2" fmla="*/ 904 w 4280"/>
                  <a:gd name="T3" fmla="*/ 80 h 1136"/>
                  <a:gd name="T4" fmla="*/ 4280 w 4280"/>
                  <a:gd name="T5" fmla="*/ 0 h 1136"/>
                  <a:gd name="T6" fmla="*/ 3432 w 4280"/>
                  <a:gd name="T7" fmla="*/ 1088 h 1136"/>
                  <a:gd name="T8" fmla="*/ 6 w 4280"/>
                  <a:gd name="T9" fmla="*/ 1091 h 1136"/>
                  <a:gd name="T10" fmla="*/ 6 w 4280"/>
                  <a:gd name="T11" fmla="*/ 1123 h 1136"/>
                  <a:gd name="T12" fmla="*/ 3448 w 4280"/>
                  <a:gd name="T13" fmla="*/ 1120 h 1136"/>
                  <a:gd name="T14" fmla="*/ 3448 w 4280"/>
                  <a:gd name="T15" fmla="*/ 1136 h 1136"/>
                  <a:gd name="T16" fmla="*/ 3464 w 4280"/>
                  <a:gd name="T17" fmla="*/ 1104 h 1136"/>
                  <a:gd name="T18" fmla="*/ 3448 w 4280"/>
                  <a:gd name="T19" fmla="*/ 1104 h 1136"/>
                  <a:gd name="T20" fmla="*/ 4264 w 4280"/>
                  <a:gd name="T21" fmla="*/ 48 h 1136"/>
                  <a:gd name="T22" fmla="*/ 4264 w 4280"/>
                  <a:gd name="T23" fmla="*/ 48 h 1136"/>
                  <a:gd name="T24" fmla="*/ 3448 w 4280"/>
                  <a:gd name="T25" fmla="*/ 1088 h 1136"/>
                  <a:gd name="T26" fmla="*/ 6 w 4280"/>
                  <a:gd name="T27" fmla="*/ 1091 h 11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280"/>
                  <a:gd name="T43" fmla="*/ 0 h 1136"/>
                  <a:gd name="T44" fmla="*/ 4280 w 4280"/>
                  <a:gd name="T45" fmla="*/ 1136 h 11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280" h="1136">
                    <a:moveTo>
                      <a:pt x="0" y="1088"/>
                    </a:moveTo>
                    <a:lnTo>
                      <a:pt x="904" y="80"/>
                    </a:lnTo>
                    <a:lnTo>
                      <a:pt x="4280" y="0"/>
                    </a:lnTo>
                    <a:lnTo>
                      <a:pt x="3432" y="1088"/>
                    </a:lnTo>
                    <a:lnTo>
                      <a:pt x="6" y="1091"/>
                    </a:lnTo>
                    <a:lnTo>
                      <a:pt x="6" y="1123"/>
                    </a:lnTo>
                    <a:lnTo>
                      <a:pt x="3448" y="1120"/>
                    </a:lnTo>
                    <a:lnTo>
                      <a:pt x="3448" y="1136"/>
                    </a:lnTo>
                    <a:lnTo>
                      <a:pt x="3464" y="1104"/>
                    </a:lnTo>
                    <a:lnTo>
                      <a:pt x="3448" y="1104"/>
                    </a:lnTo>
                    <a:lnTo>
                      <a:pt x="4264" y="48"/>
                    </a:lnTo>
                    <a:lnTo>
                      <a:pt x="3448" y="1088"/>
                    </a:lnTo>
                    <a:lnTo>
                      <a:pt x="6" y="1091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CCFF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7" name="Freeform 7"/>
              <p:cNvSpPr>
                <a:spLocks/>
              </p:cNvSpPr>
              <p:nvPr/>
            </p:nvSpPr>
            <p:spPr bwMode="auto">
              <a:xfrm>
                <a:off x="3768" y="2024"/>
                <a:ext cx="848" cy="1138"/>
              </a:xfrm>
              <a:custGeom>
                <a:avLst/>
                <a:gdLst>
                  <a:gd name="T0" fmla="*/ 848 w 848"/>
                  <a:gd name="T1" fmla="*/ 0 h 1138"/>
                  <a:gd name="T2" fmla="*/ 848 w 848"/>
                  <a:gd name="T3" fmla="*/ 64 h 1138"/>
                  <a:gd name="T4" fmla="*/ 12 w 848"/>
                  <a:gd name="T5" fmla="*/ 1138 h 1138"/>
                  <a:gd name="T6" fmla="*/ 0 w 848"/>
                  <a:gd name="T7" fmla="*/ 1090 h 1138"/>
                  <a:gd name="T8" fmla="*/ 848 w 848"/>
                  <a:gd name="T9" fmla="*/ 0 h 11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8"/>
                  <a:gd name="T16" fmla="*/ 0 h 1138"/>
                  <a:gd name="T17" fmla="*/ 848 w 848"/>
                  <a:gd name="T18" fmla="*/ 1138 h 11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8" h="1138">
                    <a:moveTo>
                      <a:pt x="848" y="0"/>
                    </a:moveTo>
                    <a:lnTo>
                      <a:pt x="848" y="64"/>
                    </a:lnTo>
                    <a:lnTo>
                      <a:pt x="12" y="1138"/>
                    </a:lnTo>
                    <a:lnTo>
                      <a:pt x="0" y="1090"/>
                    </a:lnTo>
                    <a:lnTo>
                      <a:pt x="84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CCFF"/>
                  </a:gs>
                  <a:gs pos="100000">
                    <a:srgbClr val="9966FF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8" name="Freeform 8"/>
              <p:cNvSpPr>
                <a:spLocks/>
              </p:cNvSpPr>
              <p:nvPr/>
            </p:nvSpPr>
            <p:spPr bwMode="auto">
              <a:xfrm>
                <a:off x="336" y="3109"/>
                <a:ext cx="3444" cy="59"/>
              </a:xfrm>
              <a:custGeom>
                <a:avLst/>
                <a:gdLst>
                  <a:gd name="T0" fmla="*/ 6 w 3444"/>
                  <a:gd name="T1" fmla="*/ 22 h 59"/>
                  <a:gd name="T2" fmla="*/ 3432 w 3444"/>
                  <a:gd name="T3" fmla="*/ 5 h 59"/>
                  <a:gd name="T4" fmla="*/ 3444 w 3444"/>
                  <a:gd name="T5" fmla="*/ 53 h 59"/>
                  <a:gd name="T6" fmla="*/ 0 w 3444"/>
                  <a:gd name="T7" fmla="*/ 59 h 59"/>
                  <a:gd name="T8" fmla="*/ 6 w 3444"/>
                  <a:gd name="T9" fmla="*/ 22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44"/>
                  <a:gd name="T16" fmla="*/ 0 h 59"/>
                  <a:gd name="T17" fmla="*/ 3444 w 3444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44" h="59">
                    <a:moveTo>
                      <a:pt x="6" y="22"/>
                    </a:moveTo>
                    <a:cubicBezTo>
                      <a:pt x="2207" y="27"/>
                      <a:pt x="2859" y="0"/>
                      <a:pt x="3432" y="5"/>
                    </a:cubicBezTo>
                    <a:lnTo>
                      <a:pt x="3444" y="53"/>
                    </a:lnTo>
                    <a:lnTo>
                      <a:pt x="0" y="59"/>
                    </a:lnTo>
                    <a:lnTo>
                      <a:pt x="6" y="2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CCFF"/>
                  </a:gs>
                  <a:gs pos="100000">
                    <a:srgbClr val="9966FF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pic>
          <p:nvPicPr>
            <p:cNvPr id="11285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32" y="2640"/>
              <a:ext cx="334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2590800" y="1676400"/>
            <a:ext cx="3794125" cy="4176713"/>
            <a:chOff x="1440" y="1392"/>
            <a:chExt cx="2390" cy="2631"/>
          </a:xfrm>
        </p:grpSpPr>
        <p:sp>
          <p:nvSpPr>
            <p:cNvPr id="11279" name="Freeform 10" descr="Контурные ромбики"/>
            <p:cNvSpPr>
              <a:spLocks/>
            </p:cNvSpPr>
            <p:nvPr/>
          </p:nvSpPr>
          <p:spPr bwMode="auto">
            <a:xfrm>
              <a:off x="1632" y="1704"/>
              <a:ext cx="1880" cy="2096"/>
            </a:xfrm>
            <a:custGeom>
              <a:avLst/>
              <a:gdLst>
                <a:gd name="T0" fmla="*/ 816 w 1880"/>
                <a:gd name="T1" fmla="*/ 2088 h 2096"/>
                <a:gd name="T2" fmla="*/ 0 w 1880"/>
                <a:gd name="T3" fmla="*/ 1368 h 2096"/>
                <a:gd name="T4" fmla="*/ 1368 w 1880"/>
                <a:gd name="T5" fmla="*/ 0 h 2096"/>
                <a:gd name="T6" fmla="*/ 1880 w 1880"/>
                <a:gd name="T7" fmla="*/ 352 h 2096"/>
                <a:gd name="T8" fmla="*/ 840 w 1880"/>
                <a:gd name="T9" fmla="*/ 2096 h 20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80"/>
                <a:gd name="T16" fmla="*/ 0 h 2096"/>
                <a:gd name="T17" fmla="*/ 1880 w 1880"/>
                <a:gd name="T18" fmla="*/ 2096 h 20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80" h="2096">
                  <a:moveTo>
                    <a:pt x="816" y="2088"/>
                  </a:moveTo>
                  <a:lnTo>
                    <a:pt x="0" y="1368"/>
                  </a:lnTo>
                  <a:lnTo>
                    <a:pt x="1368" y="0"/>
                  </a:lnTo>
                  <a:lnTo>
                    <a:pt x="1880" y="352"/>
                  </a:lnTo>
                  <a:lnTo>
                    <a:pt x="840" y="2096"/>
                  </a:lnTo>
                </a:path>
              </a:pathLst>
            </a:custGeom>
            <a:pattFill prst="openDmnd">
              <a:fgClr>
                <a:srgbClr val="FF000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0" name="Text Box 11"/>
            <p:cNvSpPr txBox="1">
              <a:spLocks noChangeArrowheads="1"/>
            </p:cNvSpPr>
            <p:nvPr/>
          </p:nvSpPr>
          <p:spPr bwMode="auto">
            <a:xfrm>
              <a:off x="1440" y="2976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b="1"/>
                <a:t>A</a:t>
              </a:r>
              <a:endParaRPr lang="ru-RU" sz="2800" b="1"/>
            </a:p>
          </p:txBody>
        </p:sp>
        <p:sp>
          <p:nvSpPr>
            <p:cNvPr id="11281" name="Text Box 12"/>
            <p:cNvSpPr txBox="1">
              <a:spLocks noChangeArrowheads="1"/>
            </p:cNvSpPr>
            <p:nvPr/>
          </p:nvSpPr>
          <p:spPr bwMode="auto">
            <a:xfrm>
              <a:off x="2832" y="1392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/>
                <a:t>В</a:t>
              </a:r>
            </a:p>
          </p:txBody>
        </p:sp>
        <p:sp>
          <p:nvSpPr>
            <p:cNvPr id="11282" name="Text Box 13"/>
            <p:cNvSpPr txBox="1">
              <a:spLocks noChangeArrowheads="1"/>
            </p:cNvSpPr>
            <p:nvPr/>
          </p:nvSpPr>
          <p:spPr bwMode="auto">
            <a:xfrm>
              <a:off x="3552" y="1824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/>
                <a:t>С</a:t>
              </a:r>
            </a:p>
          </p:txBody>
        </p:sp>
        <p:sp>
          <p:nvSpPr>
            <p:cNvPr id="11283" name="Text Box 14"/>
            <p:cNvSpPr txBox="1">
              <a:spLocks noChangeArrowheads="1"/>
            </p:cNvSpPr>
            <p:nvPr/>
          </p:nvSpPr>
          <p:spPr bwMode="auto">
            <a:xfrm>
              <a:off x="2256" y="3696"/>
              <a:ext cx="52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/>
                <a:t>    </a:t>
              </a:r>
              <a:r>
                <a:rPr lang="en-US" sz="2800" b="1"/>
                <a:t>D</a:t>
              </a:r>
              <a:endParaRPr lang="ru-RU" sz="2800" b="1"/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3962400" y="3200400"/>
            <a:ext cx="1143000" cy="914400"/>
            <a:chOff x="2352" y="1680"/>
            <a:chExt cx="720" cy="576"/>
          </a:xfrm>
        </p:grpSpPr>
        <p:sp>
          <p:nvSpPr>
            <p:cNvPr id="11276" name="Freeform 15"/>
            <p:cNvSpPr>
              <a:spLocks/>
            </p:cNvSpPr>
            <p:nvPr/>
          </p:nvSpPr>
          <p:spPr bwMode="auto">
            <a:xfrm>
              <a:off x="2376" y="1704"/>
              <a:ext cx="672" cy="528"/>
            </a:xfrm>
            <a:custGeom>
              <a:avLst/>
              <a:gdLst>
                <a:gd name="T0" fmla="*/ 0 w 672"/>
                <a:gd name="T1" fmla="*/ 0 h 528"/>
                <a:gd name="T2" fmla="*/ 672 w 672"/>
                <a:gd name="T3" fmla="*/ 528 h 528"/>
                <a:gd name="T4" fmla="*/ 0 60000 65536"/>
                <a:gd name="T5" fmla="*/ 0 60000 65536"/>
                <a:gd name="T6" fmla="*/ 0 w 672"/>
                <a:gd name="T7" fmla="*/ 0 h 528"/>
                <a:gd name="T8" fmla="*/ 672 w 672"/>
                <a:gd name="T9" fmla="*/ 528 h 5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72" h="528">
                  <a:moveTo>
                    <a:pt x="0" y="0"/>
                  </a:moveTo>
                  <a:lnTo>
                    <a:pt x="672" y="528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7" name="Oval 16"/>
            <p:cNvSpPr>
              <a:spLocks noChangeArrowheads="1"/>
            </p:cNvSpPr>
            <p:nvPr/>
          </p:nvSpPr>
          <p:spPr bwMode="auto">
            <a:xfrm>
              <a:off x="2352" y="1680"/>
              <a:ext cx="48" cy="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8" name="Oval 17"/>
            <p:cNvSpPr>
              <a:spLocks noChangeArrowheads="1"/>
            </p:cNvSpPr>
            <p:nvPr/>
          </p:nvSpPr>
          <p:spPr bwMode="auto">
            <a:xfrm>
              <a:off x="3024" y="2208"/>
              <a:ext cx="48" cy="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269" name="Text Box 19"/>
          <p:cNvSpPr txBox="1">
            <a:spLocks noChangeArrowheads="1"/>
          </p:cNvSpPr>
          <p:nvPr/>
        </p:nvSpPr>
        <p:spPr bwMode="auto">
          <a:xfrm>
            <a:off x="285720" y="357166"/>
            <a:ext cx="86344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/>
              <a:t>Плоскость      </a:t>
            </a:r>
            <a:r>
              <a:rPr lang="ru-RU" sz="2400" dirty="0" smtClean="0"/>
              <a:t> проходит </a:t>
            </a:r>
            <a:r>
              <a:rPr lang="ru-RU" sz="2400" dirty="0"/>
              <a:t>через основание А</a:t>
            </a:r>
            <a:r>
              <a:rPr lang="en-US" sz="2400" dirty="0"/>
              <a:t>D</a:t>
            </a:r>
            <a:r>
              <a:rPr lang="ru-RU" sz="2400" dirty="0"/>
              <a:t> трапеции АВС</a:t>
            </a:r>
            <a:r>
              <a:rPr lang="en-US" sz="2400" dirty="0"/>
              <a:t>D</a:t>
            </a:r>
            <a:r>
              <a:rPr lang="ru-RU" sz="2400" dirty="0"/>
              <a:t>. Точки Е и</a:t>
            </a:r>
            <a:r>
              <a:rPr lang="en-US" sz="2400" dirty="0"/>
              <a:t> F </a:t>
            </a:r>
            <a:r>
              <a:rPr lang="ru-RU" sz="2400" dirty="0"/>
              <a:t> - середины отрезков АВ и С</a:t>
            </a:r>
            <a:r>
              <a:rPr lang="en-US" sz="2400" dirty="0"/>
              <a:t>D</a:t>
            </a:r>
            <a:r>
              <a:rPr lang="ru-RU" sz="2400" dirty="0"/>
              <a:t> соответственно. Докажите, что </a:t>
            </a:r>
            <a:r>
              <a:rPr lang="en-US" sz="2400" dirty="0"/>
              <a:t>EF II </a:t>
            </a:r>
            <a:endParaRPr lang="ru-RU" sz="2400" dirty="0"/>
          </a:p>
        </p:txBody>
      </p:sp>
      <p:pic>
        <p:nvPicPr>
          <p:cNvPr id="11270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428604"/>
            <a:ext cx="3810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142984"/>
            <a:ext cx="3810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3733800" y="2743200"/>
            <a:ext cx="1773238" cy="1509713"/>
            <a:chOff x="2352" y="1728"/>
            <a:chExt cx="1117" cy="951"/>
          </a:xfrm>
        </p:grpSpPr>
        <p:sp>
          <p:nvSpPr>
            <p:cNvPr id="11274" name="Rectangle 23"/>
            <p:cNvSpPr>
              <a:spLocks noChangeArrowheads="1"/>
            </p:cNvSpPr>
            <p:nvPr/>
          </p:nvSpPr>
          <p:spPr bwMode="auto">
            <a:xfrm>
              <a:off x="2352" y="1728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>
                  <a:solidFill>
                    <a:srgbClr val="FF0000"/>
                  </a:solidFill>
                </a:rPr>
                <a:t>Е</a:t>
              </a:r>
            </a:p>
          </p:txBody>
        </p:sp>
        <p:sp>
          <p:nvSpPr>
            <p:cNvPr id="11275" name="Rectangle 24"/>
            <p:cNvSpPr>
              <a:spLocks noChangeArrowheads="1"/>
            </p:cNvSpPr>
            <p:nvPr/>
          </p:nvSpPr>
          <p:spPr bwMode="auto">
            <a:xfrm>
              <a:off x="3216" y="2352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</a:rPr>
                <a:t>F</a:t>
              </a:r>
              <a:endParaRPr lang="ru-RU" sz="2800" b="1">
                <a:solidFill>
                  <a:srgbClr val="FF0000"/>
                </a:solidFill>
              </a:endParaRPr>
            </a:p>
          </p:txBody>
        </p:sp>
      </p:grpSp>
      <p:sp>
        <p:nvSpPr>
          <p:cNvPr id="241690" name="Freeform 26"/>
          <p:cNvSpPr>
            <a:spLocks/>
          </p:cNvSpPr>
          <p:nvPr/>
        </p:nvSpPr>
        <p:spPr bwMode="auto">
          <a:xfrm>
            <a:off x="2895600" y="4343400"/>
            <a:ext cx="1346200" cy="1219200"/>
          </a:xfrm>
          <a:custGeom>
            <a:avLst/>
            <a:gdLst>
              <a:gd name="T0" fmla="*/ 0 w 848"/>
              <a:gd name="T1" fmla="*/ 0 h 768"/>
              <a:gd name="T2" fmla="*/ 848 w 848"/>
              <a:gd name="T3" fmla="*/ 768 h 768"/>
              <a:gd name="T4" fmla="*/ 0 60000 65536"/>
              <a:gd name="T5" fmla="*/ 0 60000 65536"/>
              <a:gd name="T6" fmla="*/ 0 w 848"/>
              <a:gd name="T7" fmla="*/ 0 h 768"/>
              <a:gd name="T8" fmla="*/ 848 w 848"/>
              <a:gd name="T9" fmla="*/ 768 h 7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48" h="768">
                <a:moveTo>
                  <a:pt x="0" y="0"/>
                </a:moveTo>
                <a:lnTo>
                  <a:pt x="848" y="768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24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9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447800" y="4114800"/>
            <a:ext cx="5257800" cy="1752600"/>
            <a:chOff x="48" y="2640"/>
            <a:chExt cx="3312" cy="864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48" y="2640"/>
              <a:ext cx="3312" cy="864"/>
              <a:chOff x="336" y="2024"/>
              <a:chExt cx="4280" cy="1152"/>
            </a:xfrm>
          </p:grpSpPr>
          <p:sp>
            <p:nvSpPr>
              <p:cNvPr id="12307" name="Freeform 4"/>
              <p:cNvSpPr>
                <a:spLocks/>
              </p:cNvSpPr>
              <p:nvPr/>
            </p:nvSpPr>
            <p:spPr bwMode="auto">
              <a:xfrm>
                <a:off x="336" y="2040"/>
                <a:ext cx="4280" cy="1136"/>
              </a:xfrm>
              <a:custGeom>
                <a:avLst/>
                <a:gdLst>
                  <a:gd name="T0" fmla="*/ 0 w 4280"/>
                  <a:gd name="T1" fmla="*/ 1088 h 1136"/>
                  <a:gd name="T2" fmla="*/ 904 w 4280"/>
                  <a:gd name="T3" fmla="*/ 80 h 1136"/>
                  <a:gd name="T4" fmla="*/ 4280 w 4280"/>
                  <a:gd name="T5" fmla="*/ 0 h 1136"/>
                  <a:gd name="T6" fmla="*/ 3432 w 4280"/>
                  <a:gd name="T7" fmla="*/ 1088 h 1136"/>
                  <a:gd name="T8" fmla="*/ 6 w 4280"/>
                  <a:gd name="T9" fmla="*/ 1091 h 1136"/>
                  <a:gd name="T10" fmla="*/ 6 w 4280"/>
                  <a:gd name="T11" fmla="*/ 1123 h 1136"/>
                  <a:gd name="T12" fmla="*/ 3448 w 4280"/>
                  <a:gd name="T13" fmla="*/ 1120 h 1136"/>
                  <a:gd name="T14" fmla="*/ 3448 w 4280"/>
                  <a:gd name="T15" fmla="*/ 1136 h 1136"/>
                  <a:gd name="T16" fmla="*/ 3464 w 4280"/>
                  <a:gd name="T17" fmla="*/ 1104 h 1136"/>
                  <a:gd name="T18" fmla="*/ 3448 w 4280"/>
                  <a:gd name="T19" fmla="*/ 1104 h 1136"/>
                  <a:gd name="T20" fmla="*/ 4264 w 4280"/>
                  <a:gd name="T21" fmla="*/ 48 h 1136"/>
                  <a:gd name="T22" fmla="*/ 4264 w 4280"/>
                  <a:gd name="T23" fmla="*/ 48 h 1136"/>
                  <a:gd name="T24" fmla="*/ 3448 w 4280"/>
                  <a:gd name="T25" fmla="*/ 1088 h 1136"/>
                  <a:gd name="T26" fmla="*/ 6 w 4280"/>
                  <a:gd name="T27" fmla="*/ 1091 h 11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280"/>
                  <a:gd name="T43" fmla="*/ 0 h 1136"/>
                  <a:gd name="T44" fmla="*/ 4280 w 4280"/>
                  <a:gd name="T45" fmla="*/ 1136 h 11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280" h="1136">
                    <a:moveTo>
                      <a:pt x="0" y="1088"/>
                    </a:moveTo>
                    <a:lnTo>
                      <a:pt x="904" y="80"/>
                    </a:lnTo>
                    <a:lnTo>
                      <a:pt x="4280" y="0"/>
                    </a:lnTo>
                    <a:lnTo>
                      <a:pt x="3432" y="1088"/>
                    </a:lnTo>
                    <a:lnTo>
                      <a:pt x="6" y="1091"/>
                    </a:lnTo>
                    <a:lnTo>
                      <a:pt x="6" y="1123"/>
                    </a:lnTo>
                    <a:lnTo>
                      <a:pt x="3448" y="1120"/>
                    </a:lnTo>
                    <a:lnTo>
                      <a:pt x="3448" y="1136"/>
                    </a:lnTo>
                    <a:lnTo>
                      <a:pt x="3464" y="1104"/>
                    </a:lnTo>
                    <a:lnTo>
                      <a:pt x="3448" y="1104"/>
                    </a:lnTo>
                    <a:lnTo>
                      <a:pt x="4264" y="48"/>
                    </a:lnTo>
                    <a:lnTo>
                      <a:pt x="3448" y="1088"/>
                    </a:lnTo>
                    <a:lnTo>
                      <a:pt x="6" y="1091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8" name="Freeform 5"/>
              <p:cNvSpPr>
                <a:spLocks/>
              </p:cNvSpPr>
              <p:nvPr/>
            </p:nvSpPr>
            <p:spPr bwMode="auto">
              <a:xfrm>
                <a:off x="3768" y="2024"/>
                <a:ext cx="848" cy="1138"/>
              </a:xfrm>
              <a:custGeom>
                <a:avLst/>
                <a:gdLst>
                  <a:gd name="T0" fmla="*/ 848 w 848"/>
                  <a:gd name="T1" fmla="*/ 0 h 1138"/>
                  <a:gd name="T2" fmla="*/ 848 w 848"/>
                  <a:gd name="T3" fmla="*/ 64 h 1138"/>
                  <a:gd name="T4" fmla="*/ 12 w 848"/>
                  <a:gd name="T5" fmla="*/ 1138 h 1138"/>
                  <a:gd name="T6" fmla="*/ 0 w 848"/>
                  <a:gd name="T7" fmla="*/ 1090 h 1138"/>
                  <a:gd name="T8" fmla="*/ 848 w 848"/>
                  <a:gd name="T9" fmla="*/ 0 h 11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8"/>
                  <a:gd name="T16" fmla="*/ 0 h 1138"/>
                  <a:gd name="T17" fmla="*/ 848 w 848"/>
                  <a:gd name="T18" fmla="*/ 1138 h 11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8" h="1138">
                    <a:moveTo>
                      <a:pt x="848" y="0"/>
                    </a:moveTo>
                    <a:lnTo>
                      <a:pt x="848" y="64"/>
                    </a:lnTo>
                    <a:lnTo>
                      <a:pt x="12" y="1138"/>
                    </a:lnTo>
                    <a:lnTo>
                      <a:pt x="0" y="1090"/>
                    </a:lnTo>
                    <a:lnTo>
                      <a:pt x="84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9" name="Freeform 6"/>
              <p:cNvSpPr>
                <a:spLocks/>
              </p:cNvSpPr>
              <p:nvPr/>
            </p:nvSpPr>
            <p:spPr bwMode="auto">
              <a:xfrm>
                <a:off x="336" y="3109"/>
                <a:ext cx="3444" cy="59"/>
              </a:xfrm>
              <a:custGeom>
                <a:avLst/>
                <a:gdLst>
                  <a:gd name="T0" fmla="*/ 6 w 3444"/>
                  <a:gd name="T1" fmla="*/ 22 h 59"/>
                  <a:gd name="T2" fmla="*/ 3432 w 3444"/>
                  <a:gd name="T3" fmla="*/ 5 h 59"/>
                  <a:gd name="T4" fmla="*/ 3444 w 3444"/>
                  <a:gd name="T5" fmla="*/ 53 h 59"/>
                  <a:gd name="T6" fmla="*/ 0 w 3444"/>
                  <a:gd name="T7" fmla="*/ 59 h 59"/>
                  <a:gd name="T8" fmla="*/ 6 w 3444"/>
                  <a:gd name="T9" fmla="*/ 22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44"/>
                  <a:gd name="T16" fmla="*/ 0 h 59"/>
                  <a:gd name="T17" fmla="*/ 3444 w 3444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44" h="59">
                    <a:moveTo>
                      <a:pt x="6" y="22"/>
                    </a:moveTo>
                    <a:cubicBezTo>
                      <a:pt x="2207" y="27"/>
                      <a:pt x="2859" y="0"/>
                      <a:pt x="3432" y="5"/>
                    </a:cubicBezTo>
                    <a:lnTo>
                      <a:pt x="3444" y="53"/>
                    </a:lnTo>
                    <a:lnTo>
                      <a:pt x="0" y="59"/>
                    </a:lnTo>
                    <a:lnTo>
                      <a:pt x="6" y="2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pic>
          <p:nvPicPr>
            <p:cNvPr id="12306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32" y="2640"/>
              <a:ext cx="334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291" name="Freeform 9" descr="Контурные ромбики"/>
          <p:cNvSpPr>
            <a:spLocks/>
          </p:cNvSpPr>
          <p:nvPr/>
        </p:nvSpPr>
        <p:spPr bwMode="auto">
          <a:xfrm>
            <a:off x="2895600" y="2654300"/>
            <a:ext cx="2997200" cy="3098800"/>
          </a:xfrm>
          <a:custGeom>
            <a:avLst/>
            <a:gdLst>
              <a:gd name="T0" fmla="*/ 560 w 1888"/>
              <a:gd name="T1" fmla="*/ 1952 h 1952"/>
              <a:gd name="T2" fmla="*/ 0 w 1888"/>
              <a:gd name="T3" fmla="*/ 1064 h 1952"/>
              <a:gd name="T4" fmla="*/ 1872 w 1888"/>
              <a:gd name="T5" fmla="*/ 16 h 1952"/>
              <a:gd name="T6" fmla="*/ 1888 w 1888"/>
              <a:gd name="T7" fmla="*/ 0 h 1952"/>
              <a:gd name="T8" fmla="*/ 1888 w 1888"/>
              <a:gd name="T9" fmla="*/ 16 h 1952"/>
              <a:gd name="T10" fmla="*/ 560 w 1888"/>
              <a:gd name="T11" fmla="*/ 1952 h 19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888"/>
              <a:gd name="T19" fmla="*/ 0 h 1952"/>
              <a:gd name="T20" fmla="*/ 1888 w 1888"/>
              <a:gd name="T21" fmla="*/ 1952 h 195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888" h="1952">
                <a:moveTo>
                  <a:pt x="560" y="1952"/>
                </a:moveTo>
                <a:lnTo>
                  <a:pt x="0" y="1064"/>
                </a:lnTo>
                <a:lnTo>
                  <a:pt x="1872" y="16"/>
                </a:lnTo>
                <a:lnTo>
                  <a:pt x="1888" y="0"/>
                </a:lnTo>
                <a:lnTo>
                  <a:pt x="1888" y="16"/>
                </a:lnTo>
                <a:lnTo>
                  <a:pt x="560" y="1952"/>
                </a:lnTo>
              </a:path>
            </a:pathLst>
          </a:custGeom>
          <a:pattFill prst="openDmnd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2" name="Text Box 10"/>
          <p:cNvSpPr txBox="1">
            <a:spLocks noChangeArrowheads="1"/>
          </p:cNvSpPr>
          <p:nvPr/>
        </p:nvSpPr>
        <p:spPr bwMode="auto">
          <a:xfrm>
            <a:off x="2590800" y="4191000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/>
              <a:t>A</a:t>
            </a:r>
            <a:endParaRPr lang="ru-RU" sz="2800" b="1"/>
          </a:p>
        </p:txBody>
      </p:sp>
      <p:sp>
        <p:nvSpPr>
          <p:cNvPr id="12293" name="Text Box 11"/>
          <p:cNvSpPr txBox="1">
            <a:spLocks noChangeArrowheads="1"/>
          </p:cNvSpPr>
          <p:nvPr/>
        </p:nvSpPr>
        <p:spPr bwMode="auto">
          <a:xfrm>
            <a:off x="5943600" y="2209800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В</a:t>
            </a:r>
          </a:p>
        </p:txBody>
      </p:sp>
      <p:sp>
        <p:nvSpPr>
          <p:cNvPr id="12294" name="Text Box 12"/>
          <p:cNvSpPr txBox="1">
            <a:spLocks noChangeArrowheads="1"/>
          </p:cNvSpPr>
          <p:nvPr/>
        </p:nvSpPr>
        <p:spPr bwMode="auto">
          <a:xfrm>
            <a:off x="3216275" y="5334000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С</a:t>
            </a:r>
          </a:p>
        </p:txBody>
      </p:sp>
      <p:sp>
        <p:nvSpPr>
          <p:cNvPr id="12295" name="Text Box 18"/>
          <p:cNvSpPr txBox="1">
            <a:spLocks noChangeArrowheads="1"/>
          </p:cNvSpPr>
          <p:nvPr/>
        </p:nvSpPr>
        <p:spPr bwMode="auto">
          <a:xfrm>
            <a:off x="152400" y="76200"/>
            <a:ext cx="8839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/>
              <a:t>Плоскость      проходит через сторону АС треугольника АВС. Точки </a:t>
            </a:r>
            <a:r>
              <a:rPr lang="en-US" sz="2400" dirty="0"/>
              <a:t>D</a:t>
            </a:r>
            <a:r>
              <a:rPr lang="ru-RU" sz="2400" dirty="0"/>
              <a:t> и</a:t>
            </a:r>
            <a:r>
              <a:rPr lang="en-US" sz="2400" dirty="0"/>
              <a:t> E </a:t>
            </a:r>
            <a:r>
              <a:rPr lang="ru-RU" sz="2400" dirty="0"/>
              <a:t> - середины отрезков АВ и </a:t>
            </a:r>
            <a:r>
              <a:rPr lang="en-US" sz="2400" dirty="0"/>
              <a:t>BC</a:t>
            </a:r>
            <a:r>
              <a:rPr lang="ru-RU" sz="2400" dirty="0"/>
              <a:t> соответственно. Докажите, что </a:t>
            </a:r>
            <a:r>
              <a:rPr lang="en-US" sz="2400" dirty="0"/>
              <a:t>DE II </a:t>
            </a:r>
            <a:endParaRPr lang="ru-RU" sz="2400" dirty="0"/>
          </a:p>
        </p:txBody>
      </p:sp>
      <p:pic>
        <p:nvPicPr>
          <p:cNvPr id="12296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14290"/>
            <a:ext cx="3810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928670"/>
            <a:ext cx="3810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3886200" y="2971800"/>
            <a:ext cx="1411288" cy="1662113"/>
            <a:chOff x="2448" y="1872"/>
            <a:chExt cx="889" cy="1047"/>
          </a:xfrm>
        </p:grpSpPr>
        <p:sp>
          <p:nvSpPr>
            <p:cNvPr id="12300" name="Freeform 15"/>
            <p:cNvSpPr>
              <a:spLocks/>
            </p:cNvSpPr>
            <p:nvPr/>
          </p:nvSpPr>
          <p:spPr bwMode="auto">
            <a:xfrm>
              <a:off x="2720" y="2232"/>
              <a:ext cx="320" cy="432"/>
            </a:xfrm>
            <a:custGeom>
              <a:avLst/>
              <a:gdLst>
                <a:gd name="T0" fmla="*/ 0 w 320"/>
                <a:gd name="T1" fmla="*/ 0 h 432"/>
                <a:gd name="T2" fmla="*/ 320 w 320"/>
                <a:gd name="T3" fmla="*/ 432 h 432"/>
                <a:gd name="T4" fmla="*/ 0 60000 65536"/>
                <a:gd name="T5" fmla="*/ 0 60000 65536"/>
                <a:gd name="T6" fmla="*/ 0 w 320"/>
                <a:gd name="T7" fmla="*/ 0 h 432"/>
                <a:gd name="T8" fmla="*/ 320 w 320"/>
                <a:gd name="T9" fmla="*/ 432 h 43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20" h="432">
                  <a:moveTo>
                    <a:pt x="0" y="0"/>
                  </a:moveTo>
                  <a:lnTo>
                    <a:pt x="320" y="432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1" name="Oval 16"/>
            <p:cNvSpPr>
              <a:spLocks noChangeArrowheads="1"/>
            </p:cNvSpPr>
            <p:nvPr/>
          </p:nvSpPr>
          <p:spPr bwMode="auto">
            <a:xfrm>
              <a:off x="2688" y="2208"/>
              <a:ext cx="48" cy="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2" name="Oval 17"/>
            <p:cNvSpPr>
              <a:spLocks noChangeArrowheads="1"/>
            </p:cNvSpPr>
            <p:nvPr/>
          </p:nvSpPr>
          <p:spPr bwMode="auto">
            <a:xfrm>
              <a:off x="3024" y="2640"/>
              <a:ext cx="48" cy="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3" name="Rectangle 22"/>
            <p:cNvSpPr>
              <a:spLocks noChangeArrowheads="1"/>
            </p:cNvSpPr>
            <p:nvPr/>
          </p:nvSpPr>
          <p:spPr bwMode="auto">
            <a:xfrm>
              <a:off x="2448" y="1872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</a:rPr>
                <a:t>D</a:t>
              </a:r>
              <a:endParaRPr lang="ru-RU" sz="2800" b="1">
                <a:solidFill>
                  <a:srgbClr val="FF0000"/>
                </a:solidFill>
              </a:endParaRPr>
            </a:p>
          </p:txBody>
        </p:sp>
        <p:sp>
          <p:nvSpPr>
            <p:cNvPr id="12304" name="Rectangle 23"/>
            <p:cNvSpPr>
              <a:spLocks noChangeArrowheads="1"/>
            </p:cNvSpPr>
            <p:nvPr/>
          </p:nvSpPr>
          <p:spPr bwMode="auto">
            <a:xfrm>
              <a:off x="3072" y="2592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</a:rPr>
                <a:t>E</a:t>
              </a:r>
              <a:endParaRPr lang="ru-RU" sz="2800" b="1">
                <a:solidFill>
                  <a:srgbClr val="FF0000"/>
                </a:solidFill>
              </a:endParaRPr>
            </a:p>
          </p:txBody>
        </p:sp>
      </p:grpSp>
      <p:sp>
        <p:nvSpPr>
          <p:cNvPr id="251929" name="Freeform 25"/>
          <p:cNvSpPr>
            <a:spLocks/>
          </p:cNvSpPr>
          <p:nvPr/>
        </p:nvSpPr>
        <p:spPr bwMode="auto">
          <a:xfrm>
            <a:off x="2895600" y="4343400"/>
            <a:ext cx="889000" cy="1422400"/>
          </a:xfrm>
          <a:custGeom>
            <a:avLst/>
            <a:gdLst>
              <a:gd name="T0" fmla="*/ 0 w 560"/>
              <a:gd name="T1" fmla="*/ 0 h 896"/>
              <a:gd name="T2" fmla="*/ 560 w 560"/>
              <a:gd name="T3" fmla="*/ 896 h 896"/>
              <a:gd name="T4" fmla="*/ 0 60000 65536"/>
              <a:gd name="T5" fmla="*/ 0 60000 65536"/>
              <a:gd name="T6" fmla="*/ 0 w 560"/>
              <a:gd name="T7" fmla="*/ 0 h 896"/>
              <a:gd name="T8" fmla="*/ 560 w 560"/>
              <a:gd name="T9" fmla="*/ 896 h 8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0" h="896">
                <a:moveTo>
                  <a:pt x="0" y="0"/>
                </a:moveTo>
                <a:lnTo>
                  <a:pt x="560" y="896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25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МАТЕМАТИЧЕСКИЙ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ДИКТАНТ.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1214422"/>
            <a:ext cx="4972056" cy="5500726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/>
              <a:t>Пользуясь изображением, запишите:</a:t>
            </a:r>
          </a:p>
          <a:p>
            <a:pPr lvl="0">
              <a:buNone/>
            </a:pPr>
            <a:r>
              <a:rPr lang="ru-RU" dirty="0" smtClean="0"/>
              <a:t>1. Прямую</a:t>
            </a:r>
            <a:r>
              <a:rPr lang="ru-RU" dirty="0"/>
              <a:t>, параллельную плоскости ВСМ и проходящую через точку Д.</a:t>
            </a:r>
          </a:p>
          <a:p>
            <a:pPr lvl="0">
              <a:buNone/>
            </a:pPr>
            <a:r>
              <a:rPr lang="ru-RU" dirty="0" smtClean="0"/>
              <a:t>2. Грани </a:t>
            </a:r>
            <a:r>
              <a:rPr lang="ru-RU" dirty="0"/>
              <a:t>куба, параллельные прямой СД.</a:t>
            </a:r>
          </a:p>
          <a:p>
            <a:pPr lvl="0">
              <a:buNone/>
            </a:pPr>
            <a:r>
              <a:rPr lang="ru-RU" dirty="0" smtClean="0"/>
              <a:t>3. Плоскость</a:t>
            </a:r>
            <a:r>
              <a:rPr lang="ru-RU" dirty="0"/>
              <a:t>, содержащую прямую В</a:t>
            </a:r>
            <a:r>
              <a:rPr lang="en-US" dirty="0"/>
              <a:t>N </a:t>
            </a:r>
            <a:r>
              <a:rPr lang="ru-RU" dirty="0"/>
              <a:t>и параллельную прямой СД.</a:t>
            </a:r>
          </a:p>
          <a:p>
            <a:pPr lvl="0">
              <a:buNone/>
            </a:pPr>
            <a:r>
              <a:rPr lang="ru-RU" dirty="0" smtClean="0"/>
              <a:t>4. Плоскость</a:t>
            </a:r>
            <a:r>
              <a:rPr lang="ru-RU" dirty="0"/>
              <a:t>, параллельную прямой СД и проходящую через точку К.</a:t>
            </a:r>
          </a:p>
          <a:p>
            <a:pPr lvl="0">
              <a:buNone/>
            </a:pPr>
            <a:r>
              <a:rPr lang="ru-RU" dirty="0" smtClean="0"/>
              <a:t>5. Плоскости</a:t>
            </a:r>
            <a:r>
              <a:rPr lang="ru-RU" dirty="0"/>
              <a:t>, параллельные прямой ВМ.</a:t>
            </a:r>
          </a:p>
          <a:p>
            <a:pPr lvl="0">
              <a:buNone/>
            </a:pPr>
            <a:r>
              <a:rPr lang="ru-RU" dirty="0" smtClean="0"/>
              <a:t>6. Прямые</a:t>
            </a:r>
            <a:r>
              <a:rPr lang="ru-RU" dirty="0"/>
              <a:t>, параллельные плоскости АВМ.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571612"/>
            <a:ext cx="3083894" cy="3406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Задача №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4876" y="1357298"/>
            <a:ext cx="3971924" cy="476886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Через </a:t>
            </a:r>
            <a:r>
              <a:rPr lang="ru-RU" dirty="0" smtClean="0"/>
              <a:t>концы А и В и середину М отрезка АВ проведены параллельные прямые, пересекающие некоторую плоскость в точках А</a:t>
            </a:r>
            <a:r>
              <a:rPr lang="ru-RU" baseline="-25000" dirty="0" smtClean="0"/>
              <a:t>1</a:t>
            </a:r>
            <a:r>
              <a:rPr lang="ru-RU" dirty="0" smtClean="0"/>
              <a:t>,В</a:t>
            </a:r>
            <a:r>
              <a:rPr lang="ru-RU" baseline="-25000" dirty="0" smtClean="0"/>
              <a:t>1</a:t>
            </a:r>
            <a:r>
              <a:rPr lang="ru-RU" dirty="0" smtClean="0"/>
              <a:t>,М</a:t>
            </a:r>
            <a:r>
              <a:rPr lang="ru-RU" baseline="-25000" dirty="0" smtClean="0"/>
              <a:t>1</a:t>
            </a:r>
            <a:r>
              <a:rPr lang="ru-RU" dirty="0" smtClean="0"/>
              <a:t> соответственно. АА</a:t>
            </a:r>
            <a:r>
              <a:rPr lang="ru-RU" baseline="-25000" dirty="0" smtClean="0"/>
              <a:t>1</a:t>
            </a:r>
            <a:r>
              <a:rPr lang="ru-RU" dirty="0" smtClean="0"/>
              <a:t> = 13 см, ВВ</a:t>
            </a:r>
            <a:r>
              <a:rPr lang="ru-RU" baseline="-25000" dirty="0" smtClean="0"/>
              <a:t>1</a:t>
            </a:r>
            <a:r>
              <a:rPr lang="ru-RU" dirty="0" smtClean="0"/>
              <a:t> = 7 см. Найдите ММ</a:t>
            </a:r>
            <a:r>
              <a:rPr lang="ru-RU" baseline="-25000" dirty="0" smtClean="0"/>
              <a:t>1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олилиния 3"/>
          <p:cNvSpPr/>
          <p:nvPr/>
        </p:nvSpPr>
        <p:spPr>
          <a:xfrm>
            <a:off x="304800" y="3438832"/>
            <a:ext cx="4104967" cy="2450690"/>
          </a:xfrm>
          <a:custGeom>
            <a:avLst/>
            <a:gdLst>
              <a:gd name="connsiteX0" fmla="*/ 830826 w 4104967"/>
              <a:gd name="connsiteY0" fmla="*/ 292510 h 2450690"/>
              <a:gd name="connsiteX1" fmla="*/ 801329 w 4104967"/>
              <a:gd name="connsiteY1" fmla="*/ 233516 h 2450690"/>
              <a:gd name="connsiteX2" fmla="*/ 462116 w 4104967"/>
              <a:gd name="connsiteY2" fmla="*/ 336755 h 2450690"/>
              <a:gd name="connsiteX3" fmla="*/ 122903 w 4104967"/>
              <a:gd name="connsiteY3" fmla="*/ 661220 h 2450690"/>
              <a:gd name="connsiteX4" fmla="*/ 152400 w 4104967"/>
              <a:gd name="connsiteY4" fmla="*/ 1295400 h 2450690"/>
              <a:gd name="connsiteX5" fmla="*/ 1037303 w 4104967"/>
              <a:gd name="connsiteY5" fmla="*/ 2283542 h 2450690"/>
              <a:gd name="connsiteX6" fmla="*/ 1391265 w 4104967"/>
              <a:gd name="connsiteY6" fmla="*/ 2298291 h 2450690"/>
              <a:gd name="connsiteX7" fmla="*/ 1951703 w 4104967"/>
              <a:gd name="connsiteY7" fmla="*/ 2150807 h 2450690"/>
              <a:gd name="connsiteX8" fmla="*/ 2718619 w 4104967"/>
              <a:gd name="connsiteY8" fmla="*/ 2195052 h 2450690"/>
              <a:gd name="connsiteX9" fmla="*/ 3898490 w 4104967"/>
              <a:gd name="connsiteY9" fmla="*/ 2224549 h 2450690"/>
              <a:gd name="connsiteX10" fmla="*/ 3957484 w 4104967"/>
              <a:gd name="connsiteY10" fmla="*/ 2150807 h 2450690"/>
              <a:gd name="connsiteX11" fmla="*/ 4001729 w 4104967"/>
              <a:gd name="connsiteY11" fmla="*/ 1531374 h 2450690"/>
              <a:gd name="connsiteX12" fmla="*/ 3898490 w 4104967"/>
              <a:gd name="connsiteY12" fmla="*/ 675968 h 2450690"/>
              <a:gd name="connsiteX13" fmla="*/ 3647768 w 4104967"/>
              <a:gd name="connsiteY13" fmla="*/ 528484 h 2450690"/>
              <a:gd name="connsiteX14" fmla="*/ 3308555 w 4104967"/>
              <a:gd name="connsiteY14" fmla="*/ 498987 h 2450690"/>
              <a:gd name="connsiteX15" fmla="*/ 2851355 w 4104967"/>
              <a:gd name="connsiteY15" fmla="*/ 71284 h 2450690"/>
              <a:gd name="connsiteX16" fmla="*/ 2482645 w 4104967"/>
              <a:gd name="connsiteY16" fmla="*/ 71284 h 2450690"/>
              <a:gd name="connsiteX17" fmla="*/ 2084439 w 4104967"/>
              <a:gd name="connsiteY17" fmla="*/ 71284 h 2450690"/>
              <a:gd name="connsiteX18" fmla="*/ 1450258 w 4104967"/>
              <a:gd name="connsiteY18" fmla="*/ 115529 h 2450690"/>
              <a:gd name="connsiteX19" fmla="*/ 1288026 w 4104967"/>
              <a:gd name="connsiteY19" fmla="*/ 145026 h 2450690"/>
              <a:gd name="connsiteX20" fmla="*/ 830826 w 4104967"/>
              <a:gd name="connsiteY20" fmla="*/ 204020 h 2450690"/>
              <a:gd name="connsiteX21" fmla="*/ 830826 w 4104967"/>
              <a:gd name="connsiteY21" fmla="*/ 292510 h 2450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104967" h="2450690">
                <a:moveTo>
                  <a:pt x="830826" y="292510"/>
                </a:moveTo>
                <a:cubicBezTo>
                  <a:pt x="825910" y="297426"/>
                  <a:pt x="862781" y="226142"/>
                  <a:pt x="801329" y="233516"/>
                </a:cubicBezTo>
                <a:cubicBezTo>
                  <a:pt x="739877" y="240890"/>
                  <a:pt x="575187" y="265471"/>
                  <a:pt x="462116" y="336755"/>
                </a:cubicBezTo>
                <a:cubicBezTo>
                  <a:pt x="349045" y="408039"/>
                  <a:pt x="174522" y="501446"/>
                  <a:pt x="122903" y="661220"/>
                </a:cubicBezTo>
                <a:cubicBezTo>
                  <a:pt x="71284" y="820994"/>
                  <a:pt x="0" y="1025013"/>
                  <a:pt x="152400" y="1295400"/>
                </a:cubicBezTo>
                <a:cubicBezTo>
                  <a:pt x="304800" y="1565787"/>
                  <a:pt x="830826" y="2116394"/>
                  <a:pt x="1037303" y="2283542"/>
                </a:cubicBezTo>
                <a:cubicBezTo>
                  <a:pt x="1243780" y="2450690"/>
                  <a:pt x="1238865" y="2320413"/>
                  <a:pt x="1391265" y="2298291"/>
                </a:cubicBezTo>
                <a:cubicBezTo>
                  <a:pt x="1543665" y="2276169"/>
                  <a:pt x="1730477" y="2168014"/>
                  <a:pt x="1951703" y="2150807"/>
                </a:cubicBezTo>
                <a:cubicBezTo>
                  <a:pt x="2172929" y="2133601"/>
                  <a:pt x="2394155" y="2182762"/>
                  <a:pt x="2718619" y="2195052"/>
                </a:cubicBezTo>
                <a:cubicBezTo>
                  <a:pt x="3043083" y="2207342"/>
                  <a:pt x="3692013" y="2231923"/>
                  <a:pt x="3898490" y="2224549"/>
                </a:cubicBezTo>
                <a:cubicBezTo>
                  <a:pt x="4104967" y="2217175"/>
                  <a:pt x="3940278" y="2266336"/>
                  <a:pt x="3957484" y="2150807"/>
                </a:cubicBezTo>
                <a:cubicBezTo>
                  <a:pt x="3974690" y="2035278"/>
                  <a:pt x="4011561" y="1777180"/>
                  <a:pt x="4001729" y="1531374"/>
                </a:cubicBezTo>
                <a:cubicBezTo>
                  <a:pt x="3991897" y="1285568"/>
                  <a:pt x="3957483" y="843116"/>
                  <a:pt x="3898490" y="675968"/>
                </a:cubicBezTo>
                <a:cubicBezTo>
                  <a:pt x="3839497" y="508820"/>
                  <a:pt x="3746090" y="557981"/>
                  <a:pt x="3647768" y="528484"/>
                </a:cubicBezTo>
                <a:cubicBezTo>
                  <a:pt x="3549446" y="498987"/>
                  <a:pt x="3441290" y="575187"/>
                  <a:pt x="3308555" y="498987"/>
                </a:cubicBezTo>
                <a:cubicBezTo>
                  <a:pt x="3175820" y="422787"/>
                  <a:pt x="2989007" y="142568"/>
                  <a:pt x="2851355" y="71284"/>
                </a:cubicBezTo>
                <a:cubicBezTo>
                  <a:pt x="2713703" y="0"/>
                  <a:pt x="2482645" y="71284"/>
                  <a:pt x="2482645" y="71284"/>
                </a:cubicBezTo>
                <a:cubicBezTo>
                  <a:pt x="2354826" y="71284"/>
                  <a:pt x="2256503" y="63910"/>
                  <a:pt x="2084439" y="71284"/>
                </a:cubicBezTo>
                <a:cubicBezTo>
                  <a:pt x="1912375" y="78658"/>
                  <a:pt x="1582993" y="103239"/>
                  <a:pt x="1450258" y="115529"/>
                </a:cubicBezTo>
                <a:cubicBezTo>
                  <a:pt x="1317523" y="127819"/>
                  <a:pt x="1391265" y="130278"/>
                  <a:pt x="1288026" y="145026"/>
                </a:cubicBezTo>
                <a:cubicBezTo>
                  <a:pt x="1184787" y="159774"/>
                  <a:pt x="909484" y="181897"/>
                  <a:pt x="830826" y="204020"/>
                </a:cubicBezTo>
                <a:cubicBezTo>
                  <a:pt x="752168" y="226143"/>
                  <a:pt x="835742" y="287594"/>
                  <a:pt x="830826" y="29251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1142976" y="1643050"/>
            <a:ext cx="2428892" cy="1000132"/>
          </a:xfrm>
          <a:prstGeom prst="line">
            <a:avLst/>
          </a:prstGeom>
          <a:ln w="381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321439" y="3464719"/>
            <a:ext cx="1643074" cy="0"/>
          </a:xfrm>
          <a:prstGeom prst="line">
            <a:avLst/>
          </a:prstGeom>
          <a:ln w="381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1214414" y="3214686"/>
            <a:ext cx="2143140" cy="0"/>
          </a:xfrm>
          <a:prstGeom prst="line">
            <a:avLst/>
          </a:prstGeom>
          <a:ln w="381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250265" y="2964653"/>
            <a:ext cx="2643206" cy="0"/>
          </a:xfrm>
          <a:prstGeom prst="line">
            <a:avLst/>
          </a:prstGeom>
          <a:ln w="381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142976" y="4286256"/>
            <a:ext cx="242889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3143240" y="1214422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28794" y="1428736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1472" y="2071678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14348" y="4429132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r>
              <a:rPr lang="ru-RU" sz="2800" b="1" baseline="-25000" dirty="0" smtClean="0">
                <a:solidFill>
                  <a:schemeClr val="tx1"/>
                </a:solidFill>
              </a:rPr>
              <a:t>1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71670" y="4429132"/>
            <a:ext cx="71438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</a:t>
            </a:r>
            <a:r>
              <a:rPr lang="ru-RU" sz="2800" b="1" baseline="-25000" dirty="0" smtClean="0">
                <a:solidFill>
                  <a:schemeClr val="tx1"/>
                </a:solidFill>
              </a:rPr>
              <a:t>1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00430" y="4429132"/>
            <a:ext cx="64294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r>
              <a:rPr lang="ru-RU" sz="2800" b="1" baseline="-25000" dirty="0" smtClean="0">
                <a:solidFill>
                  <a:schemeClr val="tx1"/>
                </a:solidFill>
              </a:rPr>
              <a:t>1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643702" y="5929330"/>
            <a:ext cx="207170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ОТВЕТ: 10</a:t>
            </a:r>
            <a:endParaRPr lang="ru-RU" sz="3200" b="1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Задача № 2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3"/>
            <a:ext cx="8401080" cy="42862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С                              Плоскость</a:t>
            </a:r>
            <a:r>
              <a:rPr lang="ru-RU" dirty="0" smtClean="0"/>
              <a:t>, параллельная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                            прямой  АВ  </a:t>
            </a:r>
            <a:r>
              <a:rPr lang="ru-RU" dirty="0" smtClean="0">
                <a:sym typeface="Symbol"/>
              </a:rPr>
              <a:t></a:t>
            </a:r>
            <a:r>
              <a:rPr lang="ru-RU" dirty="0" smtClean="0"/>
              <a:t>АВС,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В</a:t>
            </a:r>
            <a:r>
              <a:rPr lang="ru-RU" baseline="-25000" dirty="0" smtClean="0"/>
              <a:t>1</a:t>
            </a:r>
            <a:r>
              <a:rPr lang="ru-RU" dirty="0" smtClean="0"/>
              <a:t>                А</a:t>
            </a:r>
            <a:r>
              <a:rPr lang="ru-RU" baseline="-25000" dirty="0" smtClean="0"/>
              <a:t>1</a:t>
            </a:r>
            <a:r>
              <a:rPr lang="ru-RU" dirty="0" smtClean="0"/>
              <a:t>                   пересекает </a:t>
            </a:r>
            <a:r>
              <a:rPr lang="ru-RU" dirty="0" smtClean="0"/>
              <a:t>АС в точке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                             А</a:t>
            </a:r>
            <a:r>
              <a:rPr lang="ru-RU" baseline="-25000" dirty="0" smtClean="0"/>
              <a:t>1</a:t>
            </a:r>
            <a:r>
              <a:rPr lang="ru-RU" dirty="0" smtClean="0"/>
              <a:t>, ВС в точке В</a:t>
            </a:r>
            <a:r>
              <a:rPr lang="ru-RU" baseline="-25000" dirty="0" smtClean="0"/>
              <a:t>1</a:t>
            </a:r>
            <a:r>
              <a:rPr lang="ru-RU" dirty="0" smtClean="0"/>
              <a:t>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                             Найдите </a:t>
            </a:r>
            <a:r>
              <a:rPr lang="ru-RU" dirty="0" smtClean="0"/>
              <a:t>А</a:t>
            </a:r>
            <a:r>
              <a:rPr lang="ru-RU" baseline="-25000" dirty="0" smtClean="0"/>
              <a:t>1</a:t>
            </a:r>
            <a:r>
              <a:rPr lang="ru-RU" dirty="0" smtClean="0"/>
              <a:t>В</a:t>
            </a:r>
            <a:r>
              <a:rPr lang="ru-RU" baseline="-25000" dirty="0" smtClean="0"/>
              <a:t>1</a:t>
            </a:r>
            <a:r>
              <a:rPr lang="ru-RU" dirty="0" smtClean="0"/>
              <a:t>, </a:t>
            </a:r>
            <a:r>
              <a:rPr lang="ru-RU" dirty="0" smtClean="0"/>
              <a:t>если</a:t>
            </a:r>
          </a:p>
          <a:p>
            <a:pPr>
              <a:buNone/>
            </a:pPr>
            <a:r>
              <a:rPr lang="ru-RU" dirty="0" smtClean="0"/>
              <a:t>  В                        А             АВ = 25 см, </a:t>
            </a:r>
          </a:p>
          <a:p>
            <a:pPr>
              <a:buNone/>
            </a:pPr>
            <a:r>
              <a:rPr lang="ru-RU" dirty="0" smtClean="0"/>
              <a:t>                                           АА</a:t>
            </a:r>
            <a:r>
              <a:rPr lang="ru-RU" baseline="-25000" dirty="0" smtClean="0"/>
              <a:t>1</a:t>
            </a:r>
            <a:r>
              <a:rPr lang="ru-RU" dirty="0" smtClean="0"/>
              <a:t> </a:t>
            </a:r>
            <a:r>
              <a:rPr lang="ru-RU" dirty="0" smtClean="0"/>
              <a:t>: А</a:t>
            </a:r>
            <a:r>
              <a:rPr lang="ru-RU" baseline="-25000" dirty="0" smtClean="0"/>
              <a:t>1</a:t>
            </a:r>
            <a:r>
              <a:rPr lang="ru-RU" dirty="0" smtClean="0"/>
              <a:t>С = 2 : 3 . 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-357222" y="2571744"/>
            <a:ext cx="278608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785786" y="2071678"/>
            <a:ext cx="2786082" cy="164307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0800000" flipV="1">
            <a:off x="642910" y="4286256"/>
            <a:ext cx="2338406" cy="1904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олилиния 18"/>
          <p:cNvSpPr/>
          <p:nvPr/>
        </p:nvSpPr>
        <p:spPr>
          <a:xfrm>
            <a:off x="614517" y="2622755"/>
            <a:ext cx="329380" cy="616974"/>
          </a:xfrm>
          <a:custGeom>
            <a:avLst/>
            <a:gdLst>
              <a:gd name="connsiteX0" fmla="*/ 78657 w 329380"/>
              <a:gd name="connsiteY0" fmla="*/ 31955 h 616974"/>
              <a:gd name="connsiteX1" fmla="*/ 19664 w 329380"/>
              <a:gd name="connsiteY1" fmla="*/ 61451 h 616974"/>
              <a:gd name="connsiteX2" fmla="*/ 19664 w 329380"/>
              <a:gd name="connsiteY2" fmla="*/ 400664 h 616974"/>
              <a:gd name="connsiteX3" fmla="*/ 137651 w 329380"/>
              <a:gd name="connsiteY3" fmla="*/ 459658 h 616974"/>
              <a:gd name="connsiteX4" fmla="*/ 196644 w 329380"/>
              <a:gd name="connsiteY4" fmla="*/ 548148 h 616974"/>
              <a:gd name="connsiteX5" fmla="*/ 285135 w 329380"/>
              <a:gd name="connsiteY5" fmla="*/ 607142 h 616974"/>
              <a:gd name="connsiteX6" fmla="*/ 329380 w 329380"/>
              <a:gd name="connsiteY6" fmla="*/ 607142 h 616974"/>
              <a:gd name="connsiteX7" fmla="*/ 299883 w 329380"/>
              <a:gd name="connsiteY7" fmla="*/ 607142 h 616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380" h="616974">
                <a:moveTo>
                  <a:pt x="78657" y="31955"/>
                </a:moveTo>
                <a:cubicBezTo>
                  <a:pt x="54076" y="15977"/>
                  <a:pt x="29496" y="0"/>
                  <a:pt x="19664" y="61451"/>
                </a:cubicBezTo>
                <a:cubicBezTo>
                  <a:pt x="9832" y="122903"/>
                  <a:pt x="0" y="334296"/>
                  <a:pt x="19664" y="400664"/>
                </a:cubicBezTo>
                <a:cubicBezTo>
                  <a:pt x="39328" y="467032"/>
                  <a:pt x="108154" y="435077"/>
                  <a:pt x="137651" y="459658"/>
                </a:cubicBezTo>
                <a:cubicBezTo>
                  <a:pt x="167148" y="484239"/>
                  <a:pt x="172063" y="523567"/>
                  <a:pt x="196644" y="548148"/>
                </a:cubicBezTo>
                <a:cubicBezTo>
                  <a:pt x="221225" y="572729"/>
                  <a:pt x="263012" y="597310"/>
                  <a:pt x="285135" y="607142"/>
                </a:cubicBezTo>
                <a:cubicBezTo>
                  <a:pt x="307258" y="616974"/>
                  <a:pt x="329380" y="607142"/>
                  <a:pt x="329380" y="607142"/>
                </a:cubicBezTo>
                <a:lnTo>
                  <a:pt x="299883" y="607142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958645" y="3232355"/>
            <a:ext cx="1371600" cy="304800"/>
          </a:xfrm>
          <a:custGeom>
            <a:avLst/>
            <a:gdLst>
              <a:gd name="connsiteX0" fmla="*/ 0 w 1371600"/>
              <a:gd name="connsiteY0" fmla="*/ 12290 h 304800"/>
              <a:gd name="connsiteX1" fmla="*/ 147484 w 1371600"/>
              <a:gd name="connsiteY1" fmla="*/ 27039 h 304800"/>
              <a:gd name="connsiteX2" fmla="*/ 250723 w 1371600"/>
              <a:gd name="connsiteY2" fmla="*/ 174522 h 304800"/>
              <a:gd name="connsiteX3" fmla="*/ 634181 w 1371600"/>
              <a:gd name="connsiteY3" fmla="*/ 86032 h 304800"/>
              <a:gd name="connsiteX4" fmla="*/ 1002890 w 1371600"/>
              <a:gd name="connsiteY4" fmla="*/ 277761 h 304800"/>
              <a:gd name="connsiteX5" fmla="*/ 1047136 w 1371600"/>
              <a:gd name="connsiteY5" fmla="*/ 248264 h 304800"/>
              <a:gd name="connsiteX6" fmla="*/ 1209368 w 1371600"/>
              <a:gd name="connsiteY6" fmla="*/ 41787 h 304800"/>
              <a:gd name="connsiteX7" fmla="*/ 1371600 w 1371600"/>
              <a:gd name="connsiteY7" fmla="*/ 27039 h 304800"/>
              <a:gd name="connsiteX8" fmla="*/ 1371600 w 1371600"/>
              <a:gd name="connsiteY8" fmla="*/ 27039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1600" h="304800">
                <a:moveTo>
                  <a:pt x="0" y="12290"/>
                </a:moveTo>
                <a:cubicBezTo>
                  <a:pt x="52848" y="6145"/>
                  <a:pt x="105697" y="0"/>
                  <a:pt x="147484" y="27039"/>
                </a:cubicBezTo>
                <a:cubicBezTo>
                  <a:pt x="189271" y="54078"/>
                  <a:pt x="169607" y="164690"/>
                  <a:pt x="250723" y="174522"/>
                </a:cubicBezTo>
                <a:cubicBezTo>
                  <a:pt x="331839" y="184354"/>
                  <a:pt x="508820" y="68826"/>
                  <a:pt x="634181" y="86032"/>
                </a:cubicBezTo>
                <a:cubicBezTo>
                  <a:pt x="759542" y="103238"/>
                  <a:pt x="934064" y="250722"/>
                  <a:pt x="1002890" y="277761"/>
                </a:cubicBezTo>
                <a:cubicBezTo>
                  <a:pt x="1071716" y="304800"/>
                  <a:pt x="1012723" y="287593"/>
                  <a:pt x="1047136" y="248264"/>
                </a:cubicBezTo>
                <a:cubicBezTo>
                  <a:pt x="1081549" y="208935"/>
                  <a:pt x="1155291" y="78658"/>
                  <a:pt x="1209368" y="41787"/>
                </a:cubicBezTo>
                <a:cubicBezTo>
                  <a:pt x="1263445" y="4916"/>
                  <a:pt x="1371600" y="27039"/>
                  <a:pt x="1371600" y="27039"/>
                </a:cubicBezTo>
                <a:lnTo>
                  <a:pt x="1371600" y="27039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1799303" y="2212258"/>
            <a:ext cx="985684" cy="1002890"/>
          </a:xfrm>
          <a:custGeom>
            <a:avLst/>
            <a:gdLst>
              <a:gd name="connsiteX0" fmla="*/ 575187 w 985684"/>
              <a:gd name="connsiteY0" fmla="*/ 1002890 h 1002890"/>
              <a:gd name="connsiteX1" fmla="*/ 648929 w 985684"/>
              <a:gd name="connsiteY1" fmla="*/ 943897 h 1002890"/>
              <a:gd name="connsiteX2" fmla="*/ 722671 w 985684"/>
              <a:gd name="connsiteY2" fmla="*/ 899652 h 1002890"/>
              <a:gd name="connsiteX3" fmla="*/ 943897 w 985684"/>
              <a:gd name="connsiteY3" fmla="*/ 766916 h 1002890"/>
              <a:gd name="connsiteX4" fmla="*/ 958645 w 985684"/>
              <a:gd name="connsiteY4" fmla="*/ 486697 h 1002890"/>
              <a:gd name="connsiteX5" fmla="*/ 781665 w 985684"/>
              <a:gd name="connsiteY5" fmla="*/ 221226 h 1002890"/>
              <a:gd name="connsiteX6" fmla="*/ 545691 w 985684"/>
              <a:gd name="connsiteY6" fmla="*/ 73742 h 1002890"/>
              <a:gd name="connsiteX7" fmla="*/ 235974 w 985684"/>
              <a:gd name="connsiteY7" fmla="*/ 0 h 1002890"/>
              <a:gd name="connsiteX8" fmla="*/ 162232 w 985684"/>
              <a:gd name="connsiteY8" fmla="*/ 73742 h 1002890"/>
              <a:gd name="connsiteX9" fmla="*/ 44245 w 985684"/>
              <a:gd name="connsiteY9" fmla="*/ 14748 h 1002890"/>
              <a:gd name="connsiteX10" fmla="*/ 0 w 985684"/>
              <a:gd name="connsiteY10" fmla="*/ 29497 h 1002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5684" h="1002890">
                <a:moveTo>
                  <a:pt x="575187" y="1002890"/>
                </a:moveTo>
                <a:cubicBezTo>
                  <a:pt x="599768" y="981996"/>
                  <a:pt x="624349" y="961103"/>
                  <a:pt x="648929" y="943897"/>
                </a:cubicBezTo>
                <a:cubicBezTo>
                  <a:pt x="673509" y="926691"/>
                  <a:pt x="722671" y="899652"/>
                  <a:pt x="722671" y="899652"/>
                </a:cubicBezTo>
                <a:cubicBezTo>
                  <a:pt x="771832" y="870155"/>
                  <a:pt x="904568" y="835742"/>
                  <a:pt x="943897" y="766916"/>
                </a:cubicBezTo>
                <a:cubicBezTo>
                  <a:pt x="983226" y="698090"/>
                  <a:pt x="985684" y="577645"/>
                  <a:pt x="958645" y="486697"/>
                </a:cubicBezTo>
                <a:cubicBezTo>
                  <a:pt x="931606" y="395749"/>
                  <a:pt x="850491" y="290052"/>
                  <a:pt x="781665" y="221226"/>
                </a:cubicBezTo>
                <a:cubicBezTo>
                  <a:pt x="712839" y="152400"/>
                  <a:pt x="636640" y="110613"/>
                  <a:pt x="545691" y="73742"/>
                </a:cubicBezTo>
                <a:cubicBezTo>
                  <a:pt x="454743" y="36871"/>
                  <a:pt x="299884" y="0"/>
                  <a:pt x="235974" y="0"/>
                </a:cubicBezTo>
                <a:cubicBezTo>
                  <a:pt x="172064" y="0"/>
                  <a:pt x="194187" y="71284"/>
                  <a:pt x="162232" y="73742"/>
                </a:cubicBezTo>
                <a:cubicBezTo>
                  <a:pt x="130277" y="76200"/>
                  <a:pt x="71284" y="22122"/>
                  <a:pt x="44245" y="14748"/>
                </a:cubicBezTo>
                <a:cubicBezTo>
                  <a:pt x="17206" y="7374"/>
                  <a:pt x="8603" y="18435"/>
                  <a:pt x="0" y="29497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658762" y="2300748"/>
            <a:ext cx="476864" cy="349045"/>
          </a:xfrm>
          <a:custGeom>
            <a:avLst/>
            <a:gdLst>
              <a:gd name="connsiteX0" fmla="*/ 476864 w 476864"/>
              <a:gd name="connsiteY0" fmla="*/ 0 h 349045"/>
              <a:gd name="connsiteX1" fmla="*/ 403122 w 476864"/>
              <a:gd name="connsiteY1" fmla="*/ 58994 h 349045"/>
              <a:gd name="connsiteX2" fmla="*/ 344128 w 476864"/>
              <a:gd name="connsiteY2" fmla="*/ 73742 h 349045"/>
              <a:gd name="connsiteX3" fmla="*/ 137651 w 476864"/>
              <a:gd name="connsiteY3" fmla="*/ 58994 h 349045"/>
              <a:gd name="connsiteX4" fmla="*/ 19664 w 476864"/>
              <a:gd name="connsiteY4" fmla="*/ 235975 h 349045"/>
              <a:gd name="connsiteX5" fmla="*/ 19664 w 476864"/>
              <a:gd name="connsiteY5" fmla="*/ 309717 h 349045"/>
              <a:gd name="connsiteX6" fmla="*/ 34412 w 476864"/>
              <a:gd name="connsiteY6" fmla="*/ 339213 h 349045"/>
              <a:gd name="connsiteX7" fmla="*/ 19664 w 476864"/>
              <a:gd name="connsiteY7" fmla="*/ 250723 h 34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6864" h="349045">
                <a:moveTo>
                  <a:pt x="476864" y="0"/>
                </a:moveTo>
                <a:cubicBezTo>
                  <a:pt x="451054" y="23352"/>
                  <a:pt x="425245" y="46704"/>
                  <a:pt x="403122" y="58994"/>
                </a:cubicBezTo>
                <a:cubicBezTo>
                  <a:pt x="380999" y="71284"/>
                  <a:pt x="388373" y="73742"/>
                  <a:pt x="344128" y="73742"/>
                </a:cubicBezTo>
                <a:cubicBezTo>
                  <a:pt x="299883" y="73742"/>
                  <a:pt x="191728" y="31955"/>
                  <a:pt x="137651" y="58994"/>
                </a:cubicBezTo>
                <a:cubicBezTo>
                  <a:pt x="83574" y="86033"/>
                  <a:pt x="39328" y="194188"/>
                  <a:pt x="19664" y="235975"/>
                </a:cubicBezTo>
                <a:cubicBezTo>
                  <a:pt x="0" y="277762"/>
                  <a:pt x="17206" y="292511"/>
                  <a:pt x="19664" y="309717"/>
                </a:cubicBezTo>
                <a:cubicBezTo>
                  <a:pt x="22122" y="326923"/>
                  <a:pt x="34412" y="349045"/>
                  <a:pt x="34412" y="339213"/>
                </a:cubicBezTo>
                <a:cubicBezTo>
                  <a:pt x="34412" y="329381"/>
                  <a:pt x="27038" y="290052"/>
                  <a:pt x="19664" y="250723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071538" y="2786058"/>
            <a:ext cx="100013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6643702" y="5715016"/>
            <a:ext cx="207170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ОТВЕТ: 15</a:t>
            </a:r>
            <a:endParaRPr lang="ru-RU" sz="3200" b="1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Задача №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71546"/>
            <a:ext cx="8572560" cy="485778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                               В      </a:t>
            </a:r>
            <a:r>
              <a:rPr lang="ru-RU" sz="2800" dirty="0" smtClean="0"/>
              <a:t>Через </a:t>
            </a:r>
            <a:r>
              <a:rPr lang="ru-RU" sz="2800" dirty="0" smtClean="0"/>
              <a:t>конец А </a:t>
            </a:r>
            <a:r>
              <a:rPr lang="ru-RU" sz="2800" dirty="0" smtClean="0"/>
              <a:t>отрезка</a:t>
            </a:r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dirty="0" smtClean="0"/>
              <a:t>                                                   АВ </a:t>
            </a:r>
            <a:r>
              <a:rPr lang="ru-RU" sz="2800" dirty="0" smtClean="0"/>
              <a:t>проведена плоскость </a:t>
            </a:r>
            <a:r>
              <a:rPr lang="ru-RU" sz="2800" dirty="0" smtClean="0">
                <a:sym typeface="Symbol"/>
              </a:rPr>
              <a:t></a:t>
            </a:r>
            <a:r>
              <a:rPr lang="ru-RU" sz="2800" dirty="0" smtClean="0"/>
              <a:t>. 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dirty="0" smtClean="0"/>
              <a:t>                           С                     Через </a:t>
            </a:r>
            <a:r>
              <a:rPr lang="ru-RU" sz="2800" dirty="0" smtClean="0"/>
              <a:t>конец В и точку </a:t>
            </a:r>
            <a:r>
              <a:rPr lang="ru-RU" sz="2800" dirty="0" smtClean="0"/>
              <a:t>С</a:t>
            </a:r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dirty="0" smtClean="0"/>
              <a:t>                                                   отрезка </a:t>
            </a:r>
            <a:r>
              <a:rPr lang="ru-RU" sz="2800" dirty="0" smtClean="0"/>
              <a:t>АВ проведены 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dirty="0" smtClean="0"/>
              <a:t>                                                    параллельные </a:t>
            </a:r>
            <a:r>
              <a:rPr lang="ru-RU" sz="2800" dirty="0" smtClean="0"/>
              <a:t>прямые</a:t>
            </a:r>
            <a:r>
              <a:rPr lang="ru-RU" sz="2800" dirty="0" smtClean="0"/>
              <a:t>,</a:t>
            </a:r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dirty="0" smtClean="0"/>
              <a:t>                                                     </a:t>
            </a:r>
            <a:r>
              <a:rPr lang="ru-RU" sz="2800" dirty="0" smtClean="0"/>
              <a:t>пересекающиеся с 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dirty="0" smtClean="0"/>
              <a:t>                                                        плоскостью </a:t>
            </a:r>
            <a:r>
              <a:rPr lang="ru-RU" sz="2800" dirty="0" smtClean="0">
                <a:sym typeface="Symbol"/>
              </a:rPr>
              <a:t></a:t>
            </a:r>
            <a:r>
              <a:rPr lang="ru-RU" sz="2800" dirty="0" smtClean="0"/>
              <a:t> в точках </a:t>
            </a:r>
            <a:r>
              <a:rPr lang="ru-RU" sz="2800" dirty="0" smtClean="0"/>
              <a:t>В</a:t>
            </a:r>
            <a:r>
              <a:rPr lang="ru-RU" sz="2800" baseline="-25000" dirty="0" smtClean="0"/>
              <a:t>1</a:t>
            </a:r>
          </a:p>
          <a:p>
            <a:pPr>
              <a:buNone/>
            </a:pPr>
            <a:r>
              <a:rPr lang="ru-RU" sz="2800" baseline="-25000" dirty="0" smtClean="0"/>
              <a:t> </a:t>
            </a:r>
            <a:r>
              <a:rPr lang="ru-RU" sz="2800" baseline="-25000" dirty="0" smtClean="0"/>
              <a:t>                                                                                       </a:t>
            </a:r>
            <a:r>
              <a:rPr lang="ru-RU" sz="2800" dirty="0" smtClean="0"/>
              <a:t> </a:t>
            </a:r>
            <a:r>
              <a:rPr lang="ru-RU" sz="2800" dirty="0" smtClean="0"/>
              <a:t>и С</a:t>
            </a:r>
            <a:r>
              <a:rPr lang="ru-RU" sz="2800" baseline="-25000" dirty="0" smtClean="0"/>
              <a:t>1</a:t>
            </a:r>
            <a:r>
              <a:rPr lang="ru-RU" sz="2800" dirty="0" smtClean="0"/>
              <a:t>. </a:t>
            </a:r>
            <a:r>
              <a:rPr lang="ru-RU" sz="2800" dirty="0" smtClean="0"/>
              <a:t>Найдите </a:t>
            </a:r>
            <a:r>
              <a:rPr lang="ru-RU" sz="2800" dirty="0" smtClean="0"/>
              <a:t>СС</a:t>
            </a:r>
            <a:r>
              <a:rPr lang="ru-RU" sz="2800" baseline="-25000" dirty="0" smtClean="0"/>
              <a:t>1</a:t>
            </a:r>
            <a:r>
              <a:rPr lang="ru-RU" sz="2800" dirty="0" smtClean="0"/>
              <a:t>, </a:t>
            </a:r>
            <a:r>
              <a:rPr lang="ru-RU" sz="2800" dirty="0" smtClean="0"/>
              <a:t>если </a:t>
            </a:r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dirty="0" smtClean="0"/>
              <a:t>                                                          ВВ</a:t>
            </a:r>
            <a:r>
              <a:rPr lang="ru-RU" sz="2800" baseline="-25000" dirty="0" smtClean="0"/>
              <a:t>1</a:t>
            </a:r>
            <a:r>
              <a:rPr lang="ru-RU" sz="2800" dirty="0" smtClean="0"/>
              <a:t> </a:t>
            </a:r>
            <a:r>
              <a:rPr lang="ru-RU" sz="2800" dirty="0" smtClean="0"/>
              <a:t>= 15 см</a:t>
            </a:r>
            <a:r>
              <a:rPr lang="ru-RU" sz="2800" dirty="0" smtClean="0"/>
              <a:t>,</a:t>
            </a:r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dirty="0" smtClean="0"/>
              <a:t>                                                           АВ</a:t>
            </a:r>
            <a:r>
              <a:rPr lang="ru-RU" sz="2800" baseline="-25000" dirty="0" smtClean="0"/>
              <a:t>1</a:t>
            </a:r>
            <a:r>
              <a:rPr lang="ru-RU" sz="2800" dirty="0" smtClean="0"/>
              <a:t> </a:t>
            </a:r>
            <a:r>
              <a:rPr lang="ru-RU" sz="2800" dirty="0" smtClean="0"/>
              <a:t>: В</a:t>
            </a:r>
            <a:r>
              <a:rPr lang="ru-RU" sz="2800" baseline="-25000" dirty="0" smtClean="0"/>
              <a:t>1</a:t>
            </a:r>
            <a:r>
              <a:rPr lang="ru-RU" sz="2800" dirty="0" smtClean="0"/>
              <a:t>С</a:t>
            </a:r>
            <a:r>
              <a:rPr lang="ru-RU" sz="2800" baseline="-25000" dirty="0" smtClean="0"/>
              <a:t>1 </a:t>
            </a:r>
            <a:r>
              <a:rPr lang="ru-RU" sz="2800" dirty="0" smtClean="0"/>
              <a:t>= 3 :1. </a:t>
            </a:r>
            <a:endParaRPr lang="ru-RU" sz="2800" dirty="0"/>
          </a:p>
        </p:txBody>
      </p:sp>
      <p:sp>
        <p:nvSpPr>
          <p:cNvPr id="5" name="Полилиния 4"/>
          <p:cNvSpPr/>
          <p:nvPr/>
        </p:nvSpPr>
        <p:spPr>
          <a:xfrm>
            <a:off x="690716" y="3465871"/>
            <a:ext cx="4392561" cy="2482645"/>
          </a:xfrm>
          <a:custGeom>
            <a:avLst/>
            <a:gdLst>
              <a:gd name="connsiteX0" fmla="*/ 135194 w 4392561"/>
              <a:gd name="connsiteY0" fmla="*/ 648929 h 2482645"/>
              <a:gd name="connsiteX1" fmla="*/ 2458 w 4392561"/>
              <a:gd name="connsiteY1" fmla="*/ 840658 h 2482645"/>
              <a:gd name="connsiteX2" fmla="*/ 120445 w 4392561"/>
              <a:gd name="connsiteY2" fmla="*/ 1224116 h 2482645"/>
              <a:gd name="connsiteX3" fmla="*/ 503903 w 4392561"/>
              <a:gd name="connsiteY3" fmla="*/ 1253613 h 2482645"/>
              <a:gd name="connsiteX4" fmla="*/ 577645 w 4392561"/>
              <a:gd name="connsiteY4" fmla="*/ 1637071 h 2482645"/>
              <a:gd name="connsiteX5" fmla="*/ 621890 w 4392561"/>
              <a:gd name="connsiteY5" fmla="*/ 2153264 h 2482645"/>
              <a:gd name="connsiteX6" fmla="*/ 1005349 w 4392561"/>
              <a:gd name="connsiteY6" fmla="*/ 2212258 h 2482645"/>
              <a:gd name="connsiteX7" fmla="*/ 1477297 w 4392561"/>
              <a:gd name="connsiteY7" fmla="*/ 2197510 h 2482645"/>
              <a:gd name="connsiteX8" fmla="*/ 1919749 w 4392561"/>
              <a:gd name="connsiteY8" fmla="*/ 2433484 h 2482645"/>
              <a:gd name="connsiteX9" fmla="*/ 2450690 w 4392561"/>
              <a:gd name="connsiteY9" fmla="*/ 2433484 h 2482645"/>
              <a:gd name="connsiteX10" fmla="*/ 2878394 w 4392561"/>
              <a:gd name="connsiteY10" fmla="*/ 2138516 h 2482645"/>
              <a:gd name="connsiteX11" fmla="*/ 3645310 w 4392561"/>
              <a:gd name="connsiteY11" fmla="*/ 2433484 h 2482645"/>
              <a:gd name="connsiteX12" fmla="*/ 4235245 w 4392561"/>
              <a:gd name="connsiteY12" fmla="*/ 2050026 h 2482645"/>
              <a:gd name="connsiteX13" fmla="*/ 4353232 w 4392561"/>
              <a:gd name="connsiteY13" fmla="*/ 1843548 h 2482645"/>
              <a:gd name="connsiteX14" fmla="*/ 3999271 w 4392561"/>
              <a:gd name="connsiteY14" fmla="*/ 1386348 h 2482645"/>
              <a:gd name="connsiteX15" fmla="*/ 3984523 w 4392561"/>
              <a:gd name="connsiteY15" fmla="*/ 766916 h 2482645"/>
              <a:gd name="connsiteX16" fmla="*/ 3556819 w 4392561"/>
              <a:gd name="connsiteY16" fmla="*/ 589935 h 2482645"/>
              <a:gd name="connsiteX17" fmla="*/ 3276600 w 4392561"/>
              <a:gd name="connsiteY17" fmla="*/ 560439 h 2482645"/>
              <a:gd name="connsiteX18" fmla="*/ 2981632 w 4392561"/>
              <a:gd name="connsiteY18" fmla="*/ 560439 h 2482645"/>
              <a:gd name="connsiteX19" fmla="*/ 2347452 w 4392561"/>
              <a:gd name="connsiteY19" fmla="*/ 73742 h 2482645"/>
              <a:gd name="connsiteX20" fmla="*/ 1713271 w 4392561"/>
              <a:gd name="connsiteY20" fmla="*/ 117987 h 2482645"/>
              <a:gd name="connsiteX21" fmla="*/ 1256071 w 4392561"/>
              <a:gd name="connsiteY21" fmla="*/ 162232 h 2482645"/>
              <a:gd name="connsiteX22" fmla="*/ 1093839 w 4392561"/>
              <a:gd name="connsiteY22" fmla="*/ 162232 h 2482645"/>
              <a:gd name="connsiteX23" fmla="*/ 828368 w 4392561"/>
              <a:gd name="connsiteY23" fmla="*/ 280219 h 2482645"/>
              <a:gd name="connsiteX24" fmla="*/ 518652 w 4392561"/>
              <a:gd name="connsiteY24" fmla="*/ 353961 h 2482645"/>
              <a:gd name="connsiteX25" fmla="*/ 326923 w 4392561"/>
              <a:gd name="connsiteY25" fmla="*/ 486697 h 2482645"/>
              <a:gd name="connsiteX26" fmla="*/ 223684 w 4392561"/>
              <a:gd name="connsiteY26" fmla="*/ 589935 h 2482645"/>
              <a:gd name="connsiteX27" fmla="*/ 135194 w 4392561"/>
              <a:gd name="connsiteY27" fmla="*/ 648929 h 248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392561" h="2482645">
                <a:moveTo>
                  <a:pt x="135194" y="648929"/>
                </a:moveTo>
                <a:cubicBezTo>
                  <a:pt x="98323" y="690716"/>
                  <a:pt x="4916" y="744794"/>
                  <a:pt x="2458" y="840658"/>
                </a:cubicBezTo>
                <a:cubicBezTo>
                  <a:pt x="0" y="936522"/>
                  <a:pt x="36871" y="1155290"/>
                  <a:pt x="120445" y="1224116"/>
                </a:cubicBezTo>
                <a:cubicBezTo>
                  <a:pt x="204019" y="1292942"/>
                  <a:pt x="427703" y="1184787"/>
                  <a:pt x="503903" y="1253613"/>
                </a:cubicBezTo>
                <a:cubicBezTo>
                  <a:pt x="580103" y="1322439"/>
                  <a:pt x="557981" y="1487129"/>
                  <a:pt x="577645" y="1637071"/>
                </a:cubicBezTo>
                <a:cubicBezTo>
                  <a:pt x="597309" y="1787013"/>
                  <a:pt x="550606" y="2057400"/>
                  <a:pt x="621890" y="2153264"/>
                </a:cubicBezTo>
                <a:cubicBezTo>
                  <a:pt x="693174" y="2249129"/>
                  <a:pt x="862781" y="2204884"/>
                  <a:pt x="1005349" y="2212258"/>
                </a:cubicBezTo>
                <a:cubicBezTo>
                  <a:pt x="1147917" y="2219632"/>
                  <a:pt x="1324897" y="2160639"/>
                  <a:pt x="1477297" y="2197510"/>
                </a:cubicBezTo>
                <a:cubicBezTo>
                  <a:pt x="1629697" y="2234381"/>
                  <a:pt x="1757517" y="2394155"/>
                  <a:pt x="1919749" y="2433484"/>
                </a:cubicBezTo>
                <a:cubicBezTo>
                  <a:pt x="2081981" y="2472813"/>
                  <a:pt x="2290916" y="2482645"/>
                  <a:pt x="2450690" y="2433484"/>
                </a:cubicBezTo>
                <a:cubicBezTo>
                  <a:pt x="2610464" y="2384323"/>
                  <a:pt x="2679291" y="2138516"/>
                  <a:pt x="2878394" y="2138516"/>
                </a:cubicBezTo>
                <a:cubicBezTo>
                  <a:pt x="3077497" y="2138516"/>
                  <a:pt x="3419168" y="2448232"/>
                  <a:pt x="3645310" y="2433484"/>
                </a:cubicBezTo>
                <a:cubicBezTo>
                  <a:pt x="3871452" y="2418736"/>
                  <a:pt x="4117258" y="2148349"/>
                  <a:pt x="4235245" y="2050026"/>
                </a:cubicBezTo>
                <a:cubicBezTo>
                  <a:pt x="4353232" y="1951703"/>
                  <a:pt x="4392561" y="1954161"/>
                  <a:pt x="4353232" y="1843548"/>
                </a:cubicBezTo>
                <a:cubicBezTo>
                  <a:pt x="4313903" y="1732935"/>
                  <a:pt x="4060723" y="1565787"/>
                  <a:pt x="3999271" y="1386348"/>
                </a:cubicBezTo>
                <a:cubicBezTo>
                  <a:pt x="3937820" y="1206909"/>
                  <a:pt x="4058265" y="899651"/>
                  <a:pt x="3984523" y="766916"/>
                </a:cubicBezTo>
                <a:cubicBezTo>
                  <a:pt x="3910781" y="634181"/>
                  <a:pt x="3674806" y="624348"/>
                  <a:pt x="3556819" y="589935"/>
                </a:cubicBezTo>
                <a:cubicBezTo>
                  <a:pt x="3438832" y="555522"/>
                  <a:pt x="3372464" y="565355"/>
                  <a:pt x="3276600" y="560439"/>
                </a:cubicBezTo>
                <a:cubicBezTo>
                  <a:pt x="3180736" y="555523"/>
                  <a:pt x="3136490" y="641555"/>
                  <a:pt x="2981632" y="560439"/>
                </a:cubicBezTo>
                <a:cubicBezTo>
                  <a:pt x="2826774" y="479323"/>
                  <a:pt x="2558846" y="147484"/>
                  <a:pt x="2347452" y="73742"/>
                </a:cubicBezTo>
                <a:cubicBezTo>
                  <a:pt x="2136058" y="0"/>
                  <a:pt x="1895168" y="103239"/>
                  <a:pt x="1713271" y="117987"/>
                </a:cubicBezTo>
                <a:cubicBezTo>
                  <a:pt x="1531374" y="132735"/>
                  <a:pt x="1359310" y="154858"/>
                  <a:pt x="1256071" y="162232"/>
                </a:cubicBezTo>
                <a:cubicBezTo>
                  <a:pt x="1152832" y="169606"/>
                  <a:pt x="1165123" y="142568"/>
                  <a:pt x="1093839" y="162232"/>
                </a:cubicBezTo>
                <a:cubicBezTo>
                  <a:pt x="1022555" y="181896"/>
                  <a:pt x="924232" y="248264"/>
                  <a:pt x="828368" y="280219"/>
                </a:cubicBezTo>
                <a:cubicBezTo>
                  <a:pt x="732504" y="312174"/>
                  <a:pt x="602226" y="319548"/>
                  <a:pt x="518652" y="353961"/>
                </a:cubicBezTo>
                <a:cubicBezTo>
                  <a:pt x="435078" y="388374"/>
                  <a:pt x="376084" y="447368"/>
                  <a:pt x="326923" y="486697"/>
                </a:cubicBezTo>
                <a:cubicBezTo>
                  <a:pt x="277762" y="526026"/>
                  <a:pt x="258097" y="560438"/>
                  <a:pt x="223684" y="589935"/>
                </a:cubicBezTo>
                <a:cubicBezTo>
                  <a:pt x="189271" y="619432"/>
                  <a:pt x="172065" y="607142"/>
                  <a:pt x="135194" y="648929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1535885" y="1821645"/>
            <a:ext cx="2571768" cy="2500330"/>
          </a:xfrm>
          <a:prstGeom prst="line">
            <a:avLst/>
          </a:prstGeom>
          <a:ln w="381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000100" y="4286256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571604" y="4357694"/>
            <a:ext cx="2500330" cy="0"/>
          </a:xfrm>
          <a:prstGeom prst="line">
            <a:avLst/>
          </a:prstGeom>
          <a:ln w="381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2786050" y="3071810"/>
            <a:ext cx="257176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2285984" y="3571876"/>
            <a:ext cx="1571636" cy="0"/>
          </a:xfrm>
          <a:prstGeom prst="line">
            <a:avLst/>
          </a:prstGeom>
          <a:ln w="381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857488" y="4643446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</a:t>
            </a:r>
            <a:r>
              <a:rPr lang="ru-RU" sz="2400" b="1" baseline="-25000" dirty="0" smtClean="0">
                <a:solidFill>
                  <a:schemeClr val="tx1"/>
                </a:solidFill>
              </a:rPr>
              <a:t>1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857620" y="4643446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</a:t>
            </a:r>
            <a:r>
              <a:rPr lang="ru-RU" sz="2400" b="1" baseline="-25000" dirty="0" smtClean="0">
                <a:solidFill>
                  <a:schemeClr val="tx1"/>
                </a:solidFill>
              </a:rPr>
              <a:t>1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000760" y="5929330"/>
            <a:ext cx="278608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ОТВЕТ : 10 см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Цели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0072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обучающие: </a:t>
            </a:r>
          </a:p>
          <a:p>
            <a:pPr>
              <a:buNone/>
            </a:pPr>
            <a:r>
              <a:rPr lang="ru-RU" dirty="0" smtClean="0"/>
              <a:t>• рассмотреть возможные случаи взаимного расположения </a:t>
            </a:r>
            <a:r>
              <a:rPr lang="ru-RU" dirty="0" smtClean="0"/>
              <a:t>прямой и плоскости </a:t>
            </a:r>
            <a:r>
              <a:rPr lang="ru-RU" dirty="0" smtClean="0"/>
              <a:t>в пространстве; </a:t>
            </a:r>
          </a:p>
          <a:p>
            <a:pPr>
              <a:buNone/>
            </a:pPr>
            <a:r>
              <a:rPr lang="ru-RU" dirty="0" smtClean="0"/>
              <a:t>• формировать навык чтения и построения чертежей, пространственных конфигураций, пространственных фигур к задачам. </a:t>
            </a:r>
          </a:p>
          <a:p>
            <a:pPr>
              <a:buNone/>
            </a:pPr>
            <a:r>
              <a:rPr lang="ru-RU" b="1" dirty="0" smtClean="0"/>
              <a:t>развивающие: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• развивать пространственное воображение учащихся при решении геометрических задач, геометрическое мышление, интерес к предмету, познавательную и творческую деятельность учащихся, математическую речь, память, внимание; </a:t>
            </a:r>
          </a:p>
          <a:p>
            <a:pPr>
              <a:buNone/>
            </a:pPr>
            <a:r>
              <a:rPr lang="ru-RU" dirty="0" smtClean="0"/>
              <a:t>• вырабатывать самостоятельность в освоении новых знаний. </a:t>
            </a:r>
          </a:p>
          <a:p>
            <a:pPr>
              <a:buNone/>
            </a:pPr>
            <a:r>
              <a:rPr lang="ru-RU" b="1" dirty="0" smtClean="0"/>
              <a:t>воспитательные: </a:t>
            </a:r>
          </a:p>
          <a:p>
            <a:pPr>
              <a:buNone/>
            </a:pPr>
            <a:r>
              <a:rPr lang="ru-RU" dirty="0" smtClean="0"/>
              <a:t>• воспитывать у учащихся ответственное отношение к учебному труду, волевые качества; </a:t>
            </a:r>
          </a:p>
          <a:p>
            <a:pPr>
              <a:buNone/>
            </a:pPr>
            <a:r>
              <a:rPr lang="ru-RU" dirty="0" smtClean="0"/>
              <a:t>• формировать эмоциональную культуру и культуру общения.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Расположение прямой и плоскости в пространстве.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Прямая принадлежит плоскости.</a:t>
            </a:r>
          </a:p>
          <a:p>
            <a:pPr>
              <a:buFontTx/>
              <a:buChar char="-"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Копия IMG_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2643182"/>
            <a:ext cx="4491428" cy="3000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752" name="Freeform 64"/>
          <p:cNvSpPr>
            <a:spLocks/>
          </p:cNvSpPr>
          <p:nvPr/>
        </p:nvSpPr>
        <p:spPr bwMode="auto">
          <a:xfrm>
            <a:off x="0" y="0"/>
            <a:ext cx="9220200" cy="1562100"/>
          </a:xfrm>
          <a:custGeom>
            <a:avLst/>
            <a:gdLst>
              <a:gd name="T0" fmla="*/ 1896 w 5808"/>
              <a:gd name="T1" fmla="*/ 968 h 984"/>
              <a:gd name="T2" fmla="*/ 5808 w 5808"/>
              <a:gd name="T3" fmla="*/ 912 h 984"/>
              <a:gd name="T4" fmla="*/ 5760 w 5808"/>
              <a:gd name="T5" fmla="*/ 0 h 984"/>
              <a:gd name="T6" fmla="*/ 0 w 5808"/>
              <a:gd name="T7" fmla="*/ 0 h 984"/>
              <a:gd name="T8" fmla="*/ 1912 w 5808"/>
              <a:gd name="T9" fmla="*/ 984 h 9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08"/>
              <a:gd name="T16" fmla="*/ 0 h 984"/>
              <a:gd name="T17" fmla="*/ 5808 w 5808"/>
              <a:gd name="T18" fmla="*/ 984 h 9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08" h="984">
                <a:moveTo>
                  <a:pt x="1896" y="968"/>
                </a:moveTo>
                <a:lnTo>
                  <a:pt x="5808" y="912"/>
                </a:lnTo>
                <a:lnTo>
                  <a:pt x="5760" y="0"/>
                </a:lnTo>
                <a:lnTo>
                  <a:pt x="0" y="0"/>
                </a:lnTo>
                <a:lnTo>
                  <a:pt x="1912" y="984"/>
                </a:lnTo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9" name="Freeform 2" descr="Пергамент"/>
          <p:cNvSpPr>
            <a:spLocks/>
          </p:cNvSpPr>
          <p:nvPr/>
        </p:nvSpPr>
        <p:spPr bwMode="auto">
          <a:xfrm>
            <a:off x="-25400" y="0"/>
            <a:ext cx="3060700" cy="6858000"/>
          </a:xfrm>
          <a:custGeom>
            <a:avLst/>
            <a:gdLst>
              <a:gd name="T0" fmla="*/ 1928 w 1928"/>
              <a:gd name="T1" fmla="*/ 3224 h 4320"/>
              <a:gd name="T2" fmla="*/ 1912 w 1928"/>
              <a:gd name="T3" fmla="*/ 1200 h 4320"/>
              <a:gd name="T4" fmla="*/ 1896 w 1928"/>
              <a:gd name="T5" fmla="*/ 992 h 4320"/>
              <a:gd name="T6" fmla="*/ 0 w 1928"/>
              <a:gd name="T7" fmla="*/ 0 h 4320"/>
              <a:gd name="T8" fmla="*/ 8 w 1928"/>
              <a:gd name="T9" fmla="*/ 8 h 4320"/>
              <a:gd name="T10" fmla="*/ 24 w 1928"/>
              <a:gd name="T11" fmla="*/ 4320 h 4320"/>
              <a:gd name="T12" fmla="*/ 1928 w 1928"/>
              <a:gd name="T13" fmla="*/ 3224 h 43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28"/>
              <a:gd name="T22" fmla="*/ 0 h 4320"/>
              <a:gd name="T23" fmla="*/ 1928 w 1928"/>
              <a:gd name="T24" fmla="*/ 4320 h 43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28" h="4320">
                <a:moveTo>
                  <a:pt x="1928" y="3224"/>
                </a:moveTo>
                <a:lnTo>
                  <a:pt x="1912" y="1200"/>
                </a:lnTo>
                <a:lnTo>
                  <a:pt x="1896" y="992"/>
                </a:lnTo>
                <a:lnTo>
                  <a:pt x="0" y="0"/>
                </a:lnTo>
                <a:lnTo>
                  <a:pt x="8" y="8"/>
                </a:lnTo>
                <a:lnTo>
                  <a:pt x="24" y="4320"/>
                </a:lnTo>
                <a:lnTo>
                  <a:pt x="1928" y="3224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0" name="Freeform 3" descr="Пергамент"/>
          <p:cNvSpPr>
            <a:spLocks/>
          </p:cNvSpPr>
          <p:nvPr/>
        </p:nvSpPr>
        <p:spPr bwMode="auto">
          <a:xfrm>
            <a:off x="3009900" y="1485900"/>
            <a:ext cx="6172200" cy="3632200"/>
          </a:xfrm>
          <a:custGeom>
            <a:avLst/>
            <a:gdLst>
              <a:gd name="T0" fmla="*/ 16 w 3888"/>
              <a:gd name="T1" fmla="*/ 2288 h 2288"/>
              <a:gd name="T2" fmla="*/ 3888 w 3888"/>
              <a:gd name="T3" fmla="*/ 2288 h 2288"/>
              <a:gd name="T4" fmla="*/ 3872 w 3888"/>
              <a:gd name="T5" fmla="*/ 0 h 2288"/>
              <a:gd name="T6" fmla="*/ 0 w 3888"/>
              <a:gd name="T7" fmla="*/ 48 h 2288"/>
              <a:gd name="T8" fmla="*/ 16 w 3888"/>
              <a:gd name="T9" fmla="*/ 2288 h 22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88"/>
              <a:gd name="T16" fmla="*/ 0 h 2288"/>
              <a:gd name="T17" fmla="*/ 3888 w 3888"/>
              <a:gd name="T18" fmla="*/ 2288 h 22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88" h="2288">
                <a:moveTo>
                  <a:pt x="16" y="2288"/>
                </a:moveTo>
                <a:lnTo>
                  <a:pt x="3888" y="2288"/>
                </a:lnTo>
                <a:lnTo>
                  <a:pt x="3872" y="0"/>
                </a:lnTo>
                <a:lnTo>
                  <a:pt x="0" y="48"/>
                </a:lnTo>
                <a:lnTo>
                  <a:pt x="16" y="228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1" name="Freeform 4"/>
          <p:cNvSpPr>
            <a:spLocks/>
          </p:cNvSpPr>
          <p:nvPr/>
        </p:nvSpPr>
        <p:spPr bwMode="auto">
          <a:xfrm>
            <a:off x="3035300" y="1460500"/>
            <a:ext cx="6096000" cy="76200"/>
          </a:xfrm>
          <a:custGeom>
            <a:avLst/>
            <a:gdLst>
              <a:gd name="T0" fmla="*/ 0 w 3840"/>
              <a:gd name="T1" fmla="*/ 48 h 48"/>
              <a:gd name="T2" fmla="*/ 3840 w 3840"/>
              <a:gd name="T3" fmla="*/ 0 h 48"/>
              <a:gd name="T4" fmla="*/ 0 60000 65536"/>
              <a:gd name="T5" fmla="*/ 0 60000 65536"/>
              <a:gd name="T6" fmla="*/ 0 w 3840"/>
              <a:gd name="T7" fmla="*/ 0 h 48"/>
              <a:gd name="T8" fmla="*/ 3840 w 3840"/>
              <a:gd name="T9" fmla="*/ 48 h 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40" h="48">
                <a:moveTo>
                  <a:pt x="0" y="48"/>
                </a:moveTo>
                <a:lnTo>
                  <a:pt x="384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2" name="Freeform 5"/>
          <p:cNvSpPr>
            <a:spLocks/>
          </p:cNvSpPr>
          <p:nvPr/>
        </p:nvSpPr>
        <p:spPr bwMode="auto">
          <a:xfrm>
            <a:off x="3009900" y="5118100"/>
            <a:ext cx="6096000" cy="1588"/>
          </a:xfrm>
          <a:custGeom>
            <a:avLst/>
            <a:gdLst>
              <a:gd name="T0" fmla="*/ 0 w 3840"/>
              <a:gd name="T1" fmla="*/ 0 h 1"/>
              <a:gd name="T2" fmla="*/ 3840 w 3840"/>
              <a:gd name="T3" fmla="*/ 0 h 1"/>
              <a:gd name="T4" fmla="*/ 0 60000 65536"/>
              <a:gd name="T5" fmla="*/ 0 60000 65536"/>
              <a:gd name="T6" fmla="*/ 0 w 3840"/>
              <a:gd name="T7" fmla="*/ 0 h 1"/>
              <a:gd name="T8" fmla="*/ 3840 w 384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40" h="1">
                <a:moveTo>
                  <a:pt x="0" y="0"/>
                </a:moveTo>
                <a:lnTo>
                  <a:pt x="384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3" name="Freeform 6"/>
          <p:cNvSpPr>
            <a:spLocks/>
          </p:cNvSpPr>
          <p:nvPr/>
        </p:nvSpPr>
        <p:spPr bwMode="auto">
          <a:xfrm>
            <a:off x="3009900" y="1562100"/>
            <a:ext cx="25400" cy="3340100"/>
          </a:xfrm>
          <a:custGeom>
            <a:avLst/>
            <a:gdLst>
              <a:gd name="T0" fmla="*/ 0 w 16"/>
              <a:gd name="T1" fmla="*/ 0 h 2104"/>
              <a:gd name="T2" fmla="*/ 16 w 16"/>
              <a:gd name="T3" fmla="*/ 2104 h 2104"/>
              <a:gd name="T4" fmla="*/ 0 60000 65536"/>
              <a:gd name="T5" fmla="*/ 0 60000 65536"/>
              <a:gd name="T6" fmla="*/ 0 w 16"/>
              <a:gd name="T7" fmla="*/ 0 h 2104"/>
              <a:gd name="T8" fmla="*/ 16 w 16"/>
              <a:gd name="T9" fmla="*/ 2104 h 210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" h="2104">
                <a:moveTo>
                  <a:pt x="0" y="0"/>
                </a:moveTo>
                <a:lnTo>
                  <a:pt x="16" y="2104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6938963" y="2667000"/>
            <a:ext cx="1519237" cy="1524000"/>
            <a:chOff x="2739" y="1440"/>
            <a:chExt cx="957" cy="960"/>
          </a:xfrm>
        </p:grpSpPr>
        <p:sp>
          <p:nvSpPr>
            <p:cNvPr id="242716" name="Freeform 28"/>
            <p:cNvSpPr>
              <a:spLocks/>
            </p:cNvSpPr>
            <p:nvPr/>
          </p:nvSpPr>
          <p:spPr bwMode="auto">
            <a:xfrm>
              <a:off x="2784" y="1488"/>
              <a:ext cx="864" cy="832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864" y="0"/>
                </a:cxn>
                <a:cxn ang="0">
                  <a:pos x="864" y="832"/>
                </a:cxn>
                <a:cxn ang="0">
                  <a:pos x="16" y="832"/>
                </a:cxn>
                <a:cxn ang="0">
                  <a:pos x="0" y="13"/>
                </a:cxn>
              </a:cxnLst>
              <a:rect l="0" t="0" r="r" b="b"/>
              <a:pathLst>
                <a:path w="864" h="832">
                  <a:moveTo>
                    <a:pt x="0" y="13"/>
                  </a:moveTo>
                  <a:lnTo>
                    <a:pt x="864" y="0"/>
                  </a:lnTo>
                  <a:lnTo>
                    <a:pt x="864" y="832"/>
                  </a:lnTo>
                  <a:lnTo>
                    <a:pt x="16" y="832"/>
                  </a:lnTo>
                  <a:lnTo>
                    <a:pt x="0" y="1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18900000" scaled="1"/>
            </a:gradFill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29"/>
            <p:cNvGrpSpPr>
              <a:grpSpLocks/>
            </p:cNvGrpSpPr>
            <p:nvPr/>
          </p:nvGrpSpPr>
          <p:grpSpPr bwMode="auto">
            <a:xfrm>
              <a:off x="2739" y="1440"/>
              <a:ext cx="957" cy="960"/>
              <a:chOff x="2739" y="1440"/>
              <a:chExt cx="957" cy="1224"/>
            </a:xfrm>
          </p:grpSpPr>
          <p:sp>
            <p:nvSpPr>
              <p:cNvPr id="9253" name="Freeform 30"/>
              <p:cNvSpPr>
                <a:spLocks/>
              </p:cNvSpPr>
              <p:nvPr/>
            </p:nvSpPr>
            <p:spPr bwMode="auto">
              <a:xfrm>
                <a:off x="2739" y="1440"/>
                <a:ext cx="957" cy="1224"/>
              </a:xfrm>
              <a:custGeom>
                <a:avLst/>
                <a:gdLst>
                  <a:gd name="T0" fmla="*/ 1437 w 1517"/>
                  <a:gd name="T1" fmla="*/ 1064 h 1176"/>
                  <a:gd name="T2" fmla="*/ 1445 w 1517"/>
                  <a:gd name="T3" fmla="*/ 80 h 1176"/>
                  <a:gd name="T4" fmla="*/ 85 w 1517"/>
                  <a:gd name="T5" fmla="*/ 80 h 1176"/>
                  <a:gd name="T6" fmla="*/ 93 w 1517"/>
                  <a:gd name="T7" fmla="*/ 1088 h 1176"/>
                  <a:gd name="T8" fmla="*/ 1445 w 1517"/>
                  <a:gd name="T9" fmla="*/ 1080 h 1176"/>
                  <a:gd name="T10" fmla="*/ 1517 w 1517"/>
                  <a:gd name="T11" fmla="*/ 1168 h 1176"/>
                  <a:gd name="T12" fmla="*/ 1517 w 1517"/>
                  <a:gd name="T13" fmla="*/ 0 h 1176"/>
                  <a:gd name="T14" fmla="*/ 0 w 1517"/>
                  <a:gd name="T15" fmla="*/ 2 h 1176"/>
                  <a:gd name="T16" fmla="*/ 5 w 1517"/>
                  <a:gd name="T17" fmla="*/ 1176 h 1176"/>
                  <a:gd name="T18" fmla="*/ 1501 w 1517"/>
                  <a:gd name="T19" fmla="*/ 1168 h 1176"/>
                  <a:gd name="T20" fmla="*/ 1517 w 1517"/>
                  <a:gd name="T21" fmla="*/ 1160 h 117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17"/>
                  <a:gd name="T34" fmla="*/ 0 h 1176"/>
                  <a:gd name="T35" fmla="*/ 1517 w 1517"/>
                  <a:gd name="T36" fmla="*/ 1176 h 117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17" h="1176">
                    <a:moveTo>
                      <a:pt x="1437" y="1064"/>
                    </a:moveTo>
                    <a:lnTo>
                      <a:pt x="1445" y="80"/>
                    </a:lnTo>
                    <a:lnTo>
                      <a:pt x="85" y="80"/>
                    </a:lnTo>
                    <a:lnTo>
                      <a:pt x="93" y="1088"/>
                    </a:lnTo>
                    <a:lnTo>
                      <a:pt x="1445" y="1080"/>
                    </a:lnTo>
                    <a:lnTo>
                      <a:pt x="1517" y="1168"/>
                    </a:lnTo>
                    <a:lnTo>
                      <a:pt x="1517" y="0"/>
                    </a:lnTo>
                    <a:lnTo>
                      <a:pt x="0" y="2"/>
                    </a:lnTo>
                    <a:lnTo>
                      <a:pt x="5" y="1176"/>
                    </a:lnTo>
                    <a:lnTo>
                      <a:pt x="1501" y="1168"/>
                    </a:lnTo>
                    <a:lnTo>
                      <a:pt x="1517" y="1160"/>
                    </a:lnTo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4" name="Freeform 31"/>
              <p:cNvSpPr>
                <a:spLocks/>
              </p:cNvSpPr>
              <p:nvPr/>
            </p:nvSpPr>
            <p:spPr bwMode="auto">
              <a:xfrm>
                <a:off x="3398" y="1515"/>
                <a:ext cx="28" cy="1055"/>
              </a:xfrm>
              <a:custGeom>
                <a:avLst/>
                <a:gdLst>
                  <a:gd name="T0" fmla="*/ 0 w 45"/>
                  <a:gd name="T1" fmla="*/ 3 h 1014"/>
                  <a:gd name="T2" fmla="*/ 33 w 45"/>
                  <a:gd name="T3" fmla="*/ 0 h 1014"/>
                  <a:gd name="T4" fmla="*/ 45 w 45"/>
                  <a:gd name="T5" fmla="*/ 1014 h 1014"/>
                  <a:gd name="T6" fmla="*/ 15 w 45"/>
                  <a:gd name="T7" fmla="*/ 1011 h 1014"/>
                  <a:gd name="T8" fmla="*/ 9 w 45"/>
                  <a:gd name="T9" fmla="*/ 999 h 1014"/>
                  <a:gd name="T10" fmla="*/ 0 w 45"/>
                  <a:gd name="T11" fmla="*/ 3 h 10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1014"/>
                  <a:gd name="T20" fmla="*/ 45 w 45"/>
                  <a:gd name="T21" fmla="*/ 1014 h 101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1014">
                    <a:moveTo>
                      <a:pt x="0" y="3"/>
                    </a:moveTo>
                    <a:lnTo>
                      <a:pt x="33" y="0"/>
                    </a:lnTo>
                    <a:lnTo>
                      <a:pt x="45" y="1014"/>
                    </a:lnTo>
                    <a:lnTo>
                      <a:pt x="15" y="1011"/>
                    </a:lnTo>
                    <a:lnTo>
                      <a:pt x="9" y="999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5" name="Freeform 32"/>
              <p:cNvSpPr>
                <a:spLocks/>
              </p:cNvSpPr>
              <p:nvPr/>
            </p:nvSpPr>
            <p:spPr bwMode="auto">
              <a:xfrm>
                <a:off x="3049" y="1521"/>
                <a:ext cx="40" cy="1052"/>
              </a:xfrm>
              <a:custGeom>
                <a:avLst/>
                <a:gdLst>
                  <a:gd name="T0" fmla="*/ 0 w 63"/>
                  <a:gd name="T1" fmla="*/ 0 h 1011"/>
                  <a:gd name="T2" fmla="*/ 39 w 63"/>
                  <a:gd name="T3" fmla="*/ 3 h 1011"/>
                  <a:gd name="T4" fmla="*/ 51 w 63"/>
                  <a:gd name="T5" fmla="*/ 1011 h 1011"/>
                  <a:gd name="T6" fmla="*/ 63 w 63"/>
                  <a:gd name="T7" fmla="*/ 1002 h 1011"/>
                  <a:gd name="T8" fmla="*/ 15 w 63"/>
                  <a:gd name="T9" fmla="*/ 1011 h 1011"/>
                  <a:gd name="T10" fmla="*/ 0 w 63"/>
                  <a:gd name="T11" fmla="*/ 0 h 10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3"/>
                  <a:gd name="T19" fmla="*/ 0 h 1011"/>
                  <a:gd name="T20" fmla="*/ 63 w 63"/>
                  <a:gd name="T21" fmla="*/ 1011 h 10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3" h="1011">
                    <a:moveTo>
                      <a:pt x="0" y="0"/>
                    </a:moveTo>
                    <a:lnTo>
                      <a:pt x="39" y="3"/>
                    </a:lnTo>
                    <a:lnTo>
                      <a:pt x="51" y="1011"/>
                    </a:lnTo>
                    <a:lnTo>
                      <a:pt x="63" y="1002"/>
                    </a:lnTo>
                    <a:lnTo>
                      <a:pt x="15" y="10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225" name="Freeform 33"/>
          <p:cNvSpPr>
            <a:spLocks/>
          </p:cNvSpPr>
          <p:nvPr/>
        </p:nvSpPr>
        <p:spPr bwMode="auto">
          <a:xfrm>
            <a:off x="12700" y="25400"/>
            <a:ext cx="2997200" cy="1536700"/>
          </a:xfrm>
          <a:custGeom>
            <a:avLst/>
            <a:gdLst>
              <a:gd name="T0" fmla="*/ 1888 w 1888"/>
              <a:gd name="T1" fmla="*/ 968 h 968"/>
              <a:gd name="T2" fmla="*/ 0 w 1888"/>
              <a:gd name="T3" fmla="*/ 0 h 968"/>
              <a:gd name="T4" fmla="*/ 0 60000 65536"/>
              <a:gd name="T5" fmla="*/ 0 60000 65536"/>
              <a:gd name="T6" fmla="*/ 0 w 1888"/>
              <a:gd name="T7" fmla="*/ 0 h 968"/>
              <a:gd name="T8" fmla="*/ 1888 w 1888"/>
              <a:gd name="T9" fmla="*/ 968 h 9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88" h="968">
                <a:moveTo>
                  <a:pt x="1888" y="968"/>
                </a:move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4" name="Group 63"/>
          <p:cNvGrpSpPr>
            <a:grpSpLocks/>
          </p:cNvGrpSpPr>
          <p:nvPr/>
        </p:nvGrpSpPr>
        <p:grpSpPr bwMode="auto">
          <a:xfrm>
            <a:off x="1447800" y="165100"/>
            <a:ext cx="7467600" cy="1130300"/>
            <a:chOff x="912" y="104"/>
            <a:chExt cx="4704" cy="712"/>
          </a:xfrm>
        </p:grpSpPr>
        <p:sp>
          <p:nvSpPr>
            <p:cNvPr id="9241" name="Oval 21"/>
            <p:cNvSpPr>
              <a:spLocks noChangeArrowheads="1"/>
            </p:cNvSpPr>
            <p:nvPr/>
          </p:nvSpPr>
          <p:spPr bwMode="auto">
            <a:xfrm>
              <a:off x="1872" y="160"/>
              <a:ext cx="576" cy="26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2" name="Oval 22"/>
            <p:cNvSpPr>
              <a:spLocks noChangeArrowheads="1"/>
            </p:cNvSpPr>
            <p:nvPr/>
          </p:nvSpPr>
          <p:spPr bwMode="auto">
            <a:xfrm>
              <a:off x="2880" y="112"/>
              <a:ext cx="576" cy="26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3" name="Oval 23"/>
            <p:cNvSpPr>
              <a:spLocks noChangeArrowheads="1"/>
            </p:cNvSpPr>
            <p:nvPr/>
          </p:nvSpPr>
          <p:spPr bwMode="auto">
            <a:xfrm>
              <a:off x="3936" y="104"/>
              <a:ext cx="576" cy="26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4" name="Oval 24"/>
            <p:cNvSpPr>
              <a:spLocks noChangeArrowheads="1"/>
            </p:cNvSpPr>
            <p:nvPr/>
          </p:nvSpPr>
          <p:spPr bwMode="auto">
            <a:xfrm>
              <a:off x="3600" y="624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5" name="Oval 25"/>
            <p:cNvSpPr>
              <a:spLocks noChangeArrowheads="1"/>
            </p:cNvSpPr>
            <p:nvPr/>
          </p:nvSpPr>
          <p:spPr bwMode="auto">
            <a:xfrm>
              <a:off x="2736" y="624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6" name="Oval 26"/>
            <p:cNvSpPr>
              <a:spLocks noChangeArrowheads="1"/>
            </p:cNvSpPr>
            <p:nvPr/>
          </p:nvSpPr>
          <p:spPr bwMode="auto">
            <a:xfrm>
              <a:off x="1920" y="608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7" name="Oval 35"/>
            <p:cNvSpPr>
              <a:spLocks noChangeArrowheads="1"/>
            </p:cNvSpPr>
            <p:nvPr/>
          </p:nvSpPr>
          <p:spPr bwMode="auto">
            <a:xfrm>
              <a:off x="912" y="144"/>
              <a:ext cx="576" cy="26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8" name="Oval 36"/>
            <p:cNvSpPr>
              <a:spLocks noChangeArrowheads="1"/>
            </p:cNvSpPr>
            <p:nvPr/>
          </p:nvSpPr>
          <p:spPr bwMode="auto">
            <a:xfrm>
              <a:off x="5184" y="624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9" name="Oval 37"/>
            <p:cNvSpPr>
              <a:spLocks noChangeArrowheads="1"/>
            </p:cNvSpPr>
            <p:nvPr/>
          </p:nvSpPr>
          <p:spPr bwMode="auto">
            <a:xfrm>
              <a:off x="4992" y="120"/>
              <a:ext cx="576" cy="26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50" name="Oval 38"/>
            <p:cNvSpPr>
              <a:spLocks noChangeArrowheads="1"/>
            </p:cNvSpPr>
            <p:nvPr/>
          </p:nvSpPr>
          <p:spPr bwMode="auto">
            <a:xfrm>
              <a:off x="4416" y="624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4038600" y="2667000"/>
            <a:ext cx="1519238" cy="1524000"/>
            <a:chOff x="2739" y="1440"/>
            <a:chExt cx="957" cy="960"/>
          </a:xfrm>
        </p:grpSpPr>
        <p:sp>
          <p:nvSpPr>
            <p:cNvPr id="242728" name="Freeform 40"/>
            <p:cNvSpPr>
              <a:spLocks/>
            </p:cNvSpPr>
            <p:nvPr/>
          </p:nvSpPr>
          <p:spPr bwMode="auto">
            <a:xfrm>
              <a:off x="2784" y="1488"/>
              <a:ext cx="864" cy="832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864" y="0"/>
                </a:cxn>
                <a:cxn ang="0">
                  <a:pos x="864" y="832"/>
                </a:cxn>
                <a:cxn ang="0">
                  <a:pos x="16" y="832"/>
                </a:cxn>
                <a:cxn ang="0">
                  <a:pos x="0" y="13"/>
                </a:cxn>
              </a:cxnLst>
              <a:rect l="0" t="0" r="r" b="b"/>
              <a:pathLst>
                <a:path w="864" h="832">
                  <a:moveTo>
                    <a:pt x="0" y="13"/>
                  </a:moveTo>
                  <a:lnTo>
                    <a:pt x="864" y="0"/>
                  </a:lnTo>
                  <a:lnTo>
                    <a:pt x="864" y="832"/>
                  </a:lnTo>
                  <a:lnTo>
                    <a:pt x="16" y="832"/>
                  </a:lnTo>
                  <a:lnTo>
                    <a:pt x="0" y="1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18900000" scaled="1"/>
            </a:gradFill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" name="Group 41"/>
            <p:cNvGrpSpPr>
              <a:grpSpLocks/>
            </p:cNvGrpSpPr>
            <p:nvPr/>
          </p:nvGrpSpPr>
          <p:grpSpPr bwMode="auto">
            <a:xfrm>
              <a:off x="2739" y="1440"/>
              <a:ext cx="957" cy="960"/>
              <a:chOff x="2739" y="1440"/>
              <a:chExt cx="957" cy="1224"/>
            </a:xfrm>
          </p:grpSpPr>
          <p:sp>
            <p:nvSpPr>
              <p:cNvPr id="9238" name="Freeform 42"/>
              <p:cNvSpPr>
                <a:spLocks/>
              </p:cNvSpPr>
              <p:nvPr/>
            </p:nvSpPr>
            <p:spPr bwMode="auto">
              <a:xfrm>
                <a:off x="2739" y="1440"/>
                <a:ext cx="957" cy="1224"/>
              </a:xfrm>
              <a:custGeom>
                <a:avLst/>
                <a:gdLst>
                  <a:gd name="T0" fmla="*/ 1437 w 1517"/>
                  <a:gd name="T1" fmla="*/ 1064 h 1176"/>
                  <a:gd name="T2" fmla="*/ 1445 w 1517"/>
                  <a:gd name="T3" fmla="*/ 80 h 1176"/>
                  <a:gd name="T4" fmla="*/ 85 w 1517"/>
                  <a:gd name="T5" fmla="*/ 80 h 1176"/>
                  <a:gd name="T6" fmla="*/ 93 w 1517"/>
                  <a:gd name="T7" fmla="*/ 1088 h 1176"/>
                  <a:gd name="T8" fmla="*/ 1445 w 1517"/>
                  <a:gd name="T9" fmla="*/ 1080 h 1176"/>
                  <a:gd name="T10" fmla="*/ 1517 w 1517"/>
                  <a:gd name="T11" fmla="*/ 1168 h 1176"/>
                  <a:gd name="T12" fmla="*/ 1517 w 1517"/>
                  <a:gd name="T13" fmla="*/ 0 h 1176"/>
                  <a:gd name="T14" fmla="*/ 0 w 1517"/>
                  <a:gd name="T15" fmla="*/ 2 h 1176"/>
                  <a:gd name="T16" fmla="*/ 5 w 1517"/>
                  <a:gd name="T17" fmla="*/ 1176 h 1176"/>
                  <a:gd name="T18" fmla="*/ 1501 w 1517"/>
                  <a:gd name="T19" fmla="*/ 1168 h 1176"/>
                  <a:gd name="T20" fmla="*/ 1517 w 1517"/>
                  <a:gd name="T21" fmla="*/ 1160 h 117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17"/>
                  <a:gd name="T34" fmla="*/ 0 h 1176"/>
                  <a:gd name="T35" fmla="*/ 1517 w 1517"/>
                  <a:gd name="T36" fmla="*/ 1176 h 117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17" h="1176">
                    <a:moveTo>
                      <a:pt x="1437" y="1064"/>
                    </a:moveTo>
                    <a:lnTo>
                      <a:pt x="1445" y="80"/>
                    </a:lnTo>
                    <a:lnTo>
                      <a:pt x="85" y="80"/>
                    </a:lnTo>
                    <a:lnTo>
                      <a:pt x="93" y="1088"/>
                    </a:lnTo>
                    <a:lnTo>
                      <a:pt x="1445" y="1080"/>
                    </a:lnTo>
                    <a:lnTo>
                      <a:pt x="1517" y="1168"/>
                    </a:lnTo>
                    <a:lnTo>
                      <a:pt x="1517" y="0"/>
                    </a:lnTo>
                    <a:lnTo>
                      <a:pt x="0" y="2"/>
                    </a:lnTo>
                    <a:lnTo>
                      <a:pt x="5" y="1176"/>
                    </a:lnTo>
                    <a:lnTo>
                      <a:pt x="1501" y="1168"/>
                    </a:lnTo>
                    <a:lnTo>
                      <a:pt x="1517" y="1160"/>
                    </a:lnTo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9" name="Freeform 43"/>
              <p:cNvSpPr>
                <a:spLocks/>
              </p:cNvSpPr>
              <p:nvPr/>
            </p:nvSpPr>
            <p:spPr bwMode="auto">
              <a:xfrm>
                <a:off x="3398" y="1515"/>
                <a:ext cx="28" cy="1055"/>
              </a:xfrm>
              <a:custGeom>
                <a:avLst/>
                <a:gdLst>
                  <a:gd name="T0" fmla="*/ 0 w 45"/>
                  <a:gd name="T1" fmla="*/ 3 h 1014"/>
                  <a:gd name="T2" fmla="*/ 33 w 45"/>
                  <a:gd name="T3" fmla="*/ 0 h 1014"/>
                  <a:gd name="T4" fmla="*/ 45 w 45"/>
                  <a:gd name="T5" fmla="*/ 1014 h 1014"/>
                  <a:gd name="T6" fmla="*/ 15 w 45"/>
                  <a:gd name="T7" fmla="*/ 1011 h 1014"/>
                  <a:gd name="T8" fmla="*/ 9 w 45"/>
                  <a:gd name="T9" fmla="*/ 999 h 1014"/>
                  <a:gd name="T10" fmla="*/ 0 w 45"/>
                  <a:gd name="T11" fmla="*/ 3 h 10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1014"/>
                  <a:gd name="T20" fmla="*/ 45 w 45"/>
                  <a:gd name="T21" fmla="*/ 1014 h 101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1014">
                    <a:moveTo>
                      <a:pt x="0" y="3"/>
                    </a:moveTo>
                    <a:lnTo>
                      <a:pt x="33" y="0"/>
                    </a:lnTo>
                    <a:lnTo>
                      <a:pt x="45" y="1014"/>
                    </a:lnTo>
                    <a:lnTo>
                      <a:pt x="15" y="1011"/>
                    </a:lnTo>
                    <a:lnTo>
                      <a:pt x="9" y="999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0" name="Freeform 44"/>
              <p:cNvSpPr>
                <a:spLocks/>
              </p:cNvSpPr>
              <p:nvPr/>
            </p:nvSpPr>
            <p:spPr bwMode="auto">
              <a:xfrm>
                <a:off x="3049" y="1521"/>
                <a:ext cx="40" cy="1052"/>
              </a:xfrm>
              <a:custGeom>
                <a:avLst/>
                <a:gdLst>
                  <a:gd name="T0" fmla="*/ 0 w 63"/>
                  <a:gd name="T1" fmla="*/ 0 h 1011"/>
                  <a:gd name="T2" fmla="*/ 39 w 63"/>
                  <a:gd name="T3" fmla="*/ 3 h 1011"/>
                  <a:gd name="T4" fmla="*/ 51 w 63"/>
                  <a:gd name="T5" fmla="*/ 1011 h 1011"/>
                  <a:gd name="T6" fmla="*/ 63 w 63"/>
                  <a:gd name="T7" fmla="*/ 1002 h 1011"/>
                  <a:gd name="T8" fmla="*/ 15 w 63"/>
                  <a:gd name="T9" fmla="*/ 1011 h 1011"/>
                  <a:gd name="T10" fmla="*/ 0 w 63"/>
                  <a:gd name="T11" fmla="*/ 0 h 10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3"/>
                  <a:gd name="T19" fmla="*/ 0 h 1011"/>
                  <a:gd name="T20" fmla="*/ 63 w 63"/>
                  <a:gd name="T21" fmla="*/ 1011 h 10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3" h="1011">
                    <a:moveTo>
                      <a:pt x="0" y="0"/>
                    </a:moveTo>
                    <a:lnTo>
                      <a:pt x="39" y="3"/>
                    </a:lnTo>
                    <a:lnTo>
                      <a:pt x="51" y="1011"/>
                    </a:lnTo>
                    <a:lnTo>
                      <a:pt x="63" y="1002"/>
                    </a:lnTo>
                    <a:lnTo>
                      <a:pt x="15" y="10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42743" name="Freeform 55" descr="Дуб"/>
          <p:cNvSpPr>
            <a:spLocks/>
          </p:cNvSpPr>
          <p:nvPr/>
        </p:nvSpPr>
        <p:spPr bwMode="auto">
          <a:xfrm>
            <a:off x="25400" y="5118100"/>
            <a:ext cx="9131300" cy="1739900"/>
          </a:xfrm>
          <a:custGeom>
            <a:avLst/>
            <a:gdLst>
              <a:gd name="T0" fmla="*/ 0 w 5752"/>
              <a:gd name="T1" fmla="*/ 1096 h 1096"/>
              <a:gd name="T2" fmla="*/ 1896 w 5752"/>
              <a:gd name="T3" fmla="*/ 0 h 1096"/>
              <a:gd name="T4" fmla="*/ 5752 w 5752"/>
              <a:gd name="T5" fmla="*/ 0 h 1096"/>
              <a:gd name="T6" fmla="*/ 5744 w 5752"/>
              <a:gd name="T7" fmla="*/ 1080 h 1096"/>
              <a:gd name="T8" fmla="*/ 0 w 5752"/>
              <a:gd name="T9" fmla="*/ 1096 h 10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52"/>
              <a:gd name="T16" fmla="*/ 0 h 1096"/>
              <a:gd name="T17" fmla="*/ 5752 w 5752"/>
              <a:gd name="T18" fmla="*/ 1096 h 10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52" h="1096">
                <a:moveTo>
                  <a:pt x="0" y="1096"/>
                </a:moveTo>
                <a:lnTo>
                  <a:pt x="1896" y="0"/>
                </a:lnTo>
                <a:lnTo>
                  <a:pt x="5752" y="0"/>
                </a:lnTo>
                <a:lnTo>
                  <a:pt x="5744" y="1080"/>
                </a:lnTo>
                <a:lnTo>
                  <a:pt x="0" y="1096"/>
                </a:lnTo>
                <a:close/>
              </a:path>
            </a:pathLst>
          </a:custGeom>
          <a:blipFill dpi="0" rotWithShape="1">
            <a:blip r:embed="rId4" cstate="print"/>
            <a:srcRect/>
            <a:tile tx="0" ty="0" sx="100000" sy="100000" flip="none" algn="tl"/>
          </a:blipFill>
          <a:ln w="12700" cap="flat" cmpd="sng">
            <a:solidFill>
              <a:schemeClr val="tx2"/>
            </a:solidFill>
            <a:prstDash val="solid"/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grpSp>
        <p:nvGrpSpPr>
          <p:cNvPr id="7" name="Group 61"/>
          <p:cNvGrpSpPr>
            <a:grpSpLocks/>
          </p:cNvGrpSpPr>
          <p:nvPr/>
        </p:nvGrpSpPr>
        <p:grpSpPr bwMode="auto">
          <a:xfrm>
            <a:off x="-12700" y="38100"/>
            <a:ext cx="3009900" cy="1714500"/>
            <a:chOff x="-8" y="24"/>
            <a:chExt cx="1896" cy="1080"/>
          </a:xfrm>
        </p:grpSpPr>
        <p:sp>
          <p:nvSpPr>
            <p:cNvPr id="9234" name="Freeform 58"/>
            <p:cNvSpPr>
              <a:spLocks/>
            </p:cNvSpPr>
            <p:nvPr/>
          </p:nvSpPr>
          <p:spPr bwMode="auto">
            <a:xfrm>
              <a:off x="-8" y="24"/>
              <a:ext cx="1896" cy="960"/>
            </a:xfrm>
            <a:custGeom>
              <a:avLst/>
              <a:gdLst>
                <a:gd name="T0" fmla="*/ 1896 w 1896"/>
                <a:gd name="T1" fmla="*/ 960 h 960"/>
                <a:gd name="T2" fmla="*/ 0 w 1896"/>
                <a:gd name="T3" fmla="*/ 0 h 960"/>
                <a:gd name="T4" fmla="*/ 0 60000 65536"/>
                <a:gd name="T5" fmla="*/ 0 60000 65536"/>
                <a:gd name="T6" fmla="*/ 0 w 1896"/>
                <a:gd name="T7" fmla="*/ 0 h 960"/>
                <a:gd name="T8" fmla="*/ 1896 w 1896"/>
                <a:gd name="T9" fmla="*/ 960 h 9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96" h="960">
                  <a:moveTo>
                    <a:pt x="1896" y="960"/>
                  </a:moveTo>
                  <a:lnTo>
                    <a:pt x="0" y="0"/>
                  </a:lnTo>
                </a:path>
              </a:pathLst>
            </a:custGeom>
            <a:noFill/>
            <a:ln w="76200" cmpd="sng">
              <a:solidFill>
                <a:srgbClr val="FF0000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2748" name="Text Box 60"/>
            <p:cNvSpPr txBox="1">
              <a:spLocks noChangeArrowheads="1"/>
            </p:cNvSpPr>
            <p:nvPr/>
          </p:nvSpPr>
          <p:spPr bwMode="auto">
            <a:xfrm>
              <a:off x="864" y="528"/>
              <a:ext cx="356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5400" b="1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а</a:t>
              </a:r>
            </a:p>
          </p:txBody>
        </p:sp>
      </p:grpSp>
      <p:sp>
        <p:nvSpPr>
          <p:cNvPr id="9230" name="Freeform 9"/>
          <p:cNvSpPr>
            <a:spLocks/>
          </p:cNvSpPr>
          <p:nvPr/>
        </p:nvSpPr>
        <p:spPr bwMode="auto">
          <a:xfrm>
            <a:off x="101600" y="5092700"/>
            <a:ext cx="2933700" cy="1714500"/>
          </a:xfrm>
          <a:custGeom>
            <a:avLst/>
            <a:gdLst>
              <a:gd name="T0" fmla="*/ 1848 w 1848"/>
              <a:gd name="T1" fmla="*/ 0 h 1080"/>
              <a:gd name="T2" fmla="*/ 0 w 1848"/>
              <a:gd name="T3" fmla="*/ 1080 h 1080"/>
              <a:gd name="T4" fmla="*/ 0 60000 65536"/>
              <a:gd name="T5" fmla="*/ 0 60000 65536"/>
              <a:gd name="T6" fmla="*/ 0 w 1848"/>
              <a:gd name="T7" fmla="*/ 0 h 1080"/>
              <a:gd name="T8" fmla="*/ 1848 w 1848"/>
              <a:gd name="T9" fmla="*/ 1080 h 10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48" h="1080">
                <a:moveTo>
                  <a:pt x="1848" y="0"/>
                </a:moveTo>
                <a:lnTo>
                  <a:pt x="0" y="108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8" name="Group 65"/>
          <p:cNvGrpSpPr>
            <a:grpSpLocks/>
          </p:cNvGrpSpPr>
          <p:nvPr/>
        </p:nvGrpSpPr>
        <p:grpSpPr bwMode="auto">
          <a:xfrm>
            <a:off x="0" y="4953000"/>
            <a:ext cx="3060700" cy="1905000"/>
            <a:chOff x="0" y="3120"/>
            <a:chExt cx="1928" cy="1200"/>
          </a:xfrm>
        </p:grpSpPr>
        <p:sp>
          <p:nvSpPr>
            <p:cNvPr id="242747" name="Text Box 59"/>
            <p:cNvSpPr txBox="1">
              <a:spLocks noChangeArrowheads="1"/>
            </p:cNvSpPr>
            <p:nvPr/>
          </p:nvSpPr>
          <p:spPr bwMode="auto">
            <a:xfrm>
              <a:off x="864" y="3120"/>
              <a:ext cx="380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54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b</a:t>
              </a:r>
              <a:endParaRPr lang="ru-RU" sz="5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233" name="Freeform 57"/>
            <p:cNvSpPr>
              <a:spLocks/>
            </p:cNvSpPr>
            <p:nvPr/>
          </p:nvSpPr>
          <p:spPr bwMode="auto">
            <a:xfrm>
              <a:off x="0" y="3240"/>
              <a:ext cx="1928" cy="1080"/>
            </a:xfrm>
            <a:custGeom>
              <a:avLst/>
              <a:gdLst>
                <a:gd name="T0" fmla="*/ 1928 w 1928"/>
                <a:gd name="T1" fmla="*/ 0 h 1080"/>
                <a:gd name="T2" fmla="*/ 0 w 1928"/>
                <a:gd name="T3" fmla="*/ 1080 h 1080"/>
                <a:gd name="T4" fmla="*/ 0 60000 65536"/>
                <a:gd name="T5" fmla="*/ 0 60000 65536"/>
                <a:gd name="T6" fmla="*/ 0 w 1928"/>
                <a:gd name="T7" fmla="*/ 0 h 1080"/>
                <a:gd name="T8" fmla="*/ 1928 w 1928"/>
                <a:gd name="T9" fmla="*/ 1080 h 10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928" h="1080">
                  <a:moveTo>
                    <a:pt x="1928" y="0"/>
                  </a:moveTo>
                  <a:lnTo>
                    <a:pt x="0" y="1080"/>
                  </a:lnTo>
                </a:path>
              </a:pathLst>
            </a:custGeom>
            <a:noFill/>
            <a:ln w="76200" cmpd="sng">
              <a:solidFill>
                <a:srgbClr val="FF0000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242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500" fill="hold"/>
                                        <p:tgtEl>
                                          <p:spTgt spid="242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752" grpId="0" animBg="1"/>
      <p:bldP spid="2427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Прямая параллельна плоскости.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Рисунок 3" descr="Копия IMG_0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0298" y="2214554"/>
            <a:ext cx="4424147" cy="2851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752" name="Freeform 64"/>
          <p:cNvSpPr>
            <a:spLocks/>
          </p:cNvSpPr>
          <p:nvPr/>
        </p:nvSpPr>
        <p:spPr bwMode="auto">
          <a:xfrm>
            <a:off x="0" y="0"/>
            <a:ext cx="9220200" cy="1562100"/>
          </a:xfrm>
          <a:custGeom>
            <a:avLst/>
            <a:gdLst>
              <a:gd name="T0" fmla="*/ 1896 w 5808"/>
              <a:gd name="T1" fmla="*/ 968 h 984"/>
              <a:gd name="T2" fmla="*/ 5808 w 5808"/>
              <a:gd name="T3" fmla="*/ 912 h 984"/>
              <a:gd name="T4" fmla="*/ 5760 w 5808"/>
              <a:gd name="T5" fmla="*/ 0 h 984"/>
              <a:gd name="T6" fmla="*/ 0 w 5808"/>
              <a:gd name="T7" fmla="*/ 0 h 984"/>
              <a:gd name="T8" fmla="*/ 1912 w 5808"/>
              <a:gd name="T9" fmla="*/ 984 h 9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08"/>
              <a:gd name="T16" fmla="*/ 0 h 984"/>
              <a:gd name="T17" fmla="*/ 5808 w 5808"/>
              <a:gd name="T18" fmla="*/ 984 h 9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08" h="984">
                <a:moveTo>
                  <a:pt x="1896" y="968"/>
                </a:moveTo>
                <a:lnTo>
                  <a:pt x="5808" y="912"/>
                </a:lnTo>
                <a:lnTo>
                  <a:pt x="5760" y="0"/>
                </a:lnTo>
                <a:lnTo>
                  <a:pt x="0" y="0"/>
                </a:lnTo>
                <a:lnTo>
                  <a:pt x="1912" y="984"/>
                </a:lnTo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9" name="Freeform 2" descr="Пергамент"/>
          <p:cNvSpPr>
            <a:spLocks/>
          </p:cNvSpPr>
          <p:nvPr/>
        </p:nvSpPr>
        <p:spPr bwMode="auto">
          <a:xfrm>
            <a:off x="-25400" y="0"/>
            <a:ext cx="3060700" cy="6858000"/>
          </a:xfrm>
          <a:custGeom>
            <a:avLst/>
            <a:gdLst>
              <a:gd name="T0" fmla="*/ 1928 w 1928"/>
              <a:gd name="T1" fmla="*/ 3224 h 4320"/>
              <a:gd name="T2" fmla="*/ 1912 w 1928"/>
              <a:gd name="T3" fmla="*/ 1200 h 4320"/>
              <a:gd name="T4" fmla="*/ 1896 w 1928"/>
              <a:gd name="T5" fmla="*/ 992 h 4320"/>
              <a:gd name="T6" fmla="*/ 0 w 1928"/>
              <a:gd name="T7" fmla="*/ 0 h 4320"/>
              <a:gd name="T8" fmla="*/ 8 w 1928"/>
              <a:gd name="T9" fmla="*/ 8 h 4320"/>
              <a:gd name="T10" fmla="*/ 24 w 1928"/>
              <a:gd name="T11" fmla="*/ 4320 h 4320"/>
              <a:gd name="T12" fmla="*/ 1928 w 1928"/>
              <a:gd name="T13" fmla="*/ 3224 h 43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28"/>
              <a:gd name="T22" fmla="*/ 0 h 4320"/>
              <a:gd name="T23" fmla="*/ 1928 w 1928"/>
              <a:gd name="T24" fmla="*/ 4320 h 43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28" h="4320">
                <a:moveTo>
                  <a:pt x="1928" y="3224"/>
                </a:moveTo>
                <a:lnTo>
                  <a:pt x="1912" y="1200"/>
                </a:lnTo>
                <a:lnTo>
                  <a:pt x="1896" y="992"/>
                </a:lnTo>
                <a:lnTo>
                  <a:pt x="0" y="0"/>
                </a:lnTo>
                <a:lnTo>
                  <a:pt x="8" y="8"/>
                </a:lnTo>
                <a:lnTo>
                  <a:pt x="24" y="4320"/>
                </a:lnTo>
                <a:lnTo>
                  <a:pt x="1928" y="3224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0" name="Freeform 3" descr="Пергамент"/>
          <p:cNvSpPr>
            <a:spLocks/>
          </p:cNvSpPr>
          <p:nvPr/>
        </p:nvSpPr>
        <p:spPr bwMode="auto">
          <a:xfrm>
            <a:off x="3009900" y="1485900"/>
            <a:ext cx="6172200" cy="3632200"/>
          </a:xfrm>
          <a:custGeom>
            <a:avLst/>
            <a:gdLst>
              <a:gd name="T0" fmla="*/ 16 w 3888"/>
              <a:gd name="T1" fmla="*/ 2288 h 2288"/>
              <a:gd name="T2" fmla="*/ 3888 w 3888"/>
              <a:gd name="T3" fmla="*/ 2288 h 2288"/>
              <a:gd name="T4" fmla="*/ 3872 w 3888"/>
              <a:gd name="T5" fmla="*/ 0 h 2288"/>
              <a:gd name="T6" fmla="*/ 0 w 3888"/>
              <a:gd name="T7" fmla="*/ 48 h 2288"/>
              <a:gd name="T8" fmla="*/ 16 w 3888"/>
              <a:gd name="T9" fmla="*/ 2288 h 22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88"/>
              <a:gd name="T16" fmla="*/ 0 h 2288"/>
              <a:gd name="T17" fmla="*/ 3888 w 3888"/>
              <a:gd name="T18" fmla="*/ 2288 h 22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88" h="2288">
                <a:moveTo>
                  <a:pt x="16" y="2288"/>
                </a:moveTo>
                <a:lnTo>
                  <a:pt x="3888" y="2288"/>
                </a:lnTo>
                <a:lnTo>
                  <a:pt x="3872" y="0"/>
                </a:lnTo>
                <a:lnTo>
                  <a:pt x="0" y="48"/>
                </a:lnTo>
                <a:lnTo>
                  <a:pt x="16" y="228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1" name="Freeform 4"/>
          <p:cNvSpPr>
            <a:spLocks/>
          </p:cNvSpPr>
          <p:nvPr/>
        </p:nvSpPr>
        <p:spPr bwMode="auto">
          <a:xfrm>
            <a:off x="3035300" y="1460500"/>
            <a:ext cx="6096000" cy="76200"/>
          </a:xfrm>
          <a:custGeom>
            <a:avLst/>
            <a:gdLst>
              <a:gd name="T0" fmla="*/ 0 w 3840"/>
              <a:gd name="T1" fmla="*/ 48 h 48"/>
              <a:gd name="T2" fmla="*/ 3840 w 3840"/>
              <a:gd name="T3" fmla="*/ 0 h 48"/>
              <a:gd name="T4" fmla="*/ 0 60000 65536"/>
              <a:gd name="T5" fmla="*/ 0 60000 65536"/>
              <a:gd name="T6" fmla="*/ 0 w 3840"/>
              <a:gd name="T7" fmla="*/ 0 h 48"/>
              <a:gd name="T8" fmla="*/ 3840 w 3840"/>
              <a:gd name="T9" fmla="*/ 48 h 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40" h="48">
                <a:moveTo>
                  <a:pt x="0" y="48"/>
                </a:moveTo>
                <a:lnTo>
                  <a:pt x="384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2" name="Freeform 5"/>
          <p:cNvSpPr>
            <a:spLocks/>
          </p:cNvSpPr>
          <p:nvPr/>
        </p:nvSpPr>
        <p:spPr bwMode="auto">
          <a:xfrm>
            <a:off x="3009900" y="5118100"/>
            <a:ext cx="6096000" cy="1588"/>
          </a:xfrm>
          <a:custGeom>
            <a:avLst/>
            <a:gdLst>
              <a:gd name="T0" fmla="*/ 0 w 3840"/>
              <a:gd name="T1" fmla="*/ 0 h 1"/>
              <a:gd name="T2" fmla="*/ 3840 w 3840"/>
              <a:gd name="T3" fmla="*/ 0 h 1"/>
              <a:gd name="T4" fmla="*/ 0 60000 65536"/>
              <a:gd name="T5" fmla="*/ 0 60000 65536"/>
              <a:gd name="T6" fmla="*/ 0 w 3840"/>
              <a:gd name="T7" fmla="*/ 0 h 1"/>
              <a:gd name="T8" fmla="*/ 3840 w 384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40" h="1">
                <a:moveTo>
                  <a:pt x="0" y="0"/>
                </a:moveTo>
                <a:lnTo>
                  <a:pt x="384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3" name="Freeform 6"/>
          <p:cNvSpPr>
            <a:spLocks/>
          </p:cNvSpPr>
          <p:nvPr/>
        </p:nvSpPr>
        <p:spPr bwMode="auto">
          <a:xfrm>
            <a:off x="3009900" y="1562100"/>
            <a:ext cx="25400" cy="3340100"/>
          </a:xfrm>
          <a:custGeom>
            <a:avLst/>
            <a:gdLst>
              <a:gd name="T0" fmla="*/ 0 w 16"/>
              <a:gd name="T1" fmla="*/ 0 h 2104"/>
              <a:gd name="T2" fmla="*/ 16 w 16"/>
              <a:gd name="T3" fmla="*/ 2104 h 2104"/>
              <a:gd name="T4" fmla="*/ 0 60000 65536"/>
              <a:gd name="T5" fmla="*/ 0 60000 65536"/>
              <a:gd name="T6" fmla="*/ 0 w 16"/>
              <a:gd name="T7" fmla="*/ 0 h 2104"/>
              <a:gd name="T8" fmla="*/ 16 w 16"/>
              <a:gd name="T9" fmla="*/ 2104 h 210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" h="2104">
                <a:moveTo>
                  <a:pt x="0" y="0"/>
                </a:moveTo>
                <a:lnTo>
                  <a:pt x="16" y="2104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6938963" y="2667000"/>
            <a:ext cx="1519237" cy="1524000"/>
            <a:chOff x="2739" y="1440"/>
            <a:chExt cx="957" cy="960"/>
          </a:xfrm>
        </p:grpSpPr>
        <p:sp>
          <p:nvSpPr>
            <p:cNvPr id="242716" name="Freeform 28"/>
            <p:cNvSpPr>
              <a:spLocks/>
            </p:cNvSpPr>
            <p:nvPr/>
          </p:nvSpPr>
          <p:spPr bwMode="auto">
            <a:xfrm>
              <a:off x="2784" y="1488"/>
              <a:ext cx="864" cy="832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864" y="0"/>
                </a:cxn>
                <a:cxn ang="0">
                  <a:pos x="864" y="832"/>
                </a:cxn>
                <a:cxn ang="0">
                  <a:pos x="16" y="832"/>
                </a:cxn>
                <a:cxn ang="0">
                  <a:pos x="0" y="13"/>
                </a:cxn>
              </a:cxnLst>
              <a:rect l="0" t="0" r="r" b="b"/>
              <a:pathLst>
                <a:path w="864" h="832">
                  <a:moveTo>
                    <a:pt x="0" y="13"/>
                  </a:moveTo>
                  <a:lnTo>
                    <a:pt x="864" y="0"/>
                  </a:lnTo>
                  <a:lnTo>
                    <a:pt x="864" y="832"/>
                  </a:lnTo>
                  <a:lnTo>
                    <a:pt x="16" y="832"/>
                  </a:lnTo>
                  <a:lnTo>
                    <a:pt x="0" y="1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18900000" scaled="1"/>
            </a:gradFill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29"/>
            <p:cNvGrpSpPr>
              <a:grpSpLocks/>
            </p:cNvGrpSpPr>
            <p:nvPr/>
          </p:nvGrpSpPr>
          <p:grpSpPr bwMode="auto">
            <a:xfrm>
              <a:off x="2739" y="1440"/>
              <a:ext cx="957" cy="960"/>
              <a:chOff x="2739" y="1440"/>
              <a:chExt cx="957" cy="1224"/>
            </a:xfrm>
          </p:grpSpPr>
          <p:sp>
            <p:nvSpPr>
              <p:cNvPr id="9253" name="Freeform 30"/>
              <p:cNvSpPr>
                <a:spLocks/>
              </p:cNvSpPr>
              <p:nvPr/>
            </p:nvSpPr>
            <p:spPr bwMode="auto">
              <a:xfrm>
                <a:off x="2739" y="1440"/>
                <a:ext cx="957" cy="1224"/>
              </a:xfrm>
              <a:custGeom>
                <a:avLst/>
                <a:gdLst>
                  <a:gd name="T0" fmla="*/ 1437 w 1517"/>
                  <a:gd name="T1" fmla="*/ 1064 h 1176"/>
                  <a:gd name="T2" fmla="*/ 1445 w 1517"/>
                  <a:gd name="T3" fmla="*/ 80 h 1176"/>
                  <a:gd name="T4" fmla="*/ 85 w 1517"/>
                  <a:gd name="T5" fmla="*/ 80 h 1176"/>
                  <a:gd name="T6" fmla="*/ 93 w 1517"/>
                  <a:gd name="T7" fmla="*/ 1088 h 1176"/>
                  <a:gd name="T8" fmla="*/ 1445 w 1517"/>
                  <a:gd name="T9" fmla="*/ 1080 h 1176"/>
                  <a:gd name="T10" fmla="*/ 1517 w 1517"/>
                  <a:gd name="T11" fmla="*/ 1168 h 1176"/>
                  <a:gd name="T12" fmla="*/ 1517 w 1517"/>
                  <a:gd name="T13" fmla="*/ 0 h 1176"/>
                  <a:gd name="T14" fmla="*/ 0 w 1517"/>
                  <a:gd name="T15" fmla="*/ 2 h 1176"/>
                  <a:gd name="T16" fmla="*/ 5 w 1517"/>
                  <a:gd name="T17" fmla="*/ 1176 h 1176"/>
                  <a:gd name="T18" fmla="*/ 1501 w 1517"/>
                  <a:gd name="T19" fmla="*/ 1168 h 1176"/>
                  <a:gd name="T20" fmla="*/ 1517 w 1517"/>
                  <a:gd name="T21" fmla="*/ 1160 h 117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17"/>
                  <a:gd name="T34" fmla="*/ 0 h 1176"/>
                  <a:gd name="T35" fmla="*/ 1517 w 1517"/>
                  <a:gd name="T36" fmla="*/ 1176 h 117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17" h="1176">
                    <a:moveTo>
                      <a:pt x="1437" y="1064"/>
                    </a:moveTo>
                    <a:lnTo>
                      <a:pt x="1445" y="80"/>
                    </a:lnTo>
                    <a:lnTo>
                      <a:pt x="85" y="80"/>
                    </a:lnTo>
                    <a:lnTo>
                      <a:pt x="93" y="1088"/>
                    </a:lnTo>
                    <a:lnTo>
                      <a:pt x="1445" y="1080"/>
                    </a:lnTo>
                    <a:lnTo>
                      <a:pt x="1517" y="1168"/>
                    </a:lnTo>
                    <a:lnTo>
                      <a:pt x="1517" y="0"/>
                    </a:lnTo>
                    <a:lnTo>
                      <a:pt x="0" y="2"/>
                    </a:lnTo>
                    <a:lnTo>
                      <a:pt x="5" y="1176"/>
                    </a:lnTo>
                    <a:lnTo>
                      <a:pt x="1501" y="1168"/>
                    </a:lnTo>
                    <a:lnTo>
                      <a:pt x="1517" y="1160"/>
                    </a:lnTo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4" name="Freeform 31"/>
              <p:cNvSpPr>
                <a:spLocks/>
              </p:cNvSpPr>
              <p:nvPr/>
            </p:nvSpPr>
            <p:spPr bwMode="auto">
              <a:xfrm>
                <a:off x="3398" y="1515"/>
                <a:ext cx="28" cy="1055"/>
              </a:xfrm>
              <a:custGeom>
                <a:avLst/>
                <a:gdLst>
                  <a:gd name="T0" fmla="*/ 0 w 45"/>
                  <a:gd name="T1" fmla="*/ 3 h 1014"/>
                  <a:gd name="T2" fmla="*/ 33 w 45"/>
                  <a:gd name="T3" fmla="*/ 0 h 1014"/>
                  <a:gd name="T4" fmla="*/ 45 w 45"/>
                  <a:gd name="T5" fmla="*/ 1014 h 1014"/>
                  <a:gd name="T6" fmla="*/ 15 w 45"/>
                  <a:gd name="T7" fmla="*/ 1011 h 1014"/>
                  <a:gd name="T8" fmla="*/ 9 w 45"/>
                  <a:gd name="T9" fmla="*/ 999 h 1014"/>
                  <a:gd name="T10" fmla="*/ 0 w 45"/>
                  <a:gd name="T11" fmla="*/ 3 h 10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1014"/>
                  <a:gd name="T20" fmla="*/ 45 w 45"/>
                  <a:gd name="T21" fmla="*/ 1014 h 101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1014">
                    <a:moveTo>
                      <a:pt x="0" y="3"/>
                    </a:moveTo>
                    <a:lnTo>
                      <a:pt x="33" y="0"/>
                    </a:lnTo>
                    <a:lnTo>
                      <a:pt x="45" y="1014"/>
                    </a:lnTo>
                    <a:lnTo>
                      <a:pt x="15" y="1011"/>
                    </a:lnTo>
                    <a:lnTo>
                      <a:pt x="9" y="999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5" name="Freeform 32"/>
              <p:cNvSpPr>
                <a:spLocks/>
              </p:cNvSpPr>
              <p:nvPr/>
            </p:nvSpPr>
            <p:spPr bwMode="auto">
              <a:xfrm>
                <a:off x="3049" y="1521"/>
                <a:ext cx="40" cy="1052"/>
              </a:xfrm>
              <a:custGeom>
                <a:avLst/>
                <a:gdLst>
                  <a:gd name="T0" fmla="*/ 0 w 63"/>
                  <a:gd name="T1" fmla="*/ 0 h 1011"/>
                  <a:gd name="T2" fmla="*/ 39 w 63"/>
                  <a:gd name="T3" fmla="*/ 3 h 1011"/>
                  <a:gd name="T4" fmla="*/ 51 w 63"/>
                  <a:gd name="T5" fmla="*/ 1011 h 1011"/>
                  <a:gd name="T6" fmla="*/ 63 w 63"/>
                  <a:gd name="T7" fmla="*/ 1002 h 1011"/>
                  <a:gd name="T8" fmla="*/ 15 w 63"/>
                  <a:gd name="T9" fmla="*/ 1011 h 1011"/>
                  <a:gd name="T10" fmla="*/ 0 w 63"/>
                  <a:gd name="T11" fmla="*/ 0 h 10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3"/>
                  <a:gd name="T19" fmla="*/ 0 h 1011"/>
                  <a:gd name="T20" fmla="*/ 63 w 63"/>
                  <a:gd name="T21" fmla="*/ 1011 h 10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3" h="1011">
                    <a:moveTo>
                      <a:pt x="0" y="0"/>
                    </a:moveTo>
                    <a:lnTo>
                      <a:pt x="39" y="3"/>
                    </a:lnTo>
                    <a:lnTo>
                      <a:pt x="51" y="1011"/>
                    </a:lnTo>
                    <a:lnTo>
                      <a:pt x="63" y="1002"/>
                    </a:lnTo>
                    <a:lnTo>
                      <a:pt x="15" y="10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225" name="Freeform 33"/>
          <p:cNvSpPr>
            <a:spLocks/>
          </p:cNvSpPr>
          <p:nvPr/>
        </p:nvSpPr>
        <p:spPr bwMode="auto">
          <a:xfrm>
            <a:off x="12700" y="25400"/>
            <a:ext cx="2997200" cy="1536700"/>
          </a:xfrm>
          <a:custGeom>
            <a:avLst/>
            <a:gdLst>
              <a:gd name="T0" fmla="*/ 1888 w 1888"/>
              <a:gd name="T1" fmla="*/ 968 h 968"/>
              <a:gd name="T2" fmla="*/ 0 w 1888"/>
              <a:gd name="T3" fmla="*/ 0 h 968"/>
              <a:gd name="T4" fmla="*/ 0 60000 65536"/>
              <a:gd name="T5" fmla="*/ 0 60000 65536"/>
              <a:gd name="T6" fmla="*/ 0 w 1888"/>
              <a:gd name="T7" fmla="*/ 0 h 968"/>
              <a:gd name="T8" fmla="*/ 1888 w 1888"/>
              <a:gd name="T9" fmla="*/ 968 h 9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88" h="968">
                <a:moveTo>
                  <a:pt x="1888" y="968"/>
                </a:move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4" name="Group 63"/>
          <p:cNvGrpSpPr>
            <a:grpSpLocks/>
          </p:cNvGrpSpPr>
          <p:nvPr/>
        </p:nvGrpSpPr>
        <p:grpSpPr bwMode="auto">
          <a:xfrm>
            <a:off x="1447800" y="165100"/>
            <a:ext cx="7467600" cy="1130300"/>
            <a:chOff x="912" y="104"/>
            <a:chExt cx="4704" cy="712"/>
          </a:xfrm>
        </p:grpSpPr>
        <p:sp>
          <p:nvSpPr>
            <p:cNvPr id="9241" name="Oval 21"/>
            <p:cNvSpPr>
              <a:spLocks noChangeArrowheads="1"/>
            </p:cNvSpPr>
            <p:nvPr/>
          </p:nvSpPr>
          <p:spPr bwMode="auto">
            <a:xfrm>
              <a:off x="1872" y="160"/>
              <a:ext cx="576" cy="26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2" name="Oval 22"/>
            <p:cNvSpPr>
              <a:spLocks noChangeArrowheads="1"/>
            </p:cNvSpPr>
            <p:nvPr/>
          </p:nvSpPr>
          <p:spPr bwMode="auto">
            <a:xfrm>
              <a:off x="2880" y="112"/>
              <a:ext cx="576" cy="26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3" name="Oval 23"/>
            <p:cNvSpPr>
              <a:spLocks noChangeArrowheads="1"/>
            </p:cNvSpPr>
            <p:nvPr/>
          </p:nvSpPr>
          <p:spPr bwMode="auto">
            <a:xfrm>
              <a:off x="3936" y="104"/>
              <a:ext cx="576" cy="26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4" name="Oval 24"/>
            <p:cNvSpPr>
              <a:spLocks noChangeArrowheads="1"/>
            </p:cNvSpPr>
            <p:nvPr/>
          </p:nvSpPr>
          <p:spPr bwMode="auto">
            <a:xfrm>
              <a:off x="3600" y="624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5" name="Oval 25"/>
            <p:cNvSpPr>
              <a:spLocks noChangeArrowheads="1"/>
            </p:cNvSpPr>
            <p:nvPr/>
          </p:nvSpPr>
          <p:spPr bwMode="auto">
            <a:xfrm>
              <a:off x="2736" y="624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6" name="Oval 26"/>
            <p:cNvSpPr>
              <a:spLocks noChangeArrowheads="1"/>
            </p:cNvSpPr>
            <p:nvPr/>
          </p:nvSpPr>
          <p:spPr bwMode="auto">
            <a:xfrm>
              <a:off x="1920" y="608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7" name="Oval 35"/>
            <p:cNvSpPr>
              <a:spLocks noChangeArrowheads="1"/>
            </p:cNvSpPr>
            <p:nvPr/>
          </p:nvSpPr>
          <p:spPr bwMode="auto">
            <a:xfrm>
              <a:off x="912" y="144"/>
              <a:ext cx="576" cy="26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8" name="Oval 36"/>
            <p:cNvSpPr>
              <a:spLocks noChangeArrowheads="1"/>
            </p:cNvSpPr>
            <p:nvPr/>
          </p:nvSpPr>
          <p:spPr bwMode="auto">
            <a:xfrm>
              <a:off x="5184" y="624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9" name="Oval 37"/>
            <p:cNvSpPr>
              <a:spLocks noChangeArrowheads="1"/>
            </p:cNvSpPr>
            <p:nvPr/>
          </p:nvSpPr>
          <p:spPr bwMode="auto">
            <a:xfrm>
              <a:off x="4992" y="120"/>
              <a:ext cx="576" cy="26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50" name="Oval 38"/>
            <p:cNvSpPr>
              <a:spLocks noChangeArrowheads="1"/>
            </p:cNvSpPr>
            <p:nvPr/>
          </p:nvSpPr>
          <p:spPr bwMode="auto">
            <a:xfrm>
              <a:off x="4416" y="624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4038600" y="2667000"/>
            <a:ext cx="1519238" cy="1524000"/>
            <a:chOff x="2739" y="1440"/>
            <a:chExt cx="957" cy="960"/>
          </a:xfrm>
        </p:grpSpPr>
        <p:sp>
          <p:nvSpPr>
            <p:cNvPr id="242728" name="Freeform 40"/>
            <p:cNvSpPr>
              <a:spLocks/>
            </p:cNvSpPr>
            <p:nvPr/>
          </p:nvSpPr>
          <p:spPr bwMode="auto">
            <a:xfrm>
              <a:off x="2784" y="1488"/>
              <a:ext cx="864" cy="832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864" y="0"/>
                </a:cxn>
                <a:cxn ang="0">
                  <a:pos x="864" y="832"/>
                </a:cxn>
                <a:cxn ang="0">
                  <a:pos x="16" y="832"/>
                </a:cxn>
                <a:cxn ang="0">
                  <a:pos x="0" y="13"/>
                </a:cxn>
              </a:cxnLst>
              <a:rect l="0" t="0" r="r" b="b"/>
              <a:pathLst>
                <a:path w="864" h="832">
                  <a:moveTo>
                    <a:pt x="0" y="13"/>
                  </a:moveTo>
                  <a:lnTo>
                    <a:pt x="864" y="0"/>
                  </a:lnTo>
                  <a:lnTo>
                    <a:pt x="864" y="832"/>
                  </a:lnTo>
                  <a:lnTo>
                    <a:pt x="16" y="832"/>
                  </a:lnTo>
                  <a:lnTo>
                    <a:pt x="0" y="1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18900000" scaled="1"/>
            </a:gradFill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" name="Group 41"/>
            <p:cNvGrpSpPr>
              <a:grpSpLocks/>
            </p:cNvGrpSpPr>
            <p:nvPr/>
          </p:nvGrpSpPr>
          <p:grpSpPr bwMode="auto">
            <a:xfrm>
              <a:off x="2739" y="1440"/>
              <a:ext cx="957" cy="960"/>
              <a:chOff x="2739" y="1440"/>
              <a:chExt cx="957" cy="1224"/>
            </a:xfrm>
          </p:grpSpPr>
          <p:sp>
            <p:nvSpPr>
              <p:cNvPr id="9238" name="Freeform 42"/>
              <p:cNvSpPr>
                <a:spLocks/>
              </p:cNvSpPr>
              <p:nvPr/>
            </p:nvSpPr>
            <p:spPr bwMode="auto">
              <a:xfrm>
                <a:off x="2739" y="1440"/>
                <a:ext cx="957" cy="1224"/>
              </a:xfrm>
              <a:custGeom>
                <a:avLst/>
                <a:gdLst>
                  <a:gd name="T0" fmla="*/ 1437 w 1517"/>
                  <a:gd name="T1" fmla="*/ 1064 h 1176"/>
                  <a:gd name="T2" fmla="*/ 1445 w 1517"/>
                  <a:gd name="T3" fmla="*/ 80 h 1176"/>
                  <a:gd name="T4" fmla="*/ 85 w 1517"/>
                  <a:gd name="T5" fmla="*/ 80 h 1176"/>
                  <a:gd name="T6" fmla="*/ 93 w 1517"/>
                  <a:gd name="T7" fmla="*/ 1088 h 1176"/>
                  <a:gd name="T8" fmla="*/ 1445 w 1517"/>
                  <a:gd name="T9" fmla="*/ 1080 h 1176"/>
                  <a:gd name="T10" fmla="*/ 1517 w 1517"/>
                  <a:gd name="T11" fmla="*/ 1168 h 1176"/>
                  <a:gd name="T12" fmla="*/ 1517 w 1517"/>
                  <a:gd name="T13" fmla="*/ 0 h 1176"/>
                  <a:gd name="T14" fmla="*/ 0 w 1517"/>
                  <a:gd name="T15" fmla="*/ 2 h 1176"/>
                  <a:gd name="T16" fmla="*/ 5 w 1517"/>
                  <a:gd name="T17" fmla="*/ 1176 h 1176"/>
                  <a:gd name="T18" fmla="*/ 1501 w 1517"/>
                  <a:gd name="T19" fmla="*/ 1168 h 1176"/>
                  <a:gd name="T20" fmla="*/ 1517 w 1517"/>
                  <a:gd name="T21" fmla="*/ 1160 h 117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17"/>
                  <a:gd name="T34" fmla="*/ 0 h 1176"/>
                  <a:gd name="T35" fmla="*/ 1517 w 1517"/>
                  <a:gd name="T36" fmla="*/ 1176 h 117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17" h="1176">
                    <a:moveTo>
                      <a:pt x="1437" y="1064"/>
                    </a:moveTo>
                    <a:lnTo>
                      <a:pt x="1445" y="80"/>
                    </a:lnTo>
                    <a:lnTo>
                      <a:pt x="85" y="80"/>
                    </a:lnTo>
                    <a:lnTo>
                      <a:pt x="93" y="1088"/>
                    </a:lnTo>
                    <a:lnTo>
                      <a:pt x="1445" y="1080"/>
                    </a:lnTo>
                    <a:lnTo>
                      <a:pt x="1517" y="1168"/>
                    </a:lnTo>
                    <a:lnTo>
                      <a:pt x="1517" y="0"/>
                    </a:lnTo>
                    <a:lnTo>
                      <a:pt x="0" y="2"/>
                    </a:lnTo>
                    <a:lnTo>
                      <a:pt x="5" y="1176"/>
                    </a:lnTo>
                    <a:lnTo>
                      <a:pt x="1501" y="1168"/>
                    </a:lnTo>
                    <a:lnTo>
                      <a:pt x="1517" y="1160"/>
                    </a:lnTo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9" name="Freeform 43"/>
              <p:cNvSpPr>
                <a:spLocks/>
              </p:cNvSpPr>
              <p:nvPr/>
            </p:nvSpPr>
            <p:spPr bwMode="auto">
              <a:xfrm>
                <a:off x="3398" y="1515"/>
                <a:ext cx="28" cy="1055"/>
              </a:xfrm>
              <a:custGeom>
                <a:avLst/>
                <a:gdLst>
                  <a:gd name="T0" fmla="*/ 0 w 45"/>
                  <a:gd name="T1" fmla="*/ 3 h 1014"/>
                  <a:gd name="T2" fmla="*/ 33 w 45"/>
                  <a:gd name="T3" fmla="*/ 0 h 1014"/>
                  <a:gd name="T4" fmla="*/ 45 w 45"/>
                  <a:gd name="T5" fmla="*/ 1014 h 1014"/>
                  <a:gd name="T6" fmla="*/ 15 w 45"/>
                  <a:gd name="T7" fmla="*/ 1011 h 1014"/>
                  <a:gd name="T8" fmla="*/ 9 w 45"/>
                  <a:gd name="T9" fmla="*/ 999 h 1014"/>
                  <a:gd name="T10" fmla="*/ 0 w 45"/>
                  <a:gd name="T11" fmla="*/ 3 h 10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1014"/>
                  <a:gd name="T20" fmla="*/ 45 w 45"/>
                  <a:gd name="T21" fmla="*/ 1014 h 101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1014">
                    <a:moveTo>
                      <a:pt x="0" y="3"/>
                    </a:moveTo>
                    <a:lnTo>
                      <a:pt x="33" y="0"/>
                    </a:lnTo>
                    <a:lnTo>
                      <a:pt x="45" y="1014"/>
                    </a:lnTo>
                    <a:lnTo>
                      <a:pt x="15" y="1011"/>
                    </a:lnTo>
                    <a:lnTo>
                      <a:pt x="9" y="999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0" name="Freeform 44"/>
              <p:cNvSpPr>
                <a:spLocks/>
              </p:cNvSpPr>
              <p:nvPr/>
            </p:nvSpPr>
            <p:spPr bwMode="auto">
              <a:xfrm>
                <a:off x="3049" y="1521"/>
                <a:ext cx="40" cy="1052"/>
              </a:xfrm>
              <a:custGeom>
                <a:avLst/>
                <a:gdLst>
                  <a:gd name="T0" fmla="*/ 0 w 63"/>
                  <a:gd name="T1" fmla="*/ 0 h 1011"/>
                  <a:gd name="T2" fmla="*/ 39 w 63"/>
                  <a:gd name="T3" fmla="*/ 3 h 1011"/>
                  <a:gd name="T4" fmla="*/ 51 w 63"/>
                  <a:gd name="T5" fmla="*/ 1011 h 1011"/>
                  <a:gd name="T6" fmla="*/ 63 w 63"/>
                  <a:gd name="T7" fmla="*/ 1002 h 1011"/>
                  <a:gd name="T8" fmla="*/ 15 w 63"/>
                  <a:gd name="T9" fmla="*/ 1011 h 1011"/>
                  <a:gd name="T10" fmla="*/ 0 w 63"/>
                  <a:gd name="T11" fmla="*/ 0 h 10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3"/>
                  <a:gd name="T19" fmla="*/ 0 h 1011"/>
                  <a:gd name="T20" fmla="*/ 63 w 63"/>
                  <a:gd name="T21" fmla="*/ 1011 h 10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3" h="1011">
                    <a:moveTo>
                      <a:pt x="0" y="0"/>
                    </a:moveTo>
                    <a:lnTo>
                      <a:pt x="39" y="3"/>
                    </a:lnTo>
                    <a:lnTo>
                      <a:pt x="51" y="1011"/>
                    </a:lnTo>
                    <a:lnTo>
                      <a:pt x="63" y="1002"/>
                    </a:lnTo>
                    <a:lnTo>
                      <a:pt x="15" y="10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42743" name="Freeform 55" descr="Дуб"/>
          <p:cNvSpPr>
            <a:spLocks/>
          </p:cNvSpPr>
          <p:nvPr/>
        </p:nvSpPr>
        <p:spPr bwMode="auto">
          <a:xfrm>
            <a:off x="25400" y="5118100"/>
            <a:ext cx="9131300" cy="1739900"/>
          </a:xfrm>
          <a:custGeom>
            <a:avLst/>
            <a:gdLst>
              <a:gd name="T0" fmla="*/ 0 w 5752"/>
              <a:gd name="T1" fmla="*/ 1096 h 1096"/>
              <a:gd name="T2" fmla="*/ 1896 w 5752"/>
              <a:gd name="T3" fmla="*/ 0 h 1096"/>
              <a:gd name="T4" fmla="*/ 5752 w 5752"/>
              <a:gd name="T5" fmla="*/ 0 h 1096"/>
              <a:gd name="T6" fmla="*/ 5744 w 5752"/>
              <a:gd name="T7" fmla="*/ 1080 h 1096"/>
              <a:gd name="T8" fmla="*/ 0 w 5752"/>
              <a:gd name="T9" fmla="*/ 1096 h 10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52"/>
              <a:gd name="T16" fmla="*/ 0 h 1096"/>
              <a:gd name="T17" fmla="*/ 5752 w 5752"/>
              <a:gd name="T18" fmla="*/ 1096 h 10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52" h="1096">
                <a:moveTo>
                  <a:pt x="0" y="1096"/>
                </a:moveTo>
                <a:lnTo>
                  <a:pt x="1896" y="0"/>
                </a:lnTo>
                <a:lnTo>
                  <a:pt x="5752" y="0"/>
                </a:lnTo>
                <a:lnTo>
                  <a:pt x="5744" y="1080"/>
                </a:lnTo>
                <a:lnTo>
                  <a:pt x="0" y="1096"/>
                </a:lnTo>
                <a:close/>
              </a:path>
            </a:pathLst>
          </a:custGeom>
          <a:blipFill dpi="0" rotWithShape="1">
            <a:blip r:embed="rId4" cstate="print"/>
            <a:srcRect/>
            <a:tile tx="0" ty="0" sx="100000" sy="100000" flip="none" algn="tl"/>
          </a:blipFill>
          <a:ln w="12700" cap="flat" cmpd="sng">
            <a:solidFill>
              <a:schemeClr val="tx2"/>
            </a:solidFill>
            <a:prstDash val="solid"/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grpSp>
        <p:nvGrpSpPr>
          <p:cNvPr id="7" name="Group 61"/>
          <p:cNvGrpSpPr>
            <a:grpSpLocks/>
          </p:cNvGrpSpPr>
          <p:nvPr/>
        </p:nvGrpSpPr>
        <p:grpSpPr bwMode="auto">
          <a:xfrm>
            <a:off x="-12700" y="38100"/>
            <a:ext cx="3009900" cy="1714500"/>
            <a:chOff x="-8" y="24"/>
            <a:chExt cx="1896" cy="1080"/>
          </a:xfrm>
        </p:grpSpPr>
        <p:sp>
          <p:nvSpPr>
            <p:cNvPr id="9234" name="Freeform 58"/>
            <p:cNvSpPr>
              <a:spLocks/>
            </p:cNvSpPr>
            <p:nvPr/>
          </p:nvSpPr>
          <p:spPr bwMode="auto">
            <a:xfrm>
              <a:off x="-8" y="24"/>
              <a:ext cx="1896" cy="960"/>
            </a:xfrm>
            <a:custGeom>
              <a:avLst/>
              <a:gdLst>
                <a:gd name="T0" fmla="*/ 1896 w 1896"/>
                <a:gd name="T1" fmla="*/ 960 h 960"/>
                <a:gd name="T2" fmla="*/ 0 w 1896"/>
                <a:gd name="T3" fmla="*/ 0 h 960"/>
                <a:gd name="T4" fmla="*/ 0 60000 65536"/>
                <a:gd name="T5" fmla="*/ 0 60000 65536"/>
                <a:gd name="T6" fmla="*/ 0 w 1896"/>
                <a:gd name="T7" fmla="*/ 0 h 960"/>
                <a:gd name="T8" fmla="*/ 1896 w 1896"/>
                <a:gd name="T9" fmla="*/ 960 h 9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96" h="960">
                  <a:moveTo>
                    <a:pt x="1896" y="960"/>
                  </a:moveTo>
                  <a:lnTo>
                    <a:pt x="0" y="0"/>
                  </a:lnTo>
                </a:path>
              </a:pathLst>
            </a:custGeom>
            <a:noFill/>
            <a:ln w="76200" cmpd="sng">
              <a:solidFill>
                <a:srgbClr val="FF0000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2748" name="Text Box 60"/>
            <p:cNvSpPr txBox="1">
              <a:spLocks noChangeArrowheads="1"/>
            </p:cNvSpPr>
            <p:nvPr/>
          </p:nvSpPr>
          <p:spPr bwMode="auto">
            <a:xfrm>
              <a:off x="864" y="528"/>
              <a:ext cx="356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54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а</a:t>
              </a:r>
            </a:p>
          </p:txBody>
        </p:sp>
      </p:grpSp>
      <p:sp>
        <p:nvSpPr>
          <p:cNvPr id="9230" name="Freeform 9"/>
          <p:cNvSpPr>
            <a:spLocks/>
          </p:cNvSpPr>
          <p:nvPr/>
        </p:nvSpPr>
        <p:spPr bwMode="auto">
          <a:xfrm>
            <a:off x="101600" y="5092700"/>
            <a:ext cx="2933700" cy="1714500"/>
          </a:xfrm>
          <a:custGeom>
            <a:avLst/>
            <a:gdLst>
              <a:gd name="T0" fmla="*/ 1848 w 1848"/>
              <a:gd name="T1" fmla="*/ 0 h 1080"/>
              <a:gd name="T2" fmla="*/ 0 w 1848"/>
              <a:gd name="T3" fmla="*/ 1080 h 1080"/>
              <a:gd name="T4" fmla="*/ 0 60000 65536"/>
              <a:gd name="T5" fmla="*/ 0 60000 65536"/>
              <a:gd name="T6" fmla="*/ 0 w 1848"/>
              <a:gd name="T7" fmla="*/ 0 h 1080"/>
              <a:gd name="T8" fmla="*/ 1848 w 1848"/>
              <a:gd name="T9" fmla="*/ 1080 h 10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48" h="1080">
                <a:moveTo>
                  <a:pt x="1848" y="0"/>
                </a:moveTo>
                <a:lnTo>
                  <a:pt x="0" y="108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8" name="Group 65"/>
          <p:cNvGrpSpPr>
            <a:grpSpLocks/>
          </p:cNvGrpSpPr>
          <p:nvPr/>
        </p:nvGrpSpPr>
        <p:grpSpPr bwMode="auto">
          <a:xfrm>
            <a:off x="0" y="4953000"/>
            <a:ext cx="3060700" cy="1905000"/>
            <a:chOff x="0" y="3120"/>
            <a:chExt cx="1928" cy="1200"/>
          </a:xfrm>
        </p:grpSpPr>
        <p:sp>
          <p:nvSpPr>
            <p:cNvPr id="242747" name="Text Box 59"/>
            <p:cNvSpPr txBox="1">
              <a:spLocks noChangeArrowheads="1"/>
            </p:cNvSpPr>
            <p:nvPr/>
          </p:nvSpPr>
          <p:spPr bwMode="auto">
            <a:xfrm>
              <a:off x="864" y="3120"/>
              <a:ext cx="380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54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b</a:t>
              </a:r>
              <a:endParaRPr lang="ru-RU" sz="5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233" name="Freeform 57"/>
            <p:cNvSpPr>
              <a:spLocks/>
            </p:cNvSpPr>
            <p:nvPr/>
          </p:nvSpPr>
          <p:spPr bwMode="auto">
            <a:xfrm>
              <a:off x="0" y="3240"/>
              <a:ext cx="1928" cy="1080"/>
            </a:xfrm>
            <a:custGeom>
              <a:avLst/>
              <a:gdLst>
                <a:gd name="T0" fmla="*/ 1928 w 1928"/>
                <a:gd name="T1" fmla="*/ 0 h 1080"/>
                <a:gd name="T2" fmla="*/ 0 w 1928"/>
                <a:gd name="T3" fmla="*/ 1080 h 1080"/>
                <a:gd name="T4" fmla="*/ 0 60000 65536"/>
                <a:gd name="T5" fmla="*/ 0 60000 65536"/>
                <a:gd name="T6" fmla="*/ 0 w 1928"/>
                <a:gd name="T7" fmla="*/ 0 h 1080"/>
                <a:gd name="T8" fmla="*/ 1928 w 1928"/>
                <a:gd name="T9" fmla="*/ 1080 h 10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928" h="1080">
                  <a:moveTo>
                    <a:pt x="1928" y="0"/>
                  </a:moveTo>
                  <a:lnTo>
                    <a:pt x="0" y="1080"/>
                  </a:lnTo>
                </a:path>
              </a:pathLst>
            </a:custGeom>
            <a:noFill/>
            <a:ln w="76200" cmpd="sng">
              <a:solidFill>
                <a:srgbClr val="FF0000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242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500" fill="hold"/>
                                        <p:tgtEl>
                                          <p:spTgt spid="242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752" grpId="0" animBg="1"/>
      <p:bldP spid="2427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72" name="Freeform 20" descr="Контурные ромбики"/>
          <p:cNvSpPr>
            <a:spLocks/>
          </p:cNvSpPr>
          <p:nvPr/>
        </p:nvSpPr>
        <p:spPr bwMode="auto">
          <a:xfrm>
            <a:off x="1879600" y="2514600"/>
            <a:ext cx="3327400" cy="2286000"/>
          </a:xfrm>
          <a:custGeom>
            <a:avLst/>
            <a:gdLst>
              <a:gd name="T0" fmla="*/ 0 w 2096"/>
              <a:gd name="T1" fmla="*/ 0 h 1440"/>
              <a:gd name="T2" fmla="*/ 2096 w 2096"/>
              <a:gd name="T3" fmla="*/ 0 h 1440"/>
              <a:gd name="T4" fmla="*/ 2080 w 2096"/>
              <a:gd name="T5" fmla="*/ 1424 h 1440"/>
              <a:gd name="T6" fmla="*/ 16 w 2096"/>
              <a:gd name="T7" fmla="*/ 1440 h 1440"/>
              <a:gd name="T8" fmla="*/ 0 w 2096"/>
              <a:gd name="T9" fmla="*/ 0 h 14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96"/>
              <a:gd name="T16" fmla="*/ 0 h 1440"/>
              <a:gd name="T17" fmla="*/ 2096 w 2096"/>
              <a:gd name="T18" fmla="*/ 1440 h 14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96" h="1440">
                <a:moveTo>
                  <a:pt x="0" y="0"/>
                </a:moveTo>
                <a:lnTo>
                  <a:pt x="2096" y="0"/>
                </a:lnTo>
                <a:lnTo>
                  <a:pt x="2080" y="1424"/>
                </a:lnTo>
                <a:lnTo>
                  <a:pt x="16" y="1440"/>
                </a:lnTo>
                <a:lnTo>
                  <a:pt x="0" y="0"/>
                </a:lnTo>
                <a:close/>
              </a:path>
            </a:pathLst>
          </a:custGeom>
          <a:pattFill prst="openDmnd">
            <a:fgClr>
              <a:srgbClr val="0000FF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3971" name="Freeform 19" descr="Контурные ромбики"/>
          <p:cNvSpPr>
            <a:spLocks/>
          </p:cNvSpPr>
          <p:nvPr/>
        </p:nvSpPr>
        <p:spPr bwMode="auto">
          <a:xfrm>
            <a:off x="4191000" y="2514600"/>
            <a:ext cx="990600" cy="3276600"/>
          </a:xfrm>
          <a:custGeom>
            <a:avLst/>
            <a:gdLst>
              <a:gd name="T0" fmla="*/ 0 w 624"/>
              <a:gd name="T1" fmla="*/ 624 h 2064"/>
              <a:gd name="T2" fmla="*/ 624 w 624"/>
              <a:gd name="T3" fmla="*/ 0 h 2064"/>
              <a:gd name="T4" fmla="*/ 608 w 624"/>
              <a:gd name="T5" fmla="*/ 1456 h 2064"/>
              <a:gd name="T6" fmla="*/ 0 w 624"/>
              <a:gd name="T7" fmla="*/ 2064 h 2064"/>
              <a:gd name="T8" fmla="*/ 0 w 624"/>
              <a:gd name="T9" fmla="*/ 624 h 20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4"/>
              <a:gd name="T16" fmla="*/ 0 h 2064"/>
              <a:gd name="T17" fmla="*/ 624 w 624"/>
              <a:gd name="T18" fmla="*/ 2064 h 20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4" h="2064">
                <a:moveTo>
                  <a:pt x="0" y="624"/>
                </a:moveTo>
                <a:lnTo>
                  <a:pt x="624" y="0"/>
                </a:lnTo>
                <a:lnTo>
                  <a:pt x="608" y="1456"/>
                </a:lnTo>
                <a:lnTo>
                  <a:pt x="0" y="2064"/>
                </a:lnTo>
                <a:lnTo>
                  <a:pt x="0" y="624"/>
                </a:lnTo>
                <a:close/>
              </a:path>
            </a:pathLst>
          </a:custGeom>
          <a:pattFill prst="openDmnd">
            <a:fgClr>
              <a:srgbClr val="0000FF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3960" name="Freeform 8" descr="Контурные ромбики"/>
          <p:cNvSpPr>
            <a:spLocks/>
          </p:cNvSpPr>
          <p:nvPr/>
        </p:nvSpPr>
        <p:spPr bwMode="auto">
          <a:xfrm>
            <a:off x="914400" y="4800600"/>
            <a:ext cx="4267200" cy="990600"/>
          </a:xfrm>
          <a:custGeom>
            <a:avLst/>
            <a:gdLst>
              <a:gd name="T0" fmla="*/ 0 w 2688"/>
              <a:gd name="T1" fmla="*/ 624 h 624"/>
              <a:gd name="T2" fmla="*/ 624 w 2688"/>
              <a:gd name="T3" fmla="*/ 0 h 624"/>
              <a:gd name="T4" fmla="*/ 2688 w 2688"/>
              <a:gd name="T5" fmla="*/ 0 h 624"/>
              <a:gd name="T6" fmla="*/ 2064 w 2688"/>
              <a:gd name="T7" fmla="*/ 624 h 624"/>
              <a:gd name="T8" fmla="*/ 0 w 2688"/>
              <a:gd name="T9" fmla="*/ 624 h 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88"/>
              <a:gd name="T16" fmla="*/ 0 h 624"/>
              <a:gd name="T17" fmla="*/ 2688 w 2688"/>
              <a:gd name="T18" fmla="*/ 624 h 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88" h="624">
                <a:moveTo>
                  <a:pt x="0" y="624"/>
                </a:moveTo>
                <a:lnTo>
                  <a:pt x="624" y="0"/>
                </a:lnTo>
                <a:lnTo>
                  <a:pt x="2688" y="0"/>
                </a:lnTo>
                <a:lnTo>
                  <a:pt x="2064" y="624"/>
                </a:lnTo>
                <a:lnTo>
                  <a:pt x="0" y="624"/>
                </a:lnTo>
                <a:close/>
              </a:path>
            </a:pathLst>
          </a:custGeom>
          <a:pattFill prst="openDmnd">
            <a:fgClr>
              <a:srgbClr val="FF0000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5" name="AutoShape 4"/>
          <p:cNvSpPr>
            <a:spLocks noChangeArrowheads="1"/>
          </p:cNvSpPr>
          <p:nvPr/>
        </p:nvSpPr>
        <p:spPr bwMode="auto">
          <a:xfrm>
            <a:off x="914400" y="2514600"/>
            <a:ext cx="4267200" cy="3276600"/>
          </a:xfrm>
          <a:prstGeom prst="cube">
            <a:avLst>
              <a:gd name="adj" fmla="val 3013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Freeform 5"/>
          <p:cNvSpPr>
            <a:spLocks/>
          </p:cNvSpPr>
          <p:nvPr/>
        </p:nvSpPr>
        <p:spPr bwMode="auto">
          <a:xfrm>
            <a:off x="1892300" y="4800600"/>
            <a:ext cx="3289300" cy="1588"/>
          </a:xfrm>
          <a:custGeom>
            <a:avLst/>
            <a:gdLst>
              <a:gd name="T0" fmla="*/ 2072 w 2072"/>
              <a:gd name="T1" fmla="*/ 0 h 1"/>
              <a:gd name="T2" fmla="*/ 0 w 2072"/>
              <a:gd name="T3" fmla="*/ 0 h 1"/>
              <a:gd name="T4" fmla="*/ 0 60000 65536"/>
              <a:gd name="T5" fmla="*/ 0 60000 65536"/>
              <a:gd name="T6" fmla="*/ 0 w 2072"/>
              <a:gd name="T7" fmla="*/ 0 h 1"/>
              <a:gd name="T8" fmla="*/ 2072 w 2072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072" h="1">
                <a:moveTo>
                  <a:pt x="2072" y="0"/>
                </a:moveTo>
                <a:lnTo>
                  <a:pt x="0" y="0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47" name="Line 6"/>
          <p:cNvSpPr>
            <a:spLocks noChangeShapeType="1"/>
          </p:cNvSpPr>
          <p:nvPr/>
        </p:nvSpPr>
        <p:spPr bwMode="auto">
          <a:xfrm>
            <a:off x="1905000" y="2514600"/>
            <a:ext cx="0" cy="2286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8" name="Freeform 7"/>
          <p:cNvSpPr>
            <a:spLocks/>
          </p:cNvSpPr>
          <p:nvPr/>
        </p:nvSpPr>
        <p:spPr bwMode="auto">
          <a:xfrm>
            <a:off x="914400" y="4775200"/>
            <a:ext cx="1003300" cy="1016000"/>
          </a:xfrm>
          <a:custGeom>
            <a:avLst/>
            <a:gdLst>
              <a:gd name="T0" fmla="*/ 632 w 632"/>
              <a:gd name="T1" fmla="*/ 0 h 640"/>
              <a:gd name="T2" fmla="*/ 0 w 632"/>
              <a:gd name="T3" fmla="*/ 640 h 640"/>
              <a:gd name="T4" fmla="*/ 0 60000 65536"/>
              <a:gd name="T5" fmla="*/ 0 60000 65536"/>
              <a:gd name="T6" fmla="*/ 0 w 632"/>
              <a:gd name="T7" fmla="*/ 0 h 640"/>
              <a:gd name="T8" fmla="*/ 632 w 632"/>
              <a:gd name="T9" fmla="*/ 640 h 6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32" h="640">
                <a:moveTo>
                  <a:pt x="632" y="0"/>
                </a:moveTo>
                <a:lnTo>
                  <a:pt x="0" y="640"/>
                </a:ln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685800" y="5791200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А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4038600" y="5715000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В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5181600" y="4648200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С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1524000" y="4419600"/>
            <a:ext cx="4413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D</a:t>
            </a:r>
            <a:endParaRPr lang="ru-RU" sz="2800"/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1371600" y="2071688"/>
            <a:ext cx="762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D</a:t>
            </a:r>
            <a:r>
              <a:rPr lang="ru-RU" sz="2800" baseline="-25000"/>
              <a:t>1</a:t>
            </a:r>
            <a:endParaRPr lang="ru-RU" sz="2800"/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5105400" y="2071688"/>
            <a:ext cx="5762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С</a:t>
            </a:r>
            <a:r>
              <a:rPr lang="ru-RU" sz="2800" baseline="-25000"/>
              <a:t>1</a:t>
            </a:r>
            <a:endParaRPr lang="ru-RU" sz="2800"/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4191000" y="3276600"/>
            <a:ext cx="555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В</a:t>
            </a:r>
            <a:r>
              <a:rPr lang="ru-RU" sz="2800" baseline="-25000"/>
              <a:t>1</a:t>
            </a:r>
            <a:endParaRPr lang="ru-RU" sz="2800"/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457200" y="3048000"/>
            <a:ext cx="555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А</a:t>
            </a:r>
            <a:r>
              <a:rPr lang="ru-RU" sz="2800" baseline="-25000"/>
              <a:t>1</a:t>
            </a:r>
            <a:endParaRPr lang="ru-RU" sz="2800"/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381000" y="228600"/>
            <a:ext cx="7593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Назовите прямые, параллельные данной плоскости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539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539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539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72" grpId="0" animBg="1"/>
      <p:bldP spid="253972" grpId="1" animBg="1"/>
      <p:bldP spid="253971" grpId="0" animBg="1"/>
      <p:bldP spid="253971" grpId="1" animBg="1"/>
      <p:bldP spid="2539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Прямая пересекает плоскость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Рисунок 3" descr="Копия (2) IMG_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1643050"/>
            <a:ext cx="5347360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752" name="Freeform 64"/>
          <p:cNvSpPr>
            <a:spLocks/>
          </p:cNvSpPr>
          <p:nvPr/>
        </p:nvSpPr>
        <p:spPr bwMode="auto">
          <a:xfrm>
            <a:off x="0" y="0"/>
            <a:ext cx="9220200" cy="1562100"/>
          </a:xfrm>
          <a:custGeom>
            <a:avLst/>
            <a:gdLst>
              <a:gd name="T0" fmla="*/ 1896 w 5808"/>
              <a:gd name="T1" fmla="*/ 968 h 984"/>
              <a:gd name="T2" fmla="*/ 5808 w 5808"/>
              <a:gd name="T3" fmla="*/ 912 h 984"/>
              <a:gd name="T4" fmla="*/ 5760 w 5808"/>
              <a:gd name="T5" fmla="*/ 0 h 984"/>
              <a:gd name="T6" fmla="*/ 0 w 5808"/>
              <a:gd name="T7" fmla="*/ 0 h 984"/>
              <a:gd name="T8" fmla="*/ 1912 w 5808"/>
              <a:gd name="T9" fmla="*/ 984 h 9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08"/>
              <a:gd name="T16" fmla="*/ 0 h 984"/>
              <a:gd name="T17" fmla="*/ 5808 w 5808"/>
              <a:gd name="T18" fmla="*/ 984 h 9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08" h="984">
                <a:moveTo>
                  <a:pt x="1896" y="968"/>
                </a:moveTo>
                <a:lnTo>
                  <a:pt x="5808" y="912"/>
                </a:lnTo>
                <a:lnTo>
                  <a:pt x="5760" y="0"/>
                </a:lnTo>
                <a:lnTo>
                  <a:pt x="0" y="0"/>
                </a:lnTo>
                <a:lnTo>
                  <a:pt x="1912" y="984"/>
                </a:lnTo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9" name="Freeform 2" descr="Пергамент"/>
          <p:cNvSpPr>
            <a:spLocks/>
          </p:cNvSpPr>
          <p:nvPr/>
        </p:nvSpPr>
        <p:spPr bwMode="auto">
          <a:xfrm>
            <a:off x="0" y="0"/>
            <a:ext cx="3060700" cy="6858000"/>
          </a:xfrm>
          <a:custGeom>
            <a:avLst/>
            <a:gdLst>
              <a:gd name="T0" fmla="*/ 1928 w 1928"/>
              <a:gd name="T1" fmla="*/ 3224 h 4320"/>
              <a:gd name="T2" fmla="*/ 1912 w 1928"/>
              <a:gd name="T3" fmla="*/ 1200 h 4320"/>
              <a:gd name="T4" fmla="*/ 1896 w 1928"/>
              <a:gd name="T5" fmla="*/ 992 h 4320"/>
              <a:gd name="T6" fmla="*/ 0 w 1928"/>
              <a:gd name="T7" fmla="*/ 0 h 4320"/>
              <a:gd name="T8" fmla="*/ 8 w 1928"/>
              <a:gd name="T9" fmla="*/ 8 h 4320"/>
              <a:gd name="T10" fmla="*/ 24 w 1928"/>
              <a:gd name="T11" fmla="*/ 4320 h 4320"/>
              <a:gd name="T12" fmla="*/ 1928 w 1928"/>
              <a:gd name="T13" fmla="*/ 3224 h 43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28"/>
              <a:gd name="T22" fmla="*/ 0 h 4320"/>
              <a:gd name="T23" fmla="*/ 1928 w 1928"/>
              <a:gd name="T24" fmla="*/ 4320 h 43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28" h="4320">
                <a:moveTo>
                  <a:pt x="1928" y="3224"/>
                </a:moveTo>
                <a:lnTo>
                  <a:pt x="1912" y="1200"/>
                </a:lnTo>
                <a:lnTo>
                  <a:pt x="1896" y="992"/>
                </a:lnTo>
                <a:lnTo>
                  <a:pt x="0" y="0"/>
                </a:lnTo>
                <a:lnTo>
                  <a:pt x="8" y="8"/>
                </a:lnTo>
                <a:lnTo>
                  <a:pt x="24" y="4320"/>
                </a:lnTo>
                <a:lnTo>
                  <a:pt x="1928" y="3224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0" name="Freeform 3" descr="Пергамент"/>
          <p:cNvSpPr>
            <a:spLocks/>
          </p:cNvSpPr>
          <p:nvPr/>
        </p:nvSpPr>
        <p:spPr bwMode="auto">
          <a:xfrm>
            <a:off x="3009900" y="1485900"/>
            <a:ext cx="6172200" cy="3632200"/>
          </a:xfrm>
          <a:custGeom>
            <a:avLst/>
            <a:gdLst>
              <a:gd name="T0" fmla="*/ 16 w 3888"/>
              <a:gd name="T1" fmla="*/ 2288 h 2288"/>
              <a:gd name="T2" fmla="*/ 3888 w 3888"/>
              <a:gd name="T3" fmla="*/ 2288 h 2288"/>
              <a:gd name="T4" fmla="*/ 3872 w 3888"/>
              <a:gd name="T5" fmla="*/ 0 h 2288"/>
              <a:gd name="T6" fmla="*/ 0 w 3888"/>
              <a:gd name="T7" fmla="*/ 48 h 2288"/>
              <a:gd name="T8" fmla="*/ 16 w 3888"/>
              <a:gd name="T9" fmla="*/ 2288 h 22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88"/>
              <a:gd name="T16" fmla="*/ 0 h 2288"/>
              <a:gd name="T17" fmla="*/ 3888 w 3888"/>
              <a:gd name="T18" fmla="*/ 2288 h 22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88" h="2288">
                <a:moveTo>
                  <a:pt x="16" y="2288"/>
                </a:moveTo>
                <a:lnTo>
                  <a:pt x="3888" y="2288"/>
                </a:lnTo>
                <a:lnTo>
                  <a:pt x="3872" y="0"/>
                </a:lnTo>
                <a:lnTo>
                  <a:pt x="0" y="48"/>
                </a:lnTo>
                <a:lnTo>
                  <a:pt x="16" y="228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1" name="Freeform 4"/>
          <p:cNvSpPr>
            <a:spLocks/>
          </p:cNvSpPr>
          <p:nvPr/>
        </p:nvSpPr>
        <p:spPr bwMode="auto">
          <a:xfrm>
            <a:off x="3035300" y="1460500"/>
            <a:ext cx="6096000" cy="76200"/>
          </a:xfrm>
          <a:custGeom>
            <a:avLst/>
            <a:gdLst>
              <a:gd name="T0" fmla="*/ 0 w 3840"/>
              <a:gd name="T1" fmla="*/ 48 h 48"/>
              <a:gd name="T2" fmla="*/ 3840 w 3840"/>
              <a:gd name="T3" fmla="*/ 0 h 48"/>
              <a:gd name="T4" fmla="*/ 0 60000 65536"/>
              <a:gd name="T5" fmla="*/ 0 60000 65536"/>
              <a:gd name="T6" fmla="*/ 0 w 3840"/>
              <a:gd name="T7" fmla="*/ 0 h 48"/>
              <a:gd name="T8" fmla="*/ 3840 w 3840"/>
              <a:gd name="T9" fmla="*/ 48 h 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40" h="48">
                <a:moveTo>
                  <a:pt x="0" y="48"/>
                </a:moveTo>
                <a:lnTo>
                  <a:pt x="384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2" name="Freeform 5"/>
          <p:cNvSpPr>
            <a:spLocks/>
          </p:cNvSpPr>
          <p:nvPr/>
        </p:nvSpPr>
        <p:spPr bwMode="auto">
          <a:xfrm>
            <a:off x="3009900" y="5118100"/>
            <a:ext cx="6096000" cy="1588"/>
          </a:xfrm>
          <a:custGeom>
            <a:avLst/>
            <a:gdLst>
              <a:gd name="T0" fmla="*/ 0 w 3840"/>
              <a:gd name="T1" fmla="*/ 0 h 1"/>
              <a:gd name="T2" fmla="*/ 3840 w 3840"/>
              <a:gd name="T3" fmla="*/ 0 h 1"/>
              <a:gd name="T4" fmla="*/ 0 60000 65536"/>
              <a:gd name="T5" fmla="*/ 0 60000 65536"/>
              <a:gd name="T6" fmla="*/ 0 w 3840"/>
              <a:gd name="T7" fmla="*/ 0 h 1"/>
              <a:gd name="T8" fmla="*/ 3840 w 384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40" h="1">
                <a:moveTo>
                  <a:pt x="0" y="0"/>
                </a:moveTo>
                <a:lnTo>
                  <a:pt x="384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3" name="Freeform 6"/>
          <p:cNvSpPr>
            <a:spLocks/>
          </p:cNvSpPr>
          <p:nvPr/>
        </p:nvSpPr>
        <p:spPr bwMode="auto">
          <a:xfrm>
            <a:off x="3009900" y="1562100"/>
            <a:ext cx="25400" cy="3340100"/>
          </a:xfrm>
          <a:custGeom>
            <a:avLst/>
            <a:gdLst>
              <a:gd name="T0" fmla="*/ 0 w 16"/>
              <a:gd name="T1" fmla="*/ 0 h 2104"/>
              <a:gd name="T2" fmla="*/ 16 w 16"/>
              <a:gd name="T3" fmla="*/ 2104 h 2104"/>
              <a:gd name="T4" fmla="*/ 0 60000 65536"/>
              <a:gd name="T5" fmla="*/ 0 60000 65536"/>
              <a:gd name="T6" fmla="*/ 0 w 16"/>
              <a:gd name="T7" fmla="*/ 0 h 2104"/>
              <a:gd name="T8" fmla="*/ 16 w 16"/>
              <a:gd name="T9" fmla="*/ 2104 h 210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" h="2104">
                <a:moveTo>
                  <a:pt x="0" y="0"/>
                </a:moveTo>
                <a:lnTo>
                  <a:pt x="16" y="2104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6938963" y="2667000"/>
            <a:ext cx="1519237" cy="1524000"/>
            <a:chOff x="2739" y="1440"/>
            <a:chExt cx="957" cy="960"/>
          </a:xfrm>
        </p:grpSpPr>
        <p:sp>
          <p:nvSpPr>
            <p:cNvPr id="242716" name="Freeform 28"/>
            <p:cNvSpPr>
              <a:spLocks/>
            </p:cNvSpPr>
            <p:nvPr/>
          </p:nvSpPr>
          <p:spPr bwMode="auto">
            <a:xfrm>
              <a:off x="2784" y="1488"/>
              <a:ext cx="864" cy="832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864" y="0"/>
                </a:cxn>
                <a:cxn ang="0">
                  <a:pos x="864" y="832"/>
                </a:cxn>
                <a:cxn ang="0">
                  <a:pos x="16" y="832"/>
                </a:cxn>
                <a:cxn ang="0">
                  <a:pos x="0" y="13"/>
                </a:cxn>
              </a:cxnLst>
              <a:rect l="0" t="0" r="r" b="b"/>
              <a:pathLst>
                <a:path w="864" h="832">
                  <a:moveTo>
                    <a:pt x="0" y="13"/>
                  </a:moveTo>
                  <a:lnTo>
                    <a:pt x="864" y="0"/>
                  </a:lnTo>
                  <a:lnTo>
                    <a:pt x="864" y="832"/>
                  </a:lnTo>
                  <a:lnTo>
                    <a:pt x="16" y="832"/>
                  </a:lnTo>
                  <a:lnTo>
                    <a:pt x="0" y="1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18900000" scaled="1"/>
            </a:gradFill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29"/>
            <p:cNvGrpSpPr>
              <a:grpSpLocks/>
            </p:cNvGrpSpPr>
            <p:nvPr/>
          </p:nvGrpSpPr>
          <p:grpSpPr bwMode="auto">
            <a:xfrm>
              <a:off x="2739" y="1440"/>
              <a:ext cx="957" cy="960"/>
              <a:chOff x="2739" y="1440"/>
              <a:chExt cx="957" cy="1224"/>
            </a:xfrm>
          </p:grpSpPr>
          <p:sp>
            <p:nvSpPr>
              <p:cNvPr id="9253" name="Freeform 30"/>
              <p:cNvSpPr>
                <a:spLocks/>
              </p:cNvSpPr>
              <p:nvPr/>
            </p:nvSpPr>
            <p:spPr bwMode="auto">
              <a:xfrm>
                <a:off x="2739" y="1440"/>
                <a:ext cx="957" cy="1224"/>
              </a:xfrm>
              <a:custGeom>
                <a:avLst/>
                <a:gdLst>
                  <a:gd name="T0" fmla="*/ 1437 w 1517"/>
                  <a:gd name="T1" fmla="*/ 1064 h 1176"/>
                  <a:gd name="T2" fmla="*/ 1445 w 1517"/>
                  <a:gd name="T3" fmla="*/ 80 h 1176"/>
                  <a:gd name="T4" fmla="*/ 85 w 1517"/>
                  <a:gd name="T5" fmla="*/ 80 h 1176"/>
                  <a:gd name="T6" fmla="*/ 93 w 1517"/>
                  <a:gd name="T7" fmla="*/ 1088 h 1176"/>
                  <a:gd name="T8" fmla="*/ 1445 w 1517"/>
                  <a:gd name="T9" fmla="*/ 1080 h 1176"/>
                  <a:gd name="T10" fmla="*/ 1517 w 1517"/>
                  <a:gd name="T11" fmla="*/ 1168 h 1176"/>
                  <a:gd name="T12" fmla="*/ 1517 w 1517"/>
                  <a:gd name="T13" fmla="*/ 0 h 1176"/>
                  <a:gd name="T14" fmla="*/ 0 w 1517"/>
                  <a:gd name="T15" fmla="*/ 2 h 1176"/>
                  <a:gd name="T16" fmla="*/ 5 w 1517"/>
                  <a:gd name="T17" fmla="*/ 1176 h 1176"/>
                  <a:gd name="T18" fmla="*/ 1501 w 1517"/>
                  <a:gd name="T19" fmla="*/ 1168 h 1176"/>
                  <a:gd name="T20" fmla="*/ 1517 w 1517"/>
                  <a:gd name="T21" fmla="*/ 1160 h 117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17"/>
                  <a:gd name="T34" fmla="*/ 0 h 1176"/>
                  <a:gd name="T35" fmla="*/ 1517 w 1517"/>
                  <a:gd name="T36" fmla="*/ 1176 h 117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17" h="1176">
                    <a:moveTo>
                      <a:pt x="1437" y="1064"/>
                    </a:moveTo>
                    <a:lnTo>
                      <a:pt x="1445" y="80"/>
                    </a:lnTo>
                    <a:lnTo>
                      <a:pt x="85" y="80"/>
                    </a:lnTo>
                    <a:lnTo>
                      <a:pt x="93" y="1088"/>
                    </a:lnTo>
                    <a:lnTo>
                      <a:pt x="1445" y="1080"/>
                    </a:lnTo>
                    <a:lnTo>
                      <a:pt x="1517" y="1168"/>
                    </a:lnTo>
                    <a:lnTo>
                      <a:pt x="1517" y="0"/>
                    </a:lnTo>
                    <a:lnTo>
                      <a:pt x="0" y="2"/>
                    </a:lnTo>
                    <a:lnTo>
                      <a:pt x="5" y="1176"/>
                    </a:lnTo>
                    <a:lnTo>
                      <a:pt x="1501" y="1168"/>
                    </a:lnTo>
                    <a:lnTo>
                      <a:pt x="1517" y="1160"/>
                    </a:lnTo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4" name="Freeform 31"/>
              <p:cNvSpPr>
                <a:spLocks/>
              </p:cNvSpPr>
              <p:nvPr/>
            </p:nvSpPr>
            <p:spPr bwMode="auto">
              <a:xfrm>
                <a:off x="3398" y="1515"/>
                <a:ext cx="28" cy="1055"/>
              </a:xfrm>
              <a:custGeom>
                <a:avLst/>
                <a:gdLst>
                  <a:gd name="T0" fmla="*/ 0 w 45"/>
                  <a:gd name="T1" fmla="*/ 3 h 1014"/>
                  <a:gd name="T2" fmla="*/ 33 w 45"/>
                  <a:gd name="T3" fmla="*/ 0 h 1014"/>
                  <a:gd name="T4" fmla="*/ 45 w 45"/>
                  <a:gd name="T5" fmla="*/ 1014 h 1014"/>
                  <a:gd name="T6" fmla="*/ 15 w 45"/>
                  <a:gd name="T7" fmla="*/ 1011 h 1014"/>
                  <a:gd name="T8" fmla="*/ 9 w 45"/>
                  <a:gd name="T9" fmla="*/ 999 h 1014"/>
                  <a:gd name="T10" fmla="*/ 0 w 45"/>
                  <a:gd name="T11" fmla="*/ 3 h 10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1014"/>
                  <a:gd name="T20" fmla="*/ 45 w 45"/>
                  <a:gd name="T21" fmla="*/ 1014 h 101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1014">
                    <a:moveTo>
                      <a:pt x="0" y="3"/>
                    </a:moveTo>
                    <a:lnTo>
                      <a:pt x="33" y="0"/>
                    </a:lnTo>
                    <a:lnTo>
                      <a:pt x="45" y="1014"/>
                    </a:lnTo>
                    <a:lnTo>
                      <a:pt x="15" y="1011"/>
                    </a:lnTo>
                    <a:lnTo>
                      <a:pt x="9" y="999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5" name="Freeform 32"/>
              <p:cNvSpPr>
                <a:spLocks/>
              </p:cNvSpPr>
              <p:nvPr/>
            </p:nvSpPr>
            <p:spPr bwMode="auto">
              <a:xfrm>
                <a:off x="3049" y="1521"/>
                <a:ext cx="40" cy="1052"/>
              </a:xfrm>
              <a:custGeom>
                <a:avLst/>
                <a:gdLst>
                  <a:gd name="T0" fmla="*/ 0 w 63"/>
                  <a:gd name="T1" fmla="*/ 0 h 1011"/>
                  <a:gd name="T2" fmla="*/ 39 w 63"/>
                  <a:gd name="T3" fmla="*/ 3 h 1011"/>
                  <a:gd name="T4" fmla="*/ 51 w 63"/>
                  <a:gd name="T5" fmla="*/ 1011 h 1011"/>
                  <a:gd name="T6" fmla="*/ 63 w 63"/>
                  <a:gd name="T7" fmla="*/ 1002 h 1011"/>
                  <a:gd name="T8" fmla="*/ 15 w 63"/>
                  <a:gd name="T9" fmla="*/ 1011 h 1011"/>
                  <a:gd name="T10" fmla="*/ 0 w 63"/>
                  <a:gd name="T11" fmla="*/ 0 h 10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3"/>
                  <a:gd name="T19" fmla="*/ 0 h 1011"/>
                  <a:gd name="T20" fmla="*/ 63 w 63"/>
                  <a:gd name="T21" fmla="*/ 1011 h 10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3" h="1011">
                    <a:moveTo>
                      <a:pt x="0" y="0"/>
                    </a:moveTo>
                    <a:lnTo>
                      <a:pt x="39" y="3"/>
                    </a:lnTo>
                    <a:lnTo>
                      <a:pt x="51" y="1011"/>
                    </a:lnTo>
                    <a:lnTo>
                      <a:pt x="63" y="1002"/>
                    </a:lnTo>
                    <a:lnTo>
                      <a:pt x="15" y="10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225" name="Freeform 33"/>
          <p:cNvSpPr>
            <a:spLocks/>
          </p:cNvSpPr>
          <p:nvPr/>
        </p:nvSpPr>
        <p:spPr bwMode="auto">
          <a:xfrm>
            <a:off x="12700" y="25400"/>
            <a:ext cx="2997200" cy="1536700"/>
          </a:xfrm>
          <a:custGeom>
            <a:avLst/>
            <a:gdLst>
              <a:gd name="T0" fmla="*/ 1888 w 1888"/>
              <a:gd name="T1" fmla="*/ 968 h 968"/>
              <a:gd name="T2" fmla="*/ 0 w 1888"/>
              <a:gd name="T3" fmla="*/ 0 h 968"/>
              <a:gd name="T4" fmla="*/ 0 60000 65536"/>
              <a:gd name="T5" fmla="*/ 0 60000 65536"/>
              <a:gd name="T6" fmla="*/ 0 w 1888"/>
              <a:gd name="T7" fmla="*/ 0 h 968"/>
              <a:gd name="T8" fmla="*/ 1888 w 1888"/>
              <a:gd name="T9" fmla="*/ 968 h 9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88" h="968">
                <a:moveTo>
                  <a:pt x="1888" y="968"/>
                </a:move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4" name="Group 63"/>
          <p:cNvGrpSpPr>
            <a:grpSpLocks/>
          </p:cNvGrpSpPr>
          <p:nvPr/>
        </p:nvGrpSpPr>
        <p:grpSpPr bwMode="auto">
          <a:xfrm>
            <a:off x="1447800" y="165100"/>
            <a:ext cx="7467600" cy="1130300"/>
            <a:chOff x="912" y="104"/>
            <a:chExt cx="4704" cy="712"/>
          </a:xfrm>
        </p:grpSpPr>
        <p:sp>
          <p:nvSpPr>
            <p:cNvPr id="9241" name="Oval 21"/>
            <p:cNvSpPr>
              <a:spLocks noChangeArrowheads="1"/>
            </p:cNvSpPr>
            <p:nvPr/>
          </p:nvSpPr>
          <p:spPr bwMode="auto">
            <a:xfrm>
              <a:off x="1872" y="160"/>
              <a:ext cx="576" cy="26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2" name="Oval 22"/>
            <p:cNvSpPr>
              <a:spLocks noChangeArrowheads="1"/>
            </p:cNvSpPr>
            <p:nvPr/>
          </p:nvSpPr>
          <p:spPr bwMode="auto">
            <a:xfrm>
              <a:off x="2880" y="112"/>
              <a:ext cx="576" cy="26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3" name="Oval 23"/>
            <p:cNvSpPr>
              <a:spLocks noChangeArrowheads="1"/>
            </p:cNvSpPr>
            <p:nvPr/>
          </p:nvSpPr>
          <p:spPr bwMode="auto">
            <a:xfrm>
              <a:off x="3936" y="104"/>
              <a:ext cx="576" cy="26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4" name="Oval 24"/>
            <p:cNvSpPr>
              <a:spLocks noChangeArrowheads="1"/>
            </p:cNvSpPr>
            <p:nvPr/>
          </p:nvSpPr>
          <p:spPr bwMode="auto">
            <a:xfrm>
              <a:off x="3600" y="624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5" name="Oval 25"/>
            <p:cNvSpPr>
              <a:spLocks noChangeArrowheads="1"/>
            </p:cNvSpPr>
            <p:nvPr/>
          </p:nvSpPr>
          <p:spPr bwMode="auto">
            <a:xfrm>
              <a:off x="2736" y="624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6" name="Oval 26"/>
            <p:cNvSpPr>
              <a:spLocks noChangeArrowheads="1"/>
            </p:cNvSpPr>
            <p:nvPr/>
          </p:nvSpPr>
          <p:spPr bwMode="auto">
            <a:xfrm>
              <a:off x="1920" y="608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7" name="Oval 35"/>
            <p:cNvSpPr>
              <a:spLocks noChangeArrowheads="1"/>
            </p:cNvSpPr>
            <p:nvPr/>
          </p:nvSpPr>
          <p:spPr bwMode="auto">
            <a:xfrm>
              <a:off x="912" y="144"/>
              <a:ext cx="576" cy="26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8" name="Oval 36"/>
            <p:cNvSpPr>
              <a:spLocks noChangeArrowheads="1"/>
            </p:cNvSpPr>
            <p:nvPr/>
          </p:nvSpPr>
          <p:spPr bwMode="auto">
            <a:xfrm>
              <a:off x="5184" y="624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49" name="Oval 37"/>
            <p:cNvSpPr>
              <a:spLocks noChangeArrowheads="1"/>
            </p:cNvSpPr>
            <p:nvPr/>
          </p:nvSpPr>
          <p:spPr bwMode="auto">
            <a:xfrm>
              <a:off x="4992" y="120"/>
              <a:ext cx="576" cy="26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9250" name="Oval 38"/>
            <p:cNvSpPr>
              <a:spLocks noChangeArrowheads="1"/>
            </p:cNvSpPr>
            <p:nvPr/>
          </p:nvSpPr>
          <p:spPr bwMode="auto">
            <a:xfrm>
              <a:off x="4416" y="624"/>
              <a:ext cx="432" cy="19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aseline="-2500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4038600" y="2667000"/>
            <a:ext cx="1519238" cy="1524000"/>
            <a:chOff x="2739" y="1440"/>
            <a:chExt cx="957" cy="960"/>
          </a:xfrm>
        </p:grpSpPr>
        <p:sp>
          <p:nvSpPr>
            <p:cNvPr id="242728" name="Freeform 40"/>
            <p:cNvSpPr>
              <a:spLocks/>
            </p:cNvSpPr>
            <p:nvPr/>
          </p:nvSpPr>
          <p:spPr bwMode="auto">
            <a:xfrm>
              <a:off x="2784" y="1488"/>
              <a:ext cx="864" cy="832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864" y="0"/>
                </a:cxn>
                <a:cxn ang="0">
                  <a:pos x="864" y="832"/>
                </a:cxn>
                <a:cxn ang="0">
                  <a:pos x="16" y="832"/>
                </a:cxn>
                <a:cxn ang="0">
                  <a:pos x="0" y="13"/>
                </a:cxn>
              </a:cxnLst>
              <a:rect l="0" t="0" r="r" b="b"/>
              <a:pathLst>
                <a:path w="864" h="832">
                  <a:moveTo>
                    <a:pt x="0" y="13"/>
                  </a:moveTo>
                  <a:lnTo>
                    <a:pt x="864" y="0"/>
                  </a:lnTo>
                  <a:lnTo>
                    <a:pt x="864" y="832"/>
                  </a:lnTo>
                  <a:lnTo>
                    <a:pt x="16" y="832"/>
                  </a:lnTo>
                  <a:lnTo>
                    <a:pt x="0" y="1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18900000" scaled="1"/>
            </a:gradFill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" name="Group 41"/>
            <p:cNvGrpSpPr>
              <a:grpSpLocks/>
            </p:cNvGrpSpPr>
            <p:nvPr/>
          </p:nvGrpSpPr>
          <p:grpSpPr bwMode="auto">
            <a:xfrm>
              <a:off x="2739" y="1440"/>
              <a:ext cx="957" cy="960"/>
              <a:chOff x="2739" y="1440"/>
              <a:chExt cx="957" cy="1224"/>
            </a:xfrm>
          </p:grpSpPr>
          <p:sp>
            <p:nvSpPr>
              <p:cNvPr id="9238" name="Freeform 42"/>
              <p:cNvSpPr>
                <a:spLocks/>
              </p:cNvSpPr>
              <p:nvPr/>
            </p:nvSpPr>
            <p:spPr bwMode="auto">
              <a:xfrm>
                <a:off x="2739" y="1440"/>
                <a:ext cx="957" cy="1224"/>
              </a:xfrm>
              <a:custGeom>
                <a:avLst/>
                <a:gdLst>
                  <a:gd name="T0" fmla="*/ 1437 w 1517"/>
                  <a:gd name="T1" fmla="*/ 1064 h 1176"/>
                  <a:gd name="T2" fmla="*/ 1445 w 1517"/>
                  <a:gd name="T3" fmla="*/ 80 h 1176"/>
                  <a:gd name="T4" fmla="*/ 85 w 1517"/>
                  <a:gd name="T5" fmla="*/ 80 h 1176"/>
                  <a:gd name="T6" fmla="*/ 93 w 1517"/>
                  <a:gd name="T7" fmla="*/ 1088 h 1176"/>
                  <a:gd name="T8" fmla="*/ 1445 w 1517"/>
                  <a:gd name="T9" fmla="*/ 1080 h 1176"/>
                  <a:gd name="T10" fmla="*/ 1517 w 1517"/>
                  <a:gd name="T11" fmla="*/ 1168 h 1176"/>
                  <a:gd name="T12" fmla="*/ 1517 w 1517"/>
                  <a:gd name="T13" fmla="*/ 0 h 1176"/>
                  <a:gd name="T14" fmla="*/ 0 w 1517"/>
                  <a:gd name="T15" fmla="*/ 2 h 1176"/>
                  <a:gd name="T16" fmla="*/ 5 w 1517"/>
                  <a:gd name="T17" fmla="*/ 1176 h 1176"/>
                  <a:gd name="T18" fmla="*/ 1501 w 1517"/>
                  <a:gd name="T19" fmla="*/ 1168 h 1176"/>
                  <a:gd name="T20" fmla="*/ 1517 w 1517"/>
                  <a:gd name="T21" fmla="*/ 1160 h 117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17"/>
                  <a:gd name="T34" fmla="*/ 0 h 1176"/>
                  <a:gd name="T35" fmla="*/ 1517 w 1517"/>
                  <a:gd name="T36" fmla="*/ 1176 h 117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17" h="1176">
                    <a:moveTo>
                      <a:pt x="1437" y="1064"/>
                    </a:moveTo>
                    <a:lnTo>
                      <a:pt x="1445" y="80"/>
                    </a:lnTo>
                    <a:lnTo>
                      <a:pt x="85" y="80"/>
                    </a:lnTo>
                    <a:lnTo>
                      <a:pt x="93" y="1088"/>
                    </a:lnTo>
                    <a:lnTo>
                      <a:pt x="1445" y="1080"/>
                    </a:lnTo>
                    <a:lnTo>
                      <a:pt x="1517" y="1168"/>
                    </a:lnTo>
                    <a:lnTo>
                      <a:pt x="1517" y="0"/>
                    </a:lnTo>
                    <a:lnTo>
                      <a:pt x="0" y="2"/>
                    </a:lnTo>
                    <a:lnTo>
                      <a:pt x="5" y="1176"/>
                    </a:lnTo>
                    <a:lnTo>
                      <a:pt x="1501" y="1168"/>
                    </a:lnTo>
                    <a:lnTo>
                      <a:pt x="1517" y="1160"/>
                    </a:lnTo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9" name="Freeform 43"/>
              <p:cNvSpPr>
                <a:spLocks/>
              </p:cNvSpPr>
              <p:nvPr/>
            </p:nvSpPr>
            <p:spPr bwMode="auto">
              <a:xfrm>
                <a:off x="3398" y="1515"/>
                <a:ext cx="28" cy="1055"/>
              </a:xfrm>
              <a:custGeom>
                <a:avLst/>
                <a:gdLst>
                  <a:gd name="T0" fmla="*/ 0 w 45"/>
                  <a:gd name="T1" fmla="*/ 3 h 1014"/>
                  <a:gd name="T2" fmla="*/ 33 w 45"/>
                  <a:gd name="T3" fmla="*/ 0 h 1014"/>
                  <a:gd name="T4" fmla="*/ 45 w 45"/>
                  <a:gd name="T5" fmla="*/ 1014 h 1014"/>
                  <a:gd name="T6" fmla="*/ 15 w 45"/>
                  <a:gd name="T7" fmla="*/ 1011 h 1014"/>
                  <a:gd name="T8" fmla="*/ 9 w 45"/>
                  <a:gd name="T9" fmla="*/ 999 h 1014"/>
                  <a:gd name="T10" fmla="*/ 0 w 45"/>
                  <a:gd name="T11" fmla="*/ 3 h 10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1014"/>
                  <a:gd name="T20" fmla="*/ 45 w 45"/>
                  <a:gd name="T21" fmla="*/ 1014 h 101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1014">
                    <a:moveTo>
                      <a:pt x="0" y="3"/>
                    </a:moveTo>
                    <a:lnTo>
                      <a:pt x="33" y="0"/>
                    </a:lnTo>
                    <a:lnTo>
                      <a:pt x="45" y="1014"/>
                    </a:lnTo>
                    <a:lnTo>
                      <a:pt x="15" y="1011"/>
                    </a:lnTo>
                    <a:lnTo>
                      <a:pt x="9" y="999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0" name="Freeform 44"/>
              <p:cNvSpPr>
                <a:spLocks/>
              </p:cNvSpPr>
              <p:nvPr/>
            </p:nvSpPr>
            <p:spPr bwMode="auto">
              <a:xfrm>
                <a:off x="3049" y="1521"/>
                <a:ext cx="40" cy="1052"/>
              </a:xfrm>
              <a:custGeom>
                <a:avLst/>
                <a:gdLst>
                  <a:gd name="T0" fmla="*/ 0 w 63"/>
                  <a:gd name="T1" fmla="*/ 0 h 1011"/>
                  <a:gd name="T2" fmla="*/ 39 w 63"/>
                  <a:gd name="T3" fmla="*/ 3 h 1011"/>
                  <a:gd name="T4" fmla="*/ 51 w 63"/>
                  <a:gd name="T5" fmla="*/ 1011 h 1011"/>
                  <a:gd name="T6" fmla="*/ 63 w 63"/>
                  <a:gd name="T7" fmla="*/ 1002 h 1011"/>
                  <a:gd name="T8" fmla="*/ 15 w 63"/>
                  <a:gd name="T9" fmla="*/ 1011 h 1011"/>
                  <a:gd name="T10" fmla="*/ 0 w 63"/>
                  <a:gd name="T11" fmla="*/ 0 h 10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3"/>
                  <a:gd name="T19" fmla="*/ 0 h 1011"/>
                  <a:gd name="T20" fmla="*/ 63 w 63"/>
                  <a:gd name="T21" fmla="*/ 1011 h 10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3" h="1011">
                    <a:moveTo>
                      <a:pt x="0" y="0"/>
                    </a:moveTo>
                    <a:lnTo>
                      <a:pt x="39" y="3"/>
                    </a:lnTo>
                    <a:lnTo>
                      <a:pt x="51" y="1011"/>
                    </a:lnTo>
                    <a:lnTo>
                      <a:pt x="63" y="1002"/>
                    </a:lnTo>
                    <a:lnTo>
                      <a:pt x="15" y="10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42743" name="Freeform 55" descr="Дуб"/>
          <p:cNvSpPr>
            <a:spLocks/>
          </p:cNvSpPr>
          <p:nvPr/>
        </p:nvSpPr>
        <p:spPr bwMode="auto">
          <a:xfrm>
            <a:off x="25400" y="5118100"/>
            <a:ext cx="9131300" cy="1739900"/>
          </a:xfrm>
          <a:custGeom>
            <a:avLst/>
            <a:gdLst>
              <a:gd name="T0" fmla="*/ 0 w 5752"/>
              <a:gd name="T1" fmla="*/ 1096 h 1096"/>
              <a:gd name="T2" fmla="*/ 1896 w 5752"/>
              <a:gd name="T3" fmla="*/ 0 h 1096"/>
              <a:gd name="T4" fmla="*/ 5752 w 5752"/>
              <a:gd name="T5" fmla="*/ 0 h 1096"/>
              <a:gd name="T6" fmla="*/ 5744 w 5752"/>
              <a:gd name="T7" fmla="*/ 1080 h 1096"/>
              <a:gd name="T8" fmla="*/ 0 w 5752"/>
              <a:gd name="T9" fmla="*/ 1096 h 10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52"/>
              <a:gd name="T16" fmla="*/ 0 h 1096"/>
              <a:gd name="T17" fmla="*/ 5752 w 5752"/>
              <a:gd name="T18" fmla="*/ 1096 h 10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52" h="1096">
                <a:moveTo>
                  <a:pt x="0" y="1096"/>
                </a:moveTo>
                <a:lnTo>
                  <a:pt x="1896" y="0"/>
                </a:lnTo>
                <a:lnTo>
                  <a:pt x="5752" y="0"/>
                </a:lnTo>
                <a:lnTo>
                  <a:pt x="5744" y="1080"/>
                </a:lnTo>
                <a:lnTo>
                  <a:pt x="0" y="1096"/>
                </a:lnTo>
                <a:close/>
              </a:path>
            </a:pathLst>
          </a:custGeom>
          <a:blipFill dpi="0" rotWithShape="1">
            <a:blip r:embed="rId4" cstate="print"/>
            <a:srcRect/>
            <a:tile tx="0" ty="0" sx="100000" sy="100000" flip="none" algn="tl"/>
          </a:blipFill>
          <a:ln w="12700" cap="flat" cmpd="sng">
            <a:solidFill>
              <a:schemeClr val="tx2"/>
            </a:solidFill>
            <a:prstDash val="solid"/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grpSp>
        <p:nvGrpSpPr>
          <p:cNvPr id="7" name="Group 61"/>
          <p:cNvGrpSpPr>
            <a:grpSpLocks/>
          </p:cNvGrpSpPr>
          <p:nvPr/>
        </p:nvGrpSpPr>
        <p:grpSpPr bwMode="auto">
          <a:xfrm rot="3753780">
            <a:off x="1450279" y="2556434"/>
            <a:ext cx="3192463" cy="1601788"/>
            <a:chOff x="-8" y="24"/>
            <a:chExt cx="2011" cy="1009"/>
          </a:xfrm>
        </p:grpSpPr>
        <p:sp>
          <p:nvSpPr>
            <p:cNvPr id="9234" name="Freeform 58"/>
            <p:cNvSpPr>
              <a:spLocks/>
            </p:cNvSpPr>
            <p:nvPr/>
          </p:nvSpPr>
          <p:spPr bwMode="auto">
            <a:xfrm>
              <a:off x="-8" y="24"/>
              <a:ext cx="2011" cy="1009"/>
            </a:xfrm>
            <a:custGeom>
              <a:avLst/>
              <a:gdLst>
                <a:gd name="T0" fmla="*/ 1896 w 1896"/>
                <a:gd name="T1" fmla="*/ 960 h 960"/>
                <a:gd name="T2" fmla="*/ 0 w 1896"/>
                <a:gd name="T3" fmla="*/ 0 h 960"/>
                <a:gd name="T4" fmla="*/ 0 60000 65536"/>
                <a:gd name="T5" fmla="*/ 0 60000 65536"/>
                <a:gd name="T6" fmla="*/ 0 w 1896"/>
                <a:gd name="T7" fmla="*/ 0 h 960"/>
                <a:gd name="T8" fmla="*/ 1896 w 1896"/>
                <a:gd name="T9" fmla="*/ 960 h 9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96" h="960">
                  <a:moveTo>
                    <a:pt x="1896" y="960"/>
                  </a:moveTo>
                  <a:lnTo>
                    <a:pt x="0" y="0"/>
                  </a:lnTo>
                </a:path>
              </a:pathLst>
            </a:custGeom>
            <a:noFill/>
            <a:ln w="76200" cmpd="sng">
              <a:solidFill>
                <a:srgbClr val="FF0000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2748" name="Text Box 60"/>
            <p:cNvSpPr txBox="1">
              <a:spLocks noChangeArrowheads="1"/>
            </p:cNvSpPr>
            <p:nvPr/>
          </p:nvSpPr>
          <p:spPr bwMode="auto">
            <a:xfrm rot="17846220">
              <a:off x="942" y="-7"/>
              <a:ext cx="356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5400" b="1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а</a:t>
              </a:r>
            </a:p>
          </p:txBody>
        </p:sp>
      </p:grpSp>
      <p:sp>
        <p:nvSpPr>
          <p:cNvPr id="9230" name="Freeform 9"/>
          <p:cNvSpPr>
            <a:spLocks/>
          </p:cNvSpPr>
          <p:nvPr/>
        </p:nvSpPr>
        <p:spPr bwMode="auto">
          <a:xfrm>
            <a:off x="101600" y="5092700"/>
            <a:ext cx="2933700" cy="1714500"/>
          </a:xfrm>
          <a:custGeom>
            <a:avLst/>
            <a:gdLst>
              <a:gd name="T0" fmla="*/ 1848 w 1848"/>
              <a:gd name="T1" fmla="*/ 0 h 1080"/>
              <a:gd name="T2" fmla="*/ 0 w 1848"/>
              <a:gd name="T3" fmla="*/ 1080 h 1080"/>
              <a:gd name="T4" fmla="*/ 0 60000 65536"/>
              <a:gd name="T5" fmla="*/ 0 60000 65536"/>
              <a:gd name="T6" fmla="*/ 0 w 1848"/>
              <a:gd name="T7" fmla="*/ 0 h 1080"/>
              <a:gd name="T8" fmla="*/ 1848 w 1848"/>
              <a:gd name="T9" fmla="*/ 1080 h 10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48" h="1080">
                <a:moveTo>
                  <a:pt x="1848" y="0"/>
                </a:moveTo>
                <a:lnTo>
                  <a:pt x="0" y="1080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8" name="Group 65"/>
          <p:cNvGrpSpPr>
            <a:grpSpLocks/>
          </p:cNvGrpSpPr>
          <p:nvPr/>
        </p:nvGrpSpPr>
        <p:grpSpPr bwMode="auto">
          <a:xfrm>
            <a:off x="0" y="0"/>
            <a:ext cx="817563" cy="6858000"/>
            <a:chOff x="0" y="0"/>
            <a:chExt cx="515" cy="4320"/>
          </a:xfrm>
        </p:grpSpPr>
        <p:sp>
          <p:nvSpPr>
            <p:cNvPr id="242747" name="Text Box 59"/>
            <p:cNvSpPr txBox="1">
              <a:spLocks noChangeArrowheads="1"/>
            </p:cNvSpPr>
            <p:nvPr/>
          </p:nvSpPr>
          <p:spPr bwMode="auto">
            <a:xfrm>
              <a:off x="135" y="1575"/>
              <a:ext cx="380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5400" b="1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b</a:t>
              </a:r>
              <a:endParaRPr lang="ru-RU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233" name="Freeform 57"/>
            <p:cNvSpPr>
              <a:spLocks/>
            </p:cNvSpPr>
            <p:nvPr/>
          </p:nvSpPr>
          <p:spPr bwMode="auto">
            <a:xfrm>
              <a:off x="0" y="0"/>
              <a:ext cx="29" cy="4320"/>
            </a:xfrm>
            <a:custGeom>
              <a:avLst/>
              <a:gdLst>
                <a:gd name="T0" fmla="*/ 1928 w 1928"/>
                <a:gd name="T1" fmla="*/ 0 h 1080"/>
                <a:gd name="T2" fmla="*/ 0 w 1928"/>
                <a:gd name="T3" fmla="*/ 1080 h 1080"/>
                <a:gd name="T4" fmla="*/ 0 60000 65536"/>
                <a:gd name="T5" fmla="*/ 0 60000 65536"/>
                <a:gd name="T6" fmla="*/ 0 w 1928"/>
                <a:gd name="T7" fmla="*/ 0 h 1080"/>
                <a:gd name="T8" fmla="*/ 1928 w 1928"/>
                <a:gd name="T9" fmla="*/ 1080 h 10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928" h="1080">
                  <a:moveTo>
                    <a:pt x="1928" y="0"/>
                  </a:moveTo>
                  <a:lnTo>
                    <a:pt x="0" y="1080"/>
                  </a:lnTo>
                </a:path>
              </a:pathLst>
            </a:custGeom>
            <a:noFill/>
            <a:ln w="76200" cmpd="sng">
              <a:solidFill>
                <a:srgbClr val="FF0000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242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242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752" grpId="0" animBg="1"/>
      <p:bldP spid="24274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575</Words>
  <Application>Microsoft Office PowerPoint</Application>
  <PresentationFormat>Экран (4:3)</PresentationFormat>
  <Paragraphs>115</Paragraphs>
  <Slides>17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Цели урока:</vt:lpstr>
      <vt:lpstr>Расположение прямой и плоскости в пространстве.</vt:lpstr>
      <vt:lpstr>Слайд 4</vt:lpstr>
      <vt:lpstr>Слайд 5</vt:lpstr>
      <vt:lpstr>Слайд 6</vt:lpstr>
      <vt:lpstr>Слайд 7</vt:lpstr>
      <vt:lpstr>Слайд 8</vt:lpstr>
      <vt:lpstr>Слайд 9</vt:lpstr>
      <vt:lpstr>Теорема 3</vt:lpstr>
      <vt:lpstr>Теорема 4 признак параллельности прямой и плоскости</vt:lpstr>
      <vt:lpstr>Слайд 12</vt:lpstr>
      <vt:lpstr>Слайд 13</vt:lpstr>
      <vt:lpstr>МАТЕМАТИЧЕСКИЙ ДИКТАНТ.</vt:lpstr>
      <vt:lpstr>Задача № 1</vt:lpstr>
      <vt:lpstr>Задача № 2</vt:lpstr>
      <vt:lpstr>Задача № 3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14</cp:revision>
  <dcterms:created xsi:type="dcterms:W3CDTF">2011-11-03T17:08:15Z</dcterms:created>
  <dcterms:modified xsi:type="dcterms:W3CDTF">2011-11-03T19:06:28Z</dcterms:modified>
</cp:coreProperties>
</file>