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7" r:id="rId9"/>
    <p:sldId id="263" r:id="rId10"/>
    <p:sldId id="264" r:id="rId11"/>
    <p:sldId id="265" r:id="rId12"/>
    <p:sldId id="266" r:id="rId13"/>
    <p:sldId id="268" r:id="rId14"/>
    <p:sldId id="269" r:id="rId15"/>
    <p:sldId id="275" r:id="rId16"/>
    <p:sldId id="274" r:id="rId17"/>
    <p:sldId id="273" r:id="rId18"/>
    <p:sldId id="272" r:id="rId19"/>
    <p:sldId id="271" r:id="rId20"/>
    <p:sldId id="270" r:id="rId21"/>
    <p:sldId id="276" r:id="rId22"/>
    <p:sldId id="26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4786322"/>
            <a:ext cx="3429024" cy="175260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Подготовила</a:t>
            </a:r>
          </a:p>
          <a:p>
            <a:pPr algn="l"/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учитель математики</a:t>
            </a:r>
          </a:p>
          <a:p>
            <a:pPr algn="l"/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ГОШ </a:t>
            </a:r>
            <a:r>
              <a:rPr lang="uk-UA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І – ІІІ</a:t>
            </a: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ступеней № 42</a:t>
            </a:r>
          </a:p>
          <a:p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г. Горловки</a:t>
            </a:r>
          </a:p>
          <a:p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Рыбина М.В.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571480"/>
            <a:ext cx="791780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Взаимное расположение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двух плоскостей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пространстве.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Теорема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  Через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точку вне данной плоскости можно провести плоскость, параллельную данной, и притом только одну.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 descr="10-2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2928934"/>
            <a:ext cx="5844913" cy="3348057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Свойства параллельных плоскостей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1142984"/>
            <a:ext cx="4686304" cy="550072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Если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две параллельные плоскости пересечены третьей, то линии их пересечения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параллельны.</a:t>
            </a:r>
          </a:p>
          <a:p>
            <a:pPr>
              <a:buNone/>
            </a:pPr>
            <a:r>
              <a:rPr lang="ru-RU" dirty="0" smtClean="0"/>
              <a:t>    По </a:t>
            </a:r>
            <a:r>
              <a:rPr lang="ru-RU" dirty="0" smtClean="0"/>
              <a:t>определению  параллельные прямые – это прямые</a:t>
            </a:r>
            <a:r>
              <a:rPr lang="ru-RU" dirty="0" smtClean="0"/>
              <a:t>, </a:t>
            </a:r>
            <a:r>
              <a:rPr lang="ru-RU" dirty="0" smtClean="0"/>
              <a:t>лежащие в одной плоскости и не </a:t>
            </a:r>
            <a:r>
              <a:rPr lang="ru-RU" dirty="0" smtClean="0"/>
              <a:t>пересекающиеся. </a:t>
            </a:r>
            <a:r>
              <a:rPr lang="ru-RU" i="1" dirty="0" smtClean="0"/>
              <a:t>а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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</a:t>
            </a:r>
            <a:r>
              <a:rPr lang="ru-RU" dirty="0" smtClean="0"/>
              <a:t>, </a:t>
            </a:r>
            <a:r>
              <a:rPr lang="en-US" i="1" dirty="0" smtClean="0"/>
              <a:t>b</a:t>
            </a:r>
            <a:r>
              <a:rPr lang="en-US" dirty="0" smtClean="0"/>
              <a:t> </a:t>
            </a:r>
            <a:r>
              <a:rPr lang="ru-RU" dirty="0" smtClean="0">
                <a:sym typeface="Symbol"/>
              </a:rPr>
              <a:t>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</a:t>
            </a:r>
            <a:r>
              <a:rPr lang="ru-RU" dirty="0" smtClean="0"/>
              <a:t>, </a:t>
            </a:r>
            <a:r>
              <a:rPr lang="ru-RU" i="1" dirty="0" smtClean="0"/>
              <a:t>а</a:t>
            </a:r>
            <a:r>
              <a:rPr lang="ru-RU" dirty="0" smtClean="0"/>
              <a:t> и </a:t>
            </a:r>
            <a:r>
              <a:rPr lang="en-US" i="1" dirty="0" smtClean="0"/>
              <a:t>b</a:t>
            </a:r>
            <a:r>
              <a:rPr lang="en-US" dirty="0" smtClean="0"/>
              <a:t> </a:t>
            </a:r>
            <a:r>
              <a:rPr lang="ru-RU" dirty="0" smtClean="0"/>
              <a:t>не пересекаются, так как  </a:t>
            </a:r>
            <a:r>
              <a:rPr lang="ru-RU" i="1" dirty="0" smtClean="0"/>
              <a:t>а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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</a:t>
            </a:r>
            <a:r>
              <a:rPr lang="ru-RU" dirty="0" smtClean="0"/>
              <a:t>, </a:t>
            </a:r>
            <a:r>
              <a:rPr lang="en-US" i="1" dirty="0" smtClean="0"/>
              <a:t>b</a:t>
            </a:r>
            <a:r>
              <a:rPr lang="en-US" dirty="0" smtClean="0"/>
              <a:t> </a:t>
            </a:r>
            <a:r>
              <a:rPr lang="ru-RU" dirty="0" smtClean="0">
                <a:sym typeface="Symbol"/>
              </a:rPr>
              <a:t>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</a:t>
            </a:r>
            <a:r>
              <a:rPr lang="ru-RU" dirty="0" smtClean="0"/>
              <a:t>, </a:t>
            </a:r>
            <a:r>
              <a:rPr lang="ru-RU" dirty="0" smtClean="0">
                <a:sym typeface="Symbol"/>
              </a:rPr>
              <a:t></a:t>
            </a:r>
            <a:r>
              <a:rPr lang="ru-RU" dirty="0" smtClean="0"/>
              <a:t> и </a:t>
            </a:r>
            <a:r>
              <a:rPr lang="ru-RU" dirty="0" smtClean="0">
                <a:sym typeface="Symbol"/>
              </a:rPr>
              <a:t></a:t>
            </a:r>
            <a:r>
              <a:rPr lang="ru-RU" dirty="0" smtClean="0"/>
              <a:t> не пересекаются, </a:t>
            </a:r>
            <a:r>
              <a:rPr lang="ru-RU" i="1" dirty="0" smtClean="0"/>
              <a:t>а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</a:t>
            </a:r>
            <a:r>
              <a:rPr lang="en-US" i="1" dirty="0" smtClean="0"/>
              <a:t>b</a:t>
            </a:r>
            <a:r>
              <a:rPr lang="ru-RU" dirty="0" smtClean="0"/>
              <a:t>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 descr="IM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5" y="1643050"/>
            <a:ext cx="3182211" cy="45720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Свойства параллельных плоскостей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1214422"/>
            <a:ext cx="4714908" cy="528641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Отрезки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параллельных прямых, ограниченные двумя параллельными плоскостями,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равны.</a:t>
            </a:r>
          </a:p>
          <a:p>
            <a:pPr lvl="0">
              <a:buNone/>
            </a:pPr>
            <a:r>
              <a:rPr lang="ru-RU" dirty="0" smtClean="0"/>
              <a:t>    Через </a:t>
            </a:r>
            <a:r>
              <a:rPr lang="ru-RU" i="1" dirty="0" smtClean="0"/>
              <a:t>а </a:t>
            </a:r>
            <a:r>
              <a:rPr lang="ru-RU" dirty="0" smtClean="0"/>
              <a:t>и </a:t>
            </a:r>
            <a:r>
              <a:rPr lang="en-US" i="1" dirty="0" smtClean="0"/>
              <a:t>b</a:t>
            </a:r>
            <a:r>
              <a:rPr lang="en-US" dirty="0" smtClean="0"/>
              <a:t> </a:t>
            </a:r>
            <a:r>
              <a:rPr lang="ru-RU" dirty="0" smtClean="0"/>
              <a:t>проведем плоскость </a:t>
            </a:r>
            <a:r>
              <a:rPr lang="ru-RU" dirty="0" smtClean="0">
                <a:sym typeface="Symbol"/>
              </a:rPr>
              <a:t></a:t>
            </a:r>
            <a:r>
              <a:rPr lang="ru-RU" dirty="0" smtClean="0"/>
              <a:t>. </a:t>
            </a:r>
            <a:endParaRPr lang="ru-RU" dirty="0" smtClean="0"/>
          </a:p>
          <a:p>
            <a:pPr lvl="0">
              <a:buNone/>
            </a:pPr>
            <a:r>
              <a:rPr lang="ru-RU" dirty="0" smtClean="0">
                <a:sym typeface="Symbol"/>
              </a:rPr>
              <a:t> </a:t>
            </a:r>
            <a:r>
              <a:rPr lang="ru-RU" dirty="0" smtClean="0">
                <a:sym typeface="Symbol"/>
              </a:rPr>
              <a:t>   </a:t>
            </a:r>
            <a:r>
              <a:rPr lang="ru-RU" dirty="0" smtClean="0"/>
              <a:t> </a:t>
            </a:r>
            <a:r>
              <a:rPr lang="ru-RU" dirty="0" smtClean="0"/>
              <a:t>пересекает </a:t>
            </a:r>
            <a:r>
              <a:rPr lang="ru-RU" dirty="0" smtClean="0">
                <a:sym typeface="Symbol"/>
              </a:rPr>
              <a:t></a:t>
            </a:r>
            <a:r>
              <a:rPr lang="ru-RU" dirty="0" smtClean="0"/>
              <a:t> и </a:t>
            </a:r>
            <a:r>
              <a:rPr lang="ru-RU" dirty="0" smtClean="0">
                <a:sym typeface="Symbol"/>
              </a:rPr>
              <a:t></a:t>
            </a:r>
            <a:r>
              <a:rPr lang="ru-RU" dirty="0" smtClean="0"/>
              <a:t> по параллельным прямым </a:t>
            </a:r>
            <a:r>
              <a:rPr lang="ru-RU" dirty="0" smtClean="0"/>
              <a:t>АВ </a:t>
            </a:r>
            <a:r>
              <a:rPr lang="ru-RU" dirty="0" smtClean="0"/>
              <a:t>и </a:t>
            </a:r>
            <a:r>
              <a:rPr lang="ru-RU" dirty="0" smtClean="0"/>
              <a:t>А</a:t>
            </a:r>
            <a:r>
              <a:rPr lang="ru-RU" baseline="-25000" dirty="0" smtClean="0"/>
              <a:t>1</a:t>
            </a:r>
            <a:r>
              <a:rPr lang="ru-RU" dirty="0" smtClean="0"/>
              <a:t>В</a:t>
            </a:r>
            <a:r>
              <a:rPr lang="ru-RU" baseline="-25000" dirty="0" smtClean="0"/>
              <a:t>1</a:t>
            </a:r>
            <a:r>
              <a:rPr lang="ru-RU" dirty="0" smtClean="0"/>
              <a:t>( </a:t>
            </a:r>
            <a:r>
              <a:rPr lang="ru-RU" dirty="0" smtClean="0"/>
              <a:t>по свойству 1).</a:t>
            </a:r>
          </a:p>
          <a:p>
            <a:pPr lvl="0">
              <a:buNone/>
            </a:pPr>
            <a:r>
              <a:rPr lang="ru-RU" dirty="0" smtClean="0"/>
              <a:t>    Так </a:t>
            </a:r>
            <a:r>
              <a:rPr lang="ru-RU" dirty="0" smtClean="0"/>
              <a:t>как А</a:t>
            </a:r>
            <a:r>
              <a:rPr lang="ru-RU" baseline="-25000" dirty="0" smtClean="0"/>
              <a:t>1</a:t>
            </a:r>
            <a:r>
              <a:rPr lang="ru-RU" dirty="0" smtClean="0"/>
              <a:t>В</a:t>
            </a:r>
            <a:r>
              <a:rPr lang="ru-RU" baseline="-25000" dirty="0" smtClean="0"/>
              <a:t>1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</a:t>
            </a:r>
            <a:r>
              <a:rPr lang="ru-RU" dirty="0" smtClean="0"/>
              <a:t> </a:t>
            </a:r>
            <a:r>
              <a:rPr lang="ru-RU" dirty="0" smtClean="0"/>
              <a:t>АВ </a:t>
            </a:r>
            <a:r>
              <a:rPr lang="ru-RU" dirty="0" smtClean="0"/>
              <a:t>(по свойству 1 ) и </a:t>
            </a:r>
            <a:r>
              <a:rPr lang="ru-RU" dirty="0" smtClean="0"/>
              <a:t>А</a:t>
            </a:r>
            <a:r>
              <a:rPr lang="ru-RU" baseline="-25000" dirty="0" smtClean="0"/>
              <a:t>1</a:t>
            </a:r>
            <a:r>
              <a:rPr lang="ru-RU" dirty="0" smtClean="0"/>
              <a:t>А</a:t>
            </a:r>
            <a:r>
              <a:rPr lang="ru-RU" baseline="-25000" dirty="0" smtClean="0"/>
              <a:t> </a:t>
            </a:r>
            <a:r>
              <a:rPr lang="ru-RU" dirty="0" smtClean="0">
                <a:sym typeface="Symbol"/>
              </a:rPr>
              <a:t></a:t>
            </a:r>
            <a:r>
              <a:rPr lang="ru-RU" dirty="0" smtClean="0"/>
              <a:t> </a:t>
            </a:r>
            <a:r>
              <a:rPr lang="ru-RU" dirty="0" smtClean="0"/>
              <a:t>В</a:t>
            </a:r>
            <a:r>
              <a:rPr lang="ru-RU" baseline="-25000" dirty="0" smtClean="0"/>
              <a:t>1</a:t>
            </a:r>
            <a:r>
              <a:rPr lang="ru-RU" dirty="0" smtClean="0"/>
              <a:t>В </a:t>
            </a:r>
            <a:r>
              <a:rPr lang="ru-RU" dirty="0" smtClean="0"/>
              <a:t>(по условию), то </a:t>
            </a:r>
            <a:r>
              <a:rPr lang="ru-RU" dirty="0" smtClean="0"/>
              <a:t>А</a:t>
            </a:r>
            <a:r>
              <a:rPr lang="ru-RU" baseline="-25000" dirty="0" smtClean="0"/>
              <a:t>1</a:t>
            </a:r>
            <a:r>
              <a:rPr lang="ru-RU" dirty="0" smtClean="0"/>
              <a:t>В</a:t>
            </a:r>
            <a:r>
              <a:rPr lang="ru-RU" baseline="-25000" dirty="0" smtClean="0"/>
              <a:t>1</a:t>
            </a:r>
            <a:r>
              <a:rPr lang="ru-RU" dirty="0" smtClean="0"/>
              <a:t>В</a:t>
            </a:r>
            <a:r>
              <a:rPr lang="ru-RU" dirty="0" smtClean="0"/>
              <a:t>А</a:t>
            </a:r>
            <a:r>
              <a:rPr lang="ru-RU" baseline="-25000" dirty="0" smtClean="0"/>
              <a:t> </a:t>
            </a:r>
            <a:r>
              <a:rPr lang="ru-RU" dirty="0" smtClean="0"/>
              <a:t>– параллелограмм. Значит, </a:t>
            </a:r>
            <a:r>
              <a:rPr lang="ru-RU" dirty="0" smtClean="0"/>
              <a:t>А</a:t>
            </a:r>
            <a:r>
              <a:rPr lang="ru-RU" baseline="-25000" dirty="0" smtClean="0"/>
              <a:t>1</a:t>
            </a:r>
            <a:r>
              <a:rPr lang="ru-RU" dirty="0" smtClean="0"/>
              <a:t>А </a:t>
            </a:r>
            <a:r>
              <a:rPr lang="ru-RU" dirty="0" smtClean="0"/>
              <a:t>= </a:t>
            </a:r>
            <a:r>
              <a:rPr lang="ru-RU" dirty="0" smtClean="0"/>
              <a:t>В</a:t>
            </a:r>
            <a:r>
              <a:rPr lang="ru-RU" baseline="-25000" dirty="0" smtClean="0"/>
              <a:t>1</a:t>
            </a:r>
            <a:r>
              <a:rPr lang="ru-RU" dirty="0" smtClean="0"/>
              <a:t>В</a:t>
            </a:r>
            <a:endParaRPr lang="ru-RU" dirty="0" smtClean="0"/>
          </a:p>
          <a:p>
            <a:pPr>
              <a:buNone/>
            </a:pP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 descr="Копия IM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142984"/>
            <a:ext cx="4212045" cy="3634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1472" y="1357299"/>
            <a:ext cx="821537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Реши задачи </a:t>
            </a:r>
          </a:p>
          <a:p>
            <a:pPr algn="ctr"/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готовым рисункам,</a:t>
            </a:r>
          </a:p>
          <a:p>
            <a:pPr algn="ctr"/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если </a:t>
            </a:r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Symbol"/>
              </a:rPr>
              <a:t>  </a:t>
            </a:r>
            <a:endParaRPr lang="ru-RU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Цели урока: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401080" cy="535785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/>
              <a:t>обучающие: </a:t>
            </a:r>
          </a:p>
          <a:p>
            <a:pPr>
              <a:buNone/>
            </a:pPr>
            <a:r>
              <a:rPr lang="ru-RU" dirty="0" smtClean="0"/>
              <a:t>• рассмотреть возможные случаи взаимного расположения </a:t>
            </a:r>
            <a:r>
              <a:rPr lang="ru-RU" dirty="0" smtClean="0"/>
              <a:t>плоскостей </a:t>
            </a:r>
            <a:r>
              <a:rPr lang="ru-RU" dirty="0" smtClean="0"/>
              <a:t>в пространстве; </a:t>
            </a:r>
          </a:p>
          <a:p>
            <a:pPr>
              <a:buNone/>
            </a:pPr>
            <a:r>
              <a:rPr lang="ru-RU" dirty="0" smtClean="0"/>
              <a:t>• формировать навык чтения и построения чертежей, пространственных конфигураций, пространственных фигур к задачам. </a:t>
            </a:r>
          </a:p>
          <a:p>
            <a:pPr>
              <a:buNone/>
            </a:pPr>
            <a:r>
              <a:rPr lang="ru-RU" b="1" dirty="0" smtClean="0"/>
              <a:t>развивающие: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• развивать пространственное воображение учащихся при решении геометрических задач, геометрическое мышление, интерес к предмету, познавательную и творческую деятельность учащихся, математическую речь, память, внимание; </a:t>
            </a:r>
          </a:p>
          <a:p>
            <a:pPr>
              <a:buNone/>
            </a:pPr>
            <a:r>
              <a:rPr lang="ru-RU" dirty="0" smtClean="0"/>
              <a:t>• вырабатывать самостоятельность в освоении новых знаний. </a:t>
            </a:r>
          </a:p>
          <a:p>
            <a:pPr>
              <a:buNone/>
            </a:pPr>
            <a:r>
              <a:rPr lang="ru-RU" b="1" dirty="0" smtClean="0"/>
              <a:t>воспитательные: </a:t>
            </a:r>
          </a:p>
          <a:p>
            <a:pPr>
              <a:buNone/>
            </a:pPr>
            <a:r>
              <a:rPr lang="ru-RU" dirty="0" smtClean="0"/>
              <a:t>• воспитывать у учащихся ответственное отношение к учебному труду, волевые качества; </a:t>
            </a:r>
          </a:p>
          <a:p>
            <a:pPr>
              <a:buNone/>
            </a:pPr>
            <a:r>
              <a:rPr lang="ru-RU" dirty="0" smtClean="0"/>
              <a:t>• формировать эмоциональную культуру и культуру общения.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№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0" y="1600200"/>
            <a:ext cx="4829180" cy="497207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Через </a:t>
            </a:r>
            <a:r>
              <a:rPr lang="ru-RU" dirty="0" smtClean="0"/>
              <a:t>точку О, не лежащую между параллельными плоскостями </a:t>
            </a:r>
            <a:r>
              <a:rPr lang="ru-RU" dirty="0" smtClean="0">
                <a:sym typeface="Symbol"/>
              </a:rPr>
              <a:t></a:t>
            </a:r>
            <a:r>
              <a:rPr lang="ru-RU" dirty="0" smtClean="0"/>
              <a:t> и </a:t>
            </a:r>
            <a:r>
              <a:rPr lang="ru-RU" dirty="0" smtClean="0">
                <a:sym typeface="Symbol"/>
              </a:rPr>
              <a:t></a:t>
            </a:r>
            <a:r>
              <a:rPr lang="ru-RU" dirty="0" smtClean="0"/>
              <a:t> </a:t>
            </a:r>
            <a:r>
              <a:rPr lang="ru-RU" dirty="0" smtClean="0"/>
              <a:t>проведены </a:t>
            </a:r>
            <a:r>
              <a:rPr lang="ru-RU" dirty="0" smtClean="0"/>
              <a:t>прямые  </a:t>
            </a:r>
            <a:r>
              <a:rPr lang="ru-RU" dirty="0" err="1" smtClean="0"/>
              <a:t>d</a:t>
            </a:r>
            <a:r>
              <a:rPr lang="ru-RU" dirty="0" smtClean="0"/>
              <a:t> и </a:t>
            </a:r>
            <a:r>
              <a:rPr lang="ru-RU" dirty="0" err="1" smtClean="0"/>
              <a:t>m</a:t>
            </a:r>
            <a:r>
              <a:rPr lang="ru-RU" dirty="0" smtClean="0"/>
              <a:t>. Прямая </a:t>
            </a:r>
            <a:r>
              <a:rPr lang="ru-RU" dirty="0" err="1" smtClean="0"/>
              <a:t>d</a:t>
            </a:r>
            <a:r>
              <a:rPr lang="ru-RU" dirty="0" smtClean="0"/>
              <a:t> пересекает плоскость </a:t>
            </a:r>
            <a:r>
              <a:rPr lang="ru-RU" dirty="0" smtClean="0">
                <a:sym typeface="Symbol"/>
              </a:rPr>
              <a:t></a:t>
            </a:r>
            <a:r>
              <a:rPr lang="ru-RU" dirty="0" smtClean="0"/>
              <a:t> и </a:t>
            </a:r>
            <a:r>
              <a:rPr lang="ru-RU" dirty="0" smtClean="0">
                <a:sym typeface="Symbol"/>
              </a:rPr>
              <a:t></a:t>
            </a:r>
            <a:r>
              <a:rPr lang="ru-RU" dirty="0" smtClean="0"/>
              <a:t> в т. А</a:t>
            </a:r>
            <a:r>
              <a:rPr lang="ru-RU" baseline="-25000" dirty="0" smtClean="0"/>
              <a:t>1</a:t>
            </a:r>
            <a:r>
              <a:rPr lang="ru-RU" dirty="0" smtClean="0"/>
              <a:t>,</a:t>
            </a:r>
            <a:r>
              <a:rPr lang="ru-RU" baseline="-25000" dirty="0" smtClean="0"/>
              <a:t> </a:t>
            </a:r>
            <a:r>
              <a:rPr lang="ru-RU" dirty="0" smtClean="0"/>
              <a:t>А</a:t>
            </a:r>
            <a:r>
              <a:rPr lang="ru-RU" baseline="-25000" dirty="0" smtClean="0"/>
              <a:t>2</a:t>
            </a:r>
            <a:r>
              <a:rPr lang="ru-RU" dirty="0" smtClean="0"/>
              <a:t> и соответственно прямая </a:t>
            </a:r>
            <a:r>
              <a:rPr lang="ru-RU" dirty="0" err="1" smtClean="0"/>
              <a:t>m</a:t>
            </a:r>
            <a:r>
              <a:rPr lang="ru-RU" dirty="0" smtClean="0"/>
              <a:t> пересекает </a:t>
            </a:r>
            <a:r>
              <a:rPr lang="ru-RU" dirty="0" smtClean="0">
                <a:sym typeface="Symbol"/>
              </a:rPr>
              <a:t></a:t>
            </a:r>
            <a:r>
              <a:rPr lang="ru-RU" dirty="0" smtClean="0"/>
              <a:t> и </a:t>
            </a:r>
            <a:r>
              <a:rPr lang="ru-RU" dirty="0" smtClean="0">
                <a:sym typeface="Symbol"/>
              </a:rPr>
              <a:t></a:t>
            </a:r>
            <a:r>
              <a:rPr lang="ru-RU" dirty="0" smtClean="0"/>
              <a:t> в т. В</a:t>
            </a:r>
            <a:r>
              <a:rPr lang="ru-RU" baseline="-25000" dirty="0" smtClean="0"/>
              <a:t>1</a:t>
            </a:r>
            <a:r>
              <a:rPr lang="ru-RU" dirty="0" smtClean="0"/>
              <a:t>,В</a:t>
            </a:r>
            <a:r>
              <a:rPr lang="ru-RU" baseline="-25000" dirty="0" smtClean="0"/>
              <a:t>2</a:t>
            </a:r>
            <a:r>
              <a:rPr lang="ru-RU" dirty="0" smtClean="0"/>
              <a:t> соответственно. Найдите А</a:t>
            </a:r>
            <a:r>
              <a:rPr lang="ru-RU" baseline="-25000" dirty="0" smtClean="0"/>
              <a:t>1</a:t>
            </a:r>
            <a:r>
              <a:rPr lang="ru-RU" dirty="0" smtClean="0"/>
              <a:t>В</a:t>
            </a:r>
            <a:r>
              <a:rPr lang="ru-RU" baseline="-25000" dirty="0" smtClean="0"/>
              <a:t>1</a:t>
            </a:r>
            <a:r>
              <a:rPr lang="ru-RU" dirty="0" smtClean="0"/>
              <a:t>, если А</a:t>
            </a:r>
            <a:r>
              <a:rPr lang="ru-RU" baseline="-25000" dirty="0" smtClean="0"/>
              <a:t>2</a:t>
            </a:r>
            <a:r>
              <a:rPr lang="ru-RU" dirty="0" smtClean="0"/>
              <a:t>В</a:t>
            </a:r>
            <a:r>
              <a:rPr lang="ru-RU" baseline="-25000" dirty="0" smtClean="0"/>
              <a:t>2</a:t>
            </a:r>
            <a:r>
              <a:rPr lang="ru-RU" dirty="0" smtClean="0"/>
              <a:t>=15см, ОВ</a:t>
            </a:r>
            <a:r>
              <a:rPr lang="ru-RU" baseline="-25000" dirty="0" smtClean="0"/>
              <a:t>1</a:t>
            </a:r>
            <a:r>
              <a:rPr lang="ru-RU" dirty="0" smtClean="0"/>
              <a:t>:OB</a:t>
            </a:r>
            <a:r>
              <a:rPr lang="ru-RU" baseline="-25000" dirty="0" smtClean="0"/>
              <a:t>2</a:t>
            </a:r>
            <a:r>
              <a:rPr lang="ru-RU" dirty="0" smtClean="0"/>
              <a:t>=3:5.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1233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285860"/>
            <a:ext cx="3643338" cy="40719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28662" y="357166"/>
            <a:ext cx="7429552" cy="92869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Плоскости в пространстве могут: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143116"/>
            <a:ext cx="3857652" cy="107157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пересекаться</a:t>
            </a:r>
            <a:endParaRPr lang="ru-RU" sz="4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28794" y="5143512"/>
            <a:ext cx="4214842" cy="121444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б</a:t>
            </a:r>
            <a:r>
              <a:rPr lang="ru-RU" sz="4000" b="1" dirty="0" smtClean="0"/>
              <a:t>ыть параллельными</a:t>
            </a:r>
            <a:endParaRPr lang="ru-RU" sz="4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0628" y="3429000"/>
            <a:ext cx="3857652" cy="107157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совпадать</a:t>
            </a:r>
            <a:endParaRPr lang="ru-RU" sz="4000" b="1" dirty="0"/>
          </a:p>
        </p:txBody>
      </p:sp>
      <p:cxnSp>
        <p:nvCxnSpPr>
          <p:cNvPr id="10" name="Прямая со стрелкой 9"/>
          <p:cNvCxnSpPr>
            <a:endCxn id="6" idx="0"/>
          </p:cNvCxnSpPr>
          <p:nvPr/>
        </p:nvCxnSpPr>
        <p:spPr>
          <a:xfrm rot="5400000">
            <a:off x="2143108" y="1285860"/>
            <a:ext cx="857256" cy="857256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2607455" y="3036091"/>
            <a:ext cx="3857652" cy="357190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5822165" y="2107397"/>
            <a:ext cx="2143140" cy="500066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Две плоскости называются </a:t>
            </a:r>
            <a:r>
              <a:rPr lang="ru-RU" b="1" dirty="0" smtClean="0">
                <a:solidFill>
                  <a:srgbClr val="C00000"/>
                </a:solidFill>
              </a:rPr>
              <a:t>параллельными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, если они не пересекаются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Копия IMG_0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00298" y="2143116"/>
            <a:ext cx="4214842" cy="43034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Математический диктант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4" y="1214422"/>
            <a:ext cx="5329246" cy="564357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Пользуясь изображением, запишите:</a:t>
            </a:r>
          </a:p>
          <a:p>
            <a:pPr lvl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1. Плоскость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, параллельную плоскости АВС.</a:t>
            </a:r>
          </a:p>
          <a:p>
            <a:pPr lvl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2. Плоскость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, параллельную плоскости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CNL.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3. Плоскость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, параллельную плоскости МКД.</a:t>
            </a:r>
          </a:p>
          <a:p>
            <a:pPr lvl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4. Параллельные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плоскости, которые содержат непересекающиеся прямые МК и АВ.</a:t>
            </a:r>
          </a:p>
          <a:p>
            <a:pPr lvl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5. Параллельные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плоскости, проходящие через скрещивающиеся прямые АВ и КД.</a:t>
            </a:r>
          </a:p>
          <a:p>
            <a:pPr lvl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6. Плоскость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, параллельную плоскости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MLK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и содержащую прямую АД.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 descr="IMG_0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285860"/>
            <a:ext cx="3126694" cy="34538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14678" y="357166"/>
            <a:ext cx="5715040" cy="6215106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smtClean="0"/>
              <a:t>ТЕОРЕМА</a:t>
            </a:r>
          </a:p>
          <a:p>
            <a:pPr algn="ctr">
              <a:buNone/>
            </a:pPr>
            <a:r>
              <a:rPr lang="ru-RU" sz="2800" b="1" dirty="0" smtClean="0"/>
              <a:t>Признак параллельности плоскостей</a:t>
            </a:r>
            <a:endParaRPr lang="en-US" sz="2800" b="1" dirty="0" smtClean="0"/>
          </a:p>
          <a:p>
            <a:pPr algn="r">
              <a:buNone/>
            </a:pPr>
            <a:r>
              <a:rPr lang="ru-RU" b="1" dirty="0" smtClean="0"/>
              <a:t>Дано</a:t>
            </a:r>
            <a:r>
              <a:rPr lang="ru-RU" b="1" dirty="0" smtClean="0"/>
              <a:t>: </a:t>
            </a:r>
            <a:r>
              <a:rPr lang="ru-RU" dirty="0" smtClean="0"/>
              <a:t> </a:t>
            </a:r>
            <a:r>
              <a:rPr lang="ru-RU" dirty="0" smtClean="0"/>
              <a:t>а</a:t>
            </a:r>
            <a:r>
              <a:rPr lang="ru-RU" baseline="-25000" dirty="0" smtClean="0"/>
              <a:t> </a:t>
            </a:r>
            <a:r>
              <a:rPr lang="ru-RU" dirty="0" smtClean="0">
                <a:sym typeface="Symbol"/>
              </a:rPr>
              <a:t></a:t>
            </a:r>
            <a:r>
              <a:rPr lang="ru-RU" dirty="0" smtClean="0"/>
              <a:t> </a:t>
            </a:r>
            <a:r>
              <a:rPr lang="en-US" dirty="0" smtClean="0"/>
              <a:t>b</a:t>
            </a:r>
            <a:r>
              <a:rPr lang="ru-RU" dirty="0" smtClean="0"/>
              <a:t> </a:t>
            </a:r>
            <a:r>
              <a:rPr lang="ru-RU" dirty="0" smtClean="0"/>
              <a:t>= А, </a:t>
            </a:r>
            <a:r>
              <a:rPr lang="ru-RU" dirty="0" smtClean="0"/>
              <a:t>а </a:t>
            </a:r>
            <a:r>
              <a:rPr lang="ru-RU" dirty="0" smtClean="0">
                <a:sym typeface="Symbol"/>
              </a:rPr>
              <a:t>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</a:t>
            </a:r>
            <a:r>
              <a:rPr lang="ru-RU" dirty="0" smtClean="0"/>
              <a:t>, </a:t>
            </a:r>
            <a:r>
              <a:rPr lang="en-US" dirty="0" smtClean="0"/>
              <a:t>b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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</a:t>
            </a:r>
            <a:r>
              <a:rPr lang="ru-RU" dirty="0" smtClean="0"/>
              <a:t>,</a:t>
            </a:r>
          </a:p>
          <a:p>
            <a:pPr>
              <a:buNone/>
            </a:pPr>
            <a:r>
              <a:rPr lang="ru-RU" dirty="0" smtClean="0"/>
              <a:t>          </a:t>
            </a:r>
            <a:r>
              <a:rPr lang="ru-RU" dirty="0" smtClean="0"/>
              <a:t>а </a:t>
            </a:r>
            <a:r>
              <a:rPr lang="ru-RU" baseline="-25000" dirty="0" smtClean="0"/>
              <a:t>1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</a:t>
            </a:r>
            <a:r>
              <a:rPr lang="ru-RU" dirty="0" smtClean="0"/>
              <a:t> </a:t>
            </a:r>
            <a:r>
              <a:rPr lang="en-US" dirty="0" smtClean="0"/>
              <a:t>a </a:t>
            </a:r>
            <a:r>
              <a:rPr lang="ru-RU" dirty="0" smtClean="0"/>
              <a:t>, </a:t>
            </a:r>
            <a:r>
              <a:rPr lang="en-US" dirty="0" smtClean="0"/>
              <a:t>b</a:t>
            </a:r>
            <a:r>
              <a:rPr lang="en-US" baseline="-25000" dirty="0" smtClean="0"/>
              <a:t>1 </a:t>
            </a:r>
            <a:r>
              <a:rPr lang="ru-RU" dirty="0" smtClean="0">
                <a:sym typeface="Symbol"/>
              </a:rPr>
              <a:t></a:t>
            </a:r>
            <a:r>
              <a:rPr lang="en-US" dirty="0" smtClean="0"/>
              <a:t>b</a:t>
            </a:r>
            <a:r>
              <a:rPr lang="ru-RU" dirty="0" smtClean="0"/>
              <a:t>, </a:t>
            </a:r>
            <a:r>
              <a:rPr lang="en-US" dirty="0" smtClean="0"/>
              <a:t>b</a:t>
            </a:r>
            <a:r>
              <a:rPr lang="ru-RU" baseline="-25000" dirty="0" smtClean="0"/>
              <a:t>1</a:t>
            </a:r>
            <a:r>
              <a:rPr lang="ru-RU" dirty="0" smtClean="0"/>
              <a:t> </a:t>
            </a:r>
            <a:r>
              <a:rPr lang="en-US" dirty="0" smtClean="0">
                <a:sym typeface="Symbol"/>
              </a:rPr>
              <a:t></a:t>
            </a:r>
            <a:r>
              <a:rPr lang="ru-RU" dirty="0" smtClean="0"/>
              <a:t>, а </a:t>
            </a:r>
            <a:r>
              <a:rPr lang="ru-RU" baseline="-25000" dirty="0" smtClean="0"/>
              <a:t>1 </a:t>
            </a:r>
            <a:r>
              <a:rPr lang="en-US" dirty="0" smtClean="0">
                <a:sym typeface="Symbol"/>
              </a:rPr>
              <a:t>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                        </a:t>
            </a:r>
            <a:r>
              <a:rPr lang="ru-RU" b="1" dirty="0" smtClean="0"/>
              <a:t>Доказать:</a:t>
            </a:r>
            <a:r>
              <a:rPr lang="ru-RU" dirty="0" smtClean="0">
                <a:sym typeface="Symbol"/>
              </a:rPr>
              <a:t>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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</a:t>
            </a:r>
            <a:r>
              <a:rPr lang="ru-RU" dirty="0" smtClean="0"/>
              <a:t>. 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                            </a:t>
            </a:r>
            <a:r>
              <a:rPr lang="ru-RU" b="1" dirty="0" smtClean="0"/>
              <a:t>Доказательство</a:t>
            </a:r>
            <a:r>
              <a:rPr lang="ru-RU" b="1" dirty="0" smtClean="0"/>
              <a:t>.  </a:t>
            </a:r>
            <a:r>
              <a:rPr lang="ru-RU" dirty="0" smtClean="0"/>
              <a:t>         Предположим</a:t>
            </a:r>
            <a:r>
              <a:rPr lang="ru-RU" dirty="0" smtClean="0"/>
              <a:t>, что </a:t>
            </a:r>
            <a:r>
              <a:rPr lang="ru-RU" dirty="0" smtClean="0">
                <a:sym typeface="Symbol"/>
              </a:rPr>
              <a:t></a:t>
            </a:r>
            <a:r>
              <a:rPr lang="ru-RU" dirty="0" smtClean="0"/>
              <a:t> и </a:t>
            </a:r>
            <a:r>
              <a:rPr lang="ru-RU" dirty="0" smtClean="0">
                <a:sym typeface="Symbol"/>
              </a:rPr>
              <a:t></a:t>
            </a:r>
            <a:r>
              <a:rPr lang="ru-RU" dirty="0" smtClean="0"/>
              <a:t> пересекаются по прямой с.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/>
              <a:t> </a:t>
            </a:r>
            <a:r>
              <a:rPr lang="ru-RU" dirty="0" smtClean="0"/>
              <a:t>Так как а</a:t>
            </a:r>
            <a:r>
              <a:rPr lang="ru-RU" baseline="-25000" dirty="0" smtClean="0"/>
              <a:t>1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</a:t>
            </a:r>
            <a:r>
              <a:rPr lang="en-US" dirty="0" smtClean="0"/>
              <a:t>a</a:t>
            </a:r>
            <a:r>
              <a:rPr lang="ru-RU" dirty="0" smtClean="0"/>
              <a:t>, </a:t>
            </a:r>
            <a:r>
              <a:rPr lang="ru-RU" dirty="0" smtClean="0"/>
              <a:t>то </a:t>
            </a:r>
            <a:r>
              <a:rPr lang="ru-RU" dirty="0" smtClean="0"/>
              <a:t>а </a:t>
            </a:r>
            <a:r>
              <a:rPr lang="ru-RU" dirty="0" smtClean="0">
                <a:sym typeface="Symbol"/>
              </a:rPr>
              <a:t></a:t>
            </a:r>
            <a:r>
              <a:rPr lang="ru-RU" dirty="0" smtClean="0"/>
              <a:t>, значит, </a:t>
            </a:r>
            <a:r>
              <a:rPr lang="en-US" dirty="0" smtClean="0"/>
              <a:t> </a:t>
            </a:r>
            <a:r>
              <a:rPr lang="ru-RU" dirty="0" smtClean="0"/>
              <a:t>а </a:t>
            </a:r>
            <a:r>
              <a:rPr lang="ru-RU" dirty="0" smtClean="0">
                <a:sym typeface="Symbol"/>
              </a:rPr>
              <a:t></a:t>
            </a:r>
            <a:r>
              <a:rPr lang="ru-RU" dirty="0" smtClean="0"/>
              <a:t> с.</a:t>
            </a:r>
          </a:p>
          <a:p>
            <a:pPr>
              <a:buNone/>
            </a:pPr>
            <a:r>
              <a:rPr lang="ru-RU" dirty="0" smtClean="0"/>
              <a:t>     </a:t>
            </a:r>
            <a:r>
              <a:rPr lang="ru-RU" dirty="0" smtClean="0"/>
              <a:t>Так </a:t>
            </a:r>
            <a:r>
              <a:rPr lang="ru-RU" dirty="0" smtClean="0"/>
              <a:t>как </a:t>
            </a:r>
            <a:r>
              <a:rPr lang="en-US" dirty="0" smtClean="0"/>
              <a:t>b</a:t>
            </a:r>
            <a:r>
              <a:rPr lang="en-US" baseline="-25000" dirty="0" smtClean="0"/>
              <a:t>1 </a:t>
            </a:r>
            <a:r>
              <a:rPr lang="ru-RU" dirty="0" smtClean="0">
                <a:sym typeface="Symbol"/>
              </a:rPr>
              <a:t></a:t>
            </a:r>
            <a:r>
              <a:rPr lang="en-US" dirty="0" smtClean="0"/>
              <a:t>b</a:t>
            </a:r>
            <a:r>
              <a:rPr lang="ru-RU" dirty="0" smtClean="0"/>
              <a:t>, </a:t>
            </a:r>
            <a:r>
              <a:rPr lang="ru-RU" dirty="0" smtClean="0"/>
              <a:t>то </a:t>
            </a:r>
            <a:r>
              <a:rPr lang="en-US" dirty="0" smtClean="0"/>
              <a:t>b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</a:t>
            </a:r>
            <a:r>
              <a:rPr lang="ru-RU" dirty="0" smtClean="0"/>
              <a:t>, значит,  </a:t>
            </a:r>
            <a:r>
              <a:rPr lang="en-US" dirty="0" smtClean="0"/>
              <a:t>b</a:t>
            </a:r>
            <a:r>
              <a:rPr lang="ru-RU" dirty="0" smtClean="0"/>
              <a:t> </a:t>
            </a:r>
            <a:r>
              <a:rPr lang="ru-RU" dirty="0" smtClean="0">
                <a:sym typeface="Symbol"/>
              </a:rPr>
              <a:t></a:t>
            </a:r>
            <a:r>
              <a:rPr lang="ru-RU" dirty="0" smtClean="0"/>
              <a:t>с</a:t>
            </a:r>
            <a:r>
              <a:rPr lang="ru-RU" dirty="0" smtClean="0"/>
              <a:t>.                                                                   Через </a:t>
            </a:r>
            <a:r>
              <a:rPr lang="ru-RU" dirty="0" smtClean="0"/>
              <a:t>точку А проходят две прямые </a:t>
            </a:r>
            <a:r>
              <a:rPr lang="en-US" dirty="0" smtClean="0"/>
              <a:t>a</a:t>
            </a:r>
            <a:r>
              <a:rPr lang="ru-RU" dirty="0" smtClean="0"/>
              <a:t> </a:t>
            </a:r>
            <a:r>
              <a:rPr lang="ru-RU" dirty="0" smtClean="0"/>
              <a:t>и </a:t>
            </a:r>
            <a:r>
              <a:rPr lang="en-US" dirty="0" smtClean="0"/>
              <a:t>b</a:t>
            </a:r>
            <a:r>
              <a:rPr lang="ru-RU" dirty="0" smtClean="0"/>
              <a:t>,</a:t>
            </a:r>
            <a:r>
              <a:rPr lang="ru-RU" dirty="0" smtClean="0"/>
              <a:t> параллельные с</a:t>
            </a:r>
            <a:r>
              <a:rPr lang="ru-RU" dirty="0" smtClean="0"/>
              <a:t>, </a:t>
            </a:r>
            <a:r>
              <a:rPr lang="ru-RU" dirty="0" smtClean="0"/>
              <a:t>что противоречит аксиоме </a:t>
            </a:r>
            <a:r>
              <a:rPr lang="en-US" b="1" dirty="0" smtClean="0"/>
              <a:t>I </a:t>
            </a:r>
            <a:r>
              <a:rPr lang="ru-RU" b="1" baseline="-25000" dirty="0" smtClean="0"/>
              <a:t>9</a:t>
            </a:r>
            <a:r>
              <a:rPr lang="ru-RU" dirty="0" smtClean="0"/>
              <a:t>.                                                                   </a:t>
            </a:r>
            <a:r>
              <a:rPr lang="ru-RU" dirty="0" smtClean="0"/>
              <a:t>Следовательно,</a:t>
            </a:r>
            <a:r>
              <a:rPr lang="ru-RU" dirty="0" smtClean="0">
                <a:sym typeface="Symbol"/>
              </a:rPr>
              <a:t>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" name="Рисунок 3" descr="IMG_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071546"/>
            <a:ext cx="3643337" cy="17008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545</Words>
  <Application>Microsoft Office PowerPoint</Application>
  <PresentationFormat>Экран (4:3)</PresentationFormat>
  <Paragraphs>54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Цели урока:</vt:lpstr>
      <vt:lpstr>Слайд 3</vt:lpstr>
      <vt:lpstr>Слайд 4</vt:lpstr>
      <vt:lpstr>Слайд 5</vt:lpstr>
      <vt:lpstr>Слайд 6</vt:lpstr>
      <vt:lpstr>Две плоскости называются параллельными, если они не пересекаются</vt:lpstr>
      <vt:lpstr>Математический диктант</vt:lpstr>
      <vt:lpstr>Слайд 9</vt:lpstr>
      <vt:lpstr>Теорема</vt:lpstr>
      <vt:lpstr>Свойства параллельных плоскостей</vt:lpstr>
      <vt:lpstr>Свойства параллельных плоскостей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ЗАДАЧА №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15</cp:revision>
  <dcterms:modified xsi:type="dcterms:W3CDTF">2011-11-09T21:25:57Z</dcterms:modified>
</cp:coreProperties>
</file>