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718300" cy="9867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D89"/>
    <a:srgbClr val="FF0000"/>
    <a:srgbClr val="4F271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396" autoAdjust="0"/>
  </p:normalViewPr>
  <p:slideViewPr>
    <p:cSldViewPr>
      <p:cViewPr varScale="1">
        <p:scale>
          <a:sx n="46" d="100"/>
          <a:sy n="46" d="100"/>
        </p:scale>
        <p:origin x="-114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5" cy="492125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238" y="0"/>
            <a:ext cx="2911475" cy="492125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468495-8BDF-4B75-8F52-A33F536B9291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4188"/>
            <a:ext cx="2911475" cy="492125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238" y="9374188"/>
            <a:ext cx="2911475" cy="492125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A8D55D1-E4A9-4501-87C9-456A5FE5E8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5" cy="492125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238" y="0"/>
            <a:ext cx="2911475" cy="492125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DE05242-227D-49CB-A1D5-FCF5290C4943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2175" y="741363"/>
            <a:ext cx="4933950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513" y="4687888"/>
            <a:ext cx="5375275" cy="443865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1475" cy="492125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238" y="9374188"/>
            <a:ext cx="2911475" cy="492125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06D5EE5-24EE-4F0C-B1AD-DEC41FD9FD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7A6E8A-0FE3-4A4A-9100-1909DF7B2B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91D8C0-5F79-41AE-B48B-F0F4D93FEC7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1588" y="0"/>
            <a:ext cx="9144001" cy="6858000"/>
            <a:chOff x="-1574" y="0"/>
            <a:chExt cx="9144000" cy="6858000"/>
          </a:xfrm>
        </p:grpSpPr>
        <p:pic>
          <p:nvPicPr>
            <p:cNvPr id="5" name="Rectangle 6"/>
            <p:cNvPicPr>
              <a:picLocks noChangeAspect="1"/>
            </p:cNvPicPr>
            <p:nvPr/>
          </p:nvPicPr>
          <p:blipFill>
            <a:blip r:embed="rId2" cstate="print">
              <a:lum bright="-10000"/>
            </a:blip>
            <a:srcRect/>
            <a:stretch>
              <a:fillRect/>
            </a:stretch>
          </p:blipFill>
          <p:spPr bwMode="auto">
            <a:xfrm>
              <a:off x="-1574" y="381000"/>
              <a:ext cx="9144000" cy="6093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dirty="0"/>
            </a:p>
          </p:txBody>
        </p:sp>
        <p:sp>
          <p:nvSpPr>
            <p:cNvPr id="7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dirty="0"/>
            </a:p>
          </p:txBody>
        </p:sp>
        <p:cxnSp>
          <p:nvCxnSpPr>
            <p:cNvPr id="8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/>
          <a:lstStyle>
            <a:lvl1pPr marL="0" indent="0" algn="ctr">
              <a:buNone/>
              <a:defRPr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B2B0E-DFF3-464E-8540-0E046A7A7969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7791F-3F41-4FEB-8C7A-FB8536C849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EA64E-6ABC-4D40-AE05-54666697565D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61278-099D-4755-A37B-8E4715F0FB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1CC62-5D4C-415E-BB22-938FAF5B3343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FB857-B8F4-443F-91E5-939629AE2D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C287-82FD-4BDC-A772-B5947C9B035B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7D5AE-3798-48E6-980A-B94EAEAEC0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025EE-8C35-47D0-899A-B15F9AF6B5AB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81D2D-0AFF-4A49-91E5-C14944C67D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56A94-1FF2-4B49-A68D-771A2087F969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B0297-2527-4E3F-A509-0D4E1751D8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88427-9D80-4BF5-9E86-D47E0264A4DE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FC130-4F12-43DF-B8E4-54C90AC9F1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C1EAB-2690-498C-B220-B1E4C8EB62A4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7E03B-B9F8-4DA9-B52A-44011EEFDA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"/>
          <p:cNvGrpSpPr>
            <a:grpSpLocks/>
          </p:cNvGrpSpPr>
          <p:nvPr/>
        </p:nvGrpSpPr>
        <p:grpSpPr bwMode="auto"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1032" name="Rectangle 6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0" y="1"/>
              <a:ext cx="9144000" cy="1419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BF44F6-2156-44B7-9D88-1AF623D8152A}" type="datetimeFigureOut">
              <a:rPr lang="en-US"/>
              <a:pPr>
                <a:defRPr/>
              </a:pPr>
              <a:t>2/5/2012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C181F1-13FB-42DD-A175-5FE7E6FA23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400"/>
        </a:spcAft>
        <a:buFont typeface="Arial" pitchFamily="34" charset="0"/>
        <a:buChar char="•"/>
        <a:defRPr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логоти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0" y="5949950"/>
            <a:ext cx="762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Подзаголовок 3"/>
          <p:cNvSpPr>
            <a:spLocks noGrp="1"/>
          </p:cNvSpPr>
          <p:nvPr>
            <p:ph type="subTitle" idx="1"/>
          </p:nvPr>
        </p:nvSpPr>
        <p:spPr bwMode="auto">
          <a:xfrm>
            <a:off x="4714875" y="4786313"/>
            <a:ext cx="4429125" cy="1752600"/>
          </a:xfrm>
        </p:spPr>
        <p:txBody>
          <a:bodyPr>
            <a:normAutofit fontScale="92500" lnSpcReduction="20000"/>
          </a:bodyPr>
          <a:lstStyle/>
          <a:p>
            <a:pPr algn="r">
              <a:defRPr/>
            </a:pPr>
            <a:r>
              <a:rPr lang="ru-RU" b="1" dirty="0" smtClean="0">
                <a:solidFill>
                  <a:srgbClr val="FFDD89"/>
                </a:solidFill>
              </a:rPr>
              <a:t>Подготовила</a:t>
            </a:r>
          </a:p>
          <a:p>
            <a:pPr algn="r">
              <a:defRPr/>
            </a:pPr>
            <a:r>
              <a:rPr lang="ru-RU" b="1" dirty="0" smtClean="0">
                <a:solidFill>
                  <a:srgbClr val="FFDD89"/>
                </a:solidFill>
              </a:rPr>
              <a:t>учитель математики</a:t>
            </a:r>
          </a:p>
          <a:p>
            <a:pPr algn="r">
              <a:defRPr/>
            </a:pPr>
            <a:r>
              <a:rPr lang="ru-RU" b="1" dirty="0" smtClean="0">
                <a:solidFill>
                  <a:srgbClr val="FFDD89"/>
                </a:solidFill>
              </a:rPr>
              <a:t>ГОШ </a:t>
            </a:r>
            <a:r>
              <a:rPr lang="uk-UA" b="1" dirty="0" smtClean="0">
                <a:solidFill>
                  <a:srgbClr val="FFDD89"/>
                </a:solidFill>
              </a:rPr>
              <a:t>І – ІІІ </a:t>
            </a:r>
            <a:r>
              <a:rPr lang="uk-UA" b="1" dirty="0" err="1" smtClean="0">
                <a:solidFill>
                  <a:srgbClr val="FFDD89"/>
                </a:solidFill>
              </a:rPr>
              <a:t>ступеней</a:t>
            </a:r>
            <a:r>
              <a:rPr lang="uk-UA" b="1" dirty="0" smtClean="0">
                <a:solidFill>
                  <a:srgbClr val="FFDD89"/>
                </a:solidFill>
              </a:rPr>
              <a:t> № 42</a:t>
            </a:r>
          </a:p>
          <a:p>
            <a:pPr algn="r">
              <a:defRPr/>
            </a:pPr>
            <a:r>
              <a:rPr lang="uk-UA" b="1" dirty="0" err="1" smtClean="0">
                <a:solidFill>
                  <a:srgbClr val="FFDD89"/>
                </a:solidFill>
              </a:rPr>
              <a:t>Рыбина</a:t>
            </a:r>
            <a:r>
              <a:rPr lang="uk-UA" b="1" dirty="0" smtClean="0">
                <a:solidFill>
                  <a:srgbClr val="FFDD89"/>
                </a:solidFill>
              </a:rPr>
              <a:t> М.В.</a:t>
            </a:r>
            <a:endParaRPr lang="ru-RU" b="1" dirty="0" smtClean="0">
              <a:solidFill>
                <a:srgbClr val="FFDD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00042"/>
            <a:ext cx="8103500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Перпендикулярность 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прямой и плоскости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пространстве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600200"/>
            <a:ext cx="4643437" cy="52578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Если прямая перпендикулярна одной из двух параллельных плоскостей, то она перпендикулярна и другой.</a:t>
            </a:r>
          </a:p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Две плоскости, перпендикулярные одной прямой, параллельны между собой.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Свойства</a:t>
            </a:r>
            <a:endParaRPr lang="ru-RU" b="1" dirty="0"/>
          </a:p>
        </p:txBody>
      </p:sp>
      <p:pic>
        <p:nvPicPr>
          <p:cNvPr id="4" name="Рисунок 3" descr="s0302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2285992"/>
            <a:ext cx="4469107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600200"/>
            <a:ext cx="8715375" cy="5043488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1. Через точку вне прямой в пространстве можно провести единственную прямую, перпендикулярную данной.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2. Через точку на прямой в пространстве можно провести бесконечное количество прямых, перпендикулярных данной.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3. Через заданную точку на плоскости можно провести одну и только одну прямую, перпендикулярную данной плоскости.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4.  Через любую точку пространства, не принадлежащую плоскости, проходит прямая перпендикулярная к данной плоскости, и притом только одна.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Подведем итоги:</a:t>
            </a:r>
            <a:endParaRPr lang="ru-RU" b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600200"/>
            <a:ext cx="4786313" cy="4900613"/>
          </a:xfrm>
        </p:spPr>
        <p:txBody>
          <a:bodyPr>
            <a:normAutofit fontScale="70000" lnSpcReduction="20000"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Пользуясь изображением, запишите: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1) плоскость, проходящую через точку М прямой АМ и перпендикулярную ей;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2) прямую, перпендикулярную плоскости АВС и проходящую через точку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D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3) прямую, перпендикулярную плоскости АВС и проходящую через точку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N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4) плоскость, перпендикулярную прямой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BD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5) прямые, перпендикулярные плоскости АМС;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6) плоскости, перпендикулярные прямой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DC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>
              <a:buFont typeface="Arial" pitchFamily="34" charset="0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Задача № 1</a:t>
            </a:r>
            <a:endParaRPr lang="ru-RU" b="1" dirty="0"/>
          </a:p>
        </p:txBody>
      </p:sp>
      <p:pic>
        <p:nvPicPr>
          <p:cNvPr id="4" name="Рисунок 3" descr="IMG_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1571612"/>
            <a:ext cx="3769636" cy="4000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143250" y="6072188"/>
            <a:ext cx="6000750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dirty="0"/>
              <a:t> </a:t>
            </a:r>
            <a:r>
              <a:rPr lang="ru-RU" b="1" dirty="0"/>
              <a:t>1) (</a:t>
            </a:r>
            <a:r>
              <a:rPr lang="en-US" b="1" dirty="0"/>
              <a:t>MNK</a:t>
            </a:r>
            <a:r>
              <a:rPr lang="ru-RU" b="1" dirty="0"/>
              <a:t>);  2) </a:t>
            </a:r>
            <a:r>
              <a:rPr lang="en-US" b="1" dirty="0"/>
              <a:t>KD</a:t>
            </a:r>
            <a:r>
              <a:rPr lang="ru-RU" b="1" dirty="0"/>
              <a:t>;   3) </a:t>
            </a:r>
            <a:r>
              <a:rPr lang="en-US" b="1" dirty="0"/>
              <a:t>BN</a:t>
            </a:r>
            <a:r>
              <a:rPr lang="ru-RU" b="1" dirty="0"/>
              <a:t>;   4) (</a:t>
            </a:r>
            <a:r>
              <a:rPr lang="en-US" b="1" dirty="0"/>
              <a:t>ACM</a:t>
            </a:r>
            <a:r>
              <a:rPr lang="ru-RU" b="1" dirty="0"/>
              <a:t>);  </a:t>
            </a:r>
          </a:p>
          <a:p>
            <a:pPr algn="ctr">
              <a:defRPr/>
            </a:pPr>
            <a:r>
              <a:rPr lang="ru-RU" b="1" dirty="0"/>
              <a:t> 5) </a:t>
            </a:r>
            <a:r>
              <a:rPr lang="en-US" b="1" dirty="0"/>
              <a:t>BD</a:t>
            </a:r>
            <a:r>
              <a:rPr lang="ru-RU" b="1" dirty="0"/>
              <a:t> и </a:t>
            </a:r>
            <a:r>
              <a:rPr lang="en-US" b="1" dirty="0"/>
              <a:t>KN</a:t>
            </a:r>
            <a:r>
              <a:rPr lang="ru-RU" b="1" dirty="0"/>
              <a:t>;   6) (</a:t>
            </a:r>
            <a:r>
              <a:rPr lang="en-US" b="1" dirty="0"/>
              <a:t>ADK</a:t>
            </a:r>
            <a:r>
              <a:rPr lang="ru-RU" b="1" dirty="0"/>
              <a:t>) и (</a:t>
            </a:r>
            <a:r>
              <a:rPr lang="en-US" b="1" dirty="0"/>
              <a:t>BCL</a:t>
            </a:r>
            <a:r>
              <a:rPr lang="ru-RU" b="1" dirty="0"/>
              <a:t>).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600200"/>
            <a:ext cx="8715375" cy="4525963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Отрезок МА перпендикулярен плоскости АВС.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АВ = 3 см,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AD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= 4 см, МА = 1 см.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     M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Пользуясь изображением, найдите: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1) расстояние между точками М и В;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2) длину отрезка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MD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3) расстояние между точками А и С;   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A                       B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4) длину отрезка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BD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5) расстояние между точками М и С;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6) площадь треугольника МАС.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    D                           C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Задача № 2</a:t>
            </a:r>
            <a:endParaRPr lang="ru-RU" b="1" dirty="0"/>
          </a:p>
        </p:txBody>
      </p:sp>
      <p:sp>
        <p:nvSpPr>
          <p:cNvPr id="4" name="Параллелограмм 3"/>
          <p:cNvSpPr/>
          <p:nvPr/>
        </p:nvSpPr>
        <p:spPr>
          <a:xfrm>
            <a:off x="6072188" y="4429125"/>
            <a:ext cx="2643187" cy="1357313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5286375" y="3286125"/>
            <a:ext cx="2286000" cy="0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500063" y="6215063"/>
            <a:ext cx="8143875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1) см;  2) см;  3) 5 см;  4) 5 см;  5)  см;  6) 2,5 см</a:t>
            </a:r>
            <a:r>
              <a:rPr lang="ru-RU" b="1" baseline="30000" dirty="0"/>
              <a:t>2</a:t>
            </a:r>
            <a:r>
              <a:rPr lang="ru-RU" b="1" dirty="0"/>
              <a:t>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/>
              <a:t>-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сформировать понятие о прямой перпендикулярной плоскости; сформулировать и доказать признак перпендикулярности прямой и плоскости;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сформулировать и доказать свойства перпендикулярных прямой и плоскости;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- развитие пространственного воображения учащихся, умения анализировать и рассуждать;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- воспитание графической культуры школьников, навыков учебного труда.</a:t>
            </a:r>
          </a:p>
          <a:p>
            <a:pPr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>ЦЕЛИ УРОКА: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Прямая называется перпендикулярной к плоскости, если она перпендикулярна любой прямой, лежащей в этой плоскости.</a:t>
            </a:r>
          </a:p>
          <a:p>
            <a:pPr>
              <a:buFont typeface="Arial" pitchFamily="34" charset="0"/>
              <a:buNone/>
              <a:defRPr/>
            </a:pP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a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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a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a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c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a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d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buFont typeface="Arial" pitchFamily="34" charset="0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Определение</a:t>
            </a:r>
            <a:endParaRPr lang="ru-RU" b="1" dirty="0"/>
          </a:p>
        </p:txBody>
      </p:sp>
      <p:pic>
        <p:nvPicPr>
          <p:cNvPr id="4" name="Рисунок 3" descr="image282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3" y="3500438"/>
            <a:ext cx="3604871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600200"/>
            <a:ext cx="4572000" cy="504348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Если прямая перпендикулярна каждой из двух пересекающихся прямых плоскости, то она перпендикулярна этой плоскости.</a:t>
            </a:r>
          </a:p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Дано: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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с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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</a:p>
          <a:p>
            <a:pPr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     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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с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в т. А, </a:t>
            </a:r>
          </a:p>
          <a:p>
            <a:pPr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      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a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c</a:t>
            </a:r>
            <a:r>
              <a:rPr lang="ru-RU" b="1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      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                               </a:t>
            </a:r>
          </a:p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Доказать: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>
              <a:buFont typeface="Arial" pitchFamily="34" charset="0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Теорема. Признак перпендикулярности прямой и плоскости.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" name="Рисунок 12" descr="img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785926"/>
            <a:ext cx="3728678" cy="3391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600200"/>
            <a:ext cx="4714875" cy="5043488"/>
          </a:xfrm>
        </p:spPr>
        <p:txBody>
          <a:bodyPr/>
          <a:lstStyle/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Проведём произвольную прямую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через т. А в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и покажем, что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Проведём в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произвольную прямую, не проходящую через А и пересекающую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x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c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в т. В, Х, С.</a:t>
            </a:r>
          </a:p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Отложим АА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= АА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 marL="514350" indent="-514350">
              <a:buFont typeface="Arial" pitchFamily="34" charset="0"/>
              <a:buAutoNum type="arabicPeriod"/>
              <a:defRPr/>
            </a:pPr>
            <a:endParaRPr lang="ru-RU" dirty="0" smtClean="0"/>
          </a:p>
          <a:p>
            <a:pPr marL="514350" indent="-514350">
              <a:buFont typeface="Arial" pitchFamily="34" charset="0"/>
              <a:buAutoNum type="arabicPeriod"/>
              <a:defRPr/>
            </a:pPr>
            <a:endParaRPr lang="ru-RU" dirty="0" smtClean="0"/>
          </a:p>
          <a:p>
            <a:pPr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Доказательство</a:t>
            </a:r>
            <a:endParaRPr lang="ru-RU" b="1" dirty="0"/>
          </a:p>
        </p:txBody>
      </p:sp>
      <p:pic>
        <p:nvPicPr>
          <p:cNvPr id="4" name="Рисунок 3" descr="img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785926"/>
            <a:ext cx="3871554" cy="35212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600200"/>
            <a:ext cx="4714875" cy="4972050"/>
          </a:xfrm>
        </p:spPr>
        <p:txBody>
          <a:bodyPr/>
          <a:lstStyle/>
          <a:p>
            <a:pPr marL="514350" indent="-514350"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5. 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СА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– равнобедренный (т. к. АС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– по условию, т. е. АС – высота) . (АА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= АА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– по построению, т. е. АС – медиана)   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6. Аналогично,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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– равнобедренный.</a:t>
            </a:r>
          </a:p>
          <a:p>
            <a:pPr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Доказательство</a:t>
            </a:r>
            <a:endParaRPr lang="ru-RU" dirty="0"/>
          </a:p>
        </p:txBody>
      </p:sp>
      <p:pic>
        <p:nvPicPr>
          <p:cNvPr id="4" name="Рисунок 3" descr="img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785926"/>
            <a:ext cx="3484477" cy="3169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600200"/>
            <a:ext cx="5572125" cy="5257800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6.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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ВС =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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ВС (А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С =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С,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 =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В, ВС – общая,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III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признак)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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7.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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ВХ =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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ВХ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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ВХ =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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ВХ  (А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 =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В, ХВ – общая и угол между ними, 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I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признак)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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 =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         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8.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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– равнобедренный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АХ – медиана, высота.                                                                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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(по определению)</a:t>
            </a:r>
          </a:p>
          <a:p>
            <a:pPr>
              <a:buFont typeface="Arial" pitchFamily="34" charset="0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Доказательство</a:t>
            </a:r>
            <a:endParaRPr lang="ru-RU" dirty="0"/>
          </a:p>
        </p:txBody>
      </p:sp>
      <p:pic>
        <p:nvPicPr>
          <p:cNvPr id="4" name="Рисунок 3" descr="img0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1643050"/>
            <a:ext cx="3157174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600200"/>
            <a:ext cx="5214937" cy="5043488"/>
          </a:xfrm>
        </p:spPr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None/>
              <a:defRPr/>
            </a:pPr>
            <a:r>
              <a:rPr lang="uk-UA" dirty="0" smtClean="0"/>
              <a:t>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Если плоскость перпендикулярна одной из двух параллельных прямых, то она перпендикулярна и другой.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Дано: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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Доказать: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Д о к а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з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т е л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ь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с т в о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1. Через т.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(пересечение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) проведём произвольную прямую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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2. Через т. 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(пересечение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) проведём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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3. Т. к.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4. Т. к.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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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тогда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х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baseline="-25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024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ru-RU" b="1" smtClean="0">
                <a:effectLst/>
              </a:rPr>
              <a:t>Следствие 1.</a:t>
            </a:r>
          </a:p>
        </p:txBody>
      </p:sp>
      <p:pic>
        <p:nvPicPr>
          <p:cNvPr id="4" name="Рисунок 3" descr="img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643050"/>
            <a:ext cx="3543700" cy="24362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571625"/>
            <a:ext cx="5500688" cy="5286375"/>
          </a:xfrm>
        </p:spPr>
        <p:txBody>
          <a:bodyPr>
            <a:normAutofit fontScale="70000" lnSpcReduction="20000"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Две прямые, перпендикулярные одной и той же плоскости, параллельны.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Дано: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                                                                                   Доказать: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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                                                                                   Д о к а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з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т е л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ь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с т в о</a:t>
            </a:r>
          </a:p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Допустим, что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и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не параллельны. 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2.  Возьмём на прямой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т. С, С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3. Через т. С проведём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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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а.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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.</a:t>
            </a:r>
          </a:p>
          <a:p>
            <a:pPr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4.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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 т. В, ВВ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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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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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в т. В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, 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 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ВВ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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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.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Но через точку можно провести только одну  прямую, перпендикулярную данной. Значит,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совпадает с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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,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b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sym typeface="Symbol"/>
              </a:rPr>
              <a:t>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</a:p>
          <a:p>
            <a:pPr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                                                                           </a:t>
            </a:r>
          </a:p>
          <a:p>
            <a:pPr marL="514350" indent="-514350">
              <a:buFont typeface="Arial" pitchFamily="34" charset="0"/>
              <a:buNone/>
              <a:defRPr/>
            </a:pPr>
            <a:endParaRPr lang="ru-RU" dirty="0" smtClean="0"/>
          </a:p>
          <a:p>
            <a:pPr marL="514350" indent="-514350">
              <a:buFont typeface="Arial" pitchFamily="34" charset="0"/>
              <a:buNone/>
              <a:defRPr/>
            </a:pPr>
            <a:endParaRPr lang="ru-RU" i="1" dirty="0" smtClean="0"/>
          </a:p>
          <a:p>
            <a:pPr marL="514350" indent="-514350">
              <a:buFont typeface="Arial" pitchFamily="34" charset="0"/>
              <a:buNone/>
              <a:defRPr/>
            </a:pPr>
            <a:endParaRPr lang="ru-RU" i="1" dirty="0" smtClean="0"/>
          </a:p>
          <a:p>
            <a:pPr marL="514350" indent="-514350">
              <a:buFont typeface="Arial" pitchFamily="34" charset="0"/>
              <a:buAutoNum type="arabicPeriod"/>
              <a:defRPr/>
            </a:pPr>
            <a:endParaRPr lang="ru-RU" dirty="0" smtClean="0"/>
          </a:p>
          <a:p>
            <a:pPr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effectLst/>
              </a:rPr>
              <a:t>Следствие 2.</a:t>
            </a:r>
            <a:endParaRPr lang="ru-RU" dirty="0"/>
          </a:p>
        </p:txBody>
      </p:sp>
      <p:pic>
        <p:nvPicPr>
          <p:cNvPr id="5" name="Рисунок 4" descr="Копия img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906632"/>
            <a:ext cx="3777512" cy="3191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ondakov_Nach_school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21873A"/>
      </a:hlink>
      <a:folHlink>
        <a:srgbClr val="717E00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Kondakov_Nach_school</Template>
  <TotalTime>0</TotalTime>
  <Words>935</Words>
  <Application>Microsoft Office PowerPoint</Application>
  <PresentationFormat>Экран (4:3)</PresentationFormat>
  <Paragraphs>89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Kondakov_Nach_school</vt:lpstr>
      <vt:lpstr>Слайд 1</vt:lpstr>
      <vt:lpstr>ЦЕЛИ УРОКА: </vt:lpstr>
      <vt:lpstr>Определение</vt:lpstr>
      <vt:lpstr>  Теорема. Признак перпендикулярности прямой и плоскости.  </vt:lpstr>
      <vt:lpstr>Доказательство</vt:lpstr>
      <vt:lpstr>Доказательство</vt:lpstr>
      <vt:lpstr>Доказательство</vt:lpstr>
      <vt:lpstr>Следствие 1.</vt:lpstr>
      <vt:lpstr>Следствие 2.</vt:lpstr>
      <vt:lpstr>Свойства</vt:lpstr>
      <vt:lpstr>Подведем итоги:</vt:lpstr>
      <vt:lpstr>Задача № 1</vt:lpstr>
      <vt:lpstr>Задача № 2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Кондаков руководитель проекта</dc:title>
  <dc:creator/>
  <cp:lastModifiedBy/>
  <cp:revision>9</cp:revision>
  <dcterms:created xsi:type="dcterms:W3CDTF">2009-08-20T12:49:14Z</dcterms:created>
  <dcterms:modified xsi:type="dcterms:W3CDTF">2012-02-05T12:26:21Z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CID">
    <vt:lpwstr>1049</vt:lpwstr>
  </property>
  <property fmtid="{D5CDD505-2E9C-101B-9397-08002B2CF9AE}" pid="3" name="_TemplateID">
    <vt:lpwstr>TC101659611049</vt:lpwstr>
  </property>
</Properties>
</file>