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BA04C-ADF1-42A9-AFE7-F97184D518F2}" type="datetimeFigureOut">
              <a:rPr lang="ru-RU" smtClean="0"/>
              <a:pPr/>
              <a:t>13.11.2011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A8144-4A2B-49B0-9362-610095968A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00042"/>
            <a:ext cx="753103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lumMod val="50000"/>
                  </a:schemeClr>
                </a:solidFill>
                <a:effectLst/>
              </a:rPr>
              <a:t>Аксиомы стереометрии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lumMod val="50000"/>
                  </a:schemeClr>
                </a:solidFill>
                <a:effectLst/>
              </a:rPr>
              <a:t>и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lumMod val="50000"/>
                  </a:schemeClr>
                </a:solidFill>
                <a:effectLst/>
              </a:rPr>
              <a:t>следствия из них</a:t>
            </a:r>
            <a:endParaRPr lang="ru-RU" sz="5400" b="1" cap="none" spc="0" dirty="0">
              <a:ln/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Подготовила</a:t>
            </a:r>
          </a:p>
          <a:p>
            <a:pPr algn="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читель математики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ГОШ № 42 г. Горловки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Рыбина Марина Васильевна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218599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Теорема 3.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Через любые три точки, не лежащие на одной прямой, проходит плоскость, и притом только одна.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0-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286124"/>
            <a:ext cx="4357718" cy="2128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Как можно провести плоскость в пространстве?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0-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714488"/>
            <a:ext cx="3524268" cy="1557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10-1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4382872" cy="157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10-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4286256"/>
            <a:ext cx="4528963" cy="1624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10-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1714488"/>
            <a:ext cx="3445155" cy="1643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5429256" y="1857364"/>
            <a:ext cx="2857520" cy="13573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286380" y="2500306"/>
            <a:ext cx="428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29454" y="2500306"/>
            <a:ext cx="683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250825" y="3644900"/>
            <a:ext cx="4968875" cy="1584325"/>
          </a:xfrm>
          <a:prstGeom prst="parallelogram">
            <a:avLst>
              <a:gd name="adj" fmla="val 784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825" y="115888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</a:rPr>
              <a:t>Устная работа.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1116013" y="1557338"/>
            <a:ext cx="3240087" cy="3240087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 flipH="1">
            <a:off x="1908175" y="40052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 flipH="1">
            <a:off x="1116013" y="4005263"/>
            <a:ext cx="792162" cy="7921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1908175" y="1557338"/>
            <a:ext cx="0" cy="24479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900113" y="47244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3492500" y="4724400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284663" y="37163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906588" y="3644900"/>
            <a:ext cx="433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755650" y="22050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  <a:r>
              <a:rPr lang="ru-RU" b="1" baseline="-25000"/>
              <a:t>1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492500" y="227647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  <a:r>
              <a:rPr lang="ru-RU" b="1" baseline="-25000"/>
              <a:t>1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4211638" y="1262063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  <a:r>
              <a:rPr lang="ru-RU" b="1" baseline="-25000"/>
              <a:t>1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1763713" y="119062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  <a:r>
              <a:rPr lang="ru-RU" b="1" baseline="-25000"/>
              <a:t>1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395288" y="4868863"/>
            <a:ext cx="503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>
                <a:cs typeface="Arial" charset="0"/>
              </a:rPr>
              <a:t>α</a:t>
            </a:r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 flipH="1">
            <a:off x="1547813" y="3644900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6" name="Line 24"/>
          <p:cNvSpPr>
            <a:spLocks noChangeShapeType="1"/>
          </p:cNvSpPr>
          <p:nvPr/>
        </p:nvSpPr>
        <p:spPr bwMode="auto">
          <a:xfrm flipH="1">
            <a:off x="1116013" y="3644900"/>
            <a:ext cx="431800" cy="504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4787900" y="549275"/>
            <a:ext cx="435610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 i="1"/>
              <a:t>Дано:</a:t>
            </a:r>
            <a:r>
              <a:rPr lang="ru-RU" sz="2000" b="1"/>
              <a:t> куб АВСДА</a:t>
            </a:r>
            <a:r>
              <a:rPr lang="ru-RU" sz="2000" b="1" baseline="-25000"/>
              <a:t>1</a:t>
            </a:r>
            <a:r>
              <a:rPr lang="ru-RU" sz="2000" b="1"/>
              <a:t>В</a:t>
            </a:r>
            <a:r>
              <a:rPr lang="ru-RU" sz="2000" b="1" baseline="-25000"/>
              <a:t>1</a:t>
            </a:r>
            <a:r>
              <a:rPr lang="ru-RU" sz="2000" b="1"/>
              <a:t>С</a:t>
            </a:r>
            <a:r>
              <a:rPr lang="ru-RU" sz="2000" b="1" baseline="-25000"/>
              <a:t>1</a:t>
            </a:r>
            <a:r>
              <a:rPr lang="ru-RU" sz="2000" b="1"/>
              <a:t>Д</a:t>
            </a:r>
            <a:r>
              <a:rPr lang="ru-RU" sz="2000" b="1" baseline="-25000"/>
              <a:t>1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 b="1" i="1"/>
              <a:t>Найдите: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/>
              <a:t>Несколько точек, которые лежат в плоскости </a:t>
            </a:r>
            <a:r>
              <a:rPr lang="el-GR" sz="2000" b="1">
                <a:cs typeface="Arial" charset="0"/>
              </a:rPr>
              <a:t>α</a:t>
            </a:r>
            <a:r>
              <a:rPr lang="ru-RU" sz="2000" b="1">
                <a:cs typeface="Arial" charset="0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>
                <a:cs typeface="Arial" charset="0"/>
              </a:rPr>
              <a:t>Несколько точек, которые не лежат в плоскости </a:t>
            </a:r>
            <a:r>
              <a:rPr lang="el-GR" sz="2000" b="1">
                <a:cs typeface="Arial" charset="0"/>
              </a:rPr>
              <a:t>α</a:t>
            </a:r>
            <a:r>
              <a:rPr lang="ru-RU" sz="2000" b="1">
                <a:cs typeface="Arial" charset="0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>
                <a:cs typeface="Arial" charset="0"/>
              </a:rPr>
              <a:t>Несколько прямых, которые лежат в плоскости </a:t>
            </a:r>
            <a:r>
              <a:rPr lang="el-GR" sz="2000" b="1">
                <a:cs typeface="Arial" charset="0"/>
              </a:rPr>
              <a:t>α</a:t>
            </a:r>
            <a:r>
              <a:rPr lang="ru-RU" sz="2000" b="1">
                <a:cs typeface="Arial" charset="0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>
                <a:cs typeface="Arial" charset="0"/>
              </a:rPr>
              <a:t>Несколько прямых, которые не лежат в плоскости </a:t>
            </a:r>
            <a:r>
              <a:rPr lang="el-GR" sz="2000" b="1">
                <a:cs typeface="Arial" charset="0"/>
              </a:rPr>
              <a:t>α</a:t>
            </a:r>
            <a:r>
              <a:rPr lang="ru-RU" sz="2000" b="1">
                <a:cs typeface="Arial" charset="0"/>
              </a:rPr>
              <a:t>;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>
                <a:cs typeface="Arial" charset="0"/>
              </a:rPr>
              <a:t>Несколько прямых которые пересекают прямую ВС;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 b="1">
                <a:cs typeface="Arial" charset="0"/>
              </a:rPr>
              <a:t>Несколько прямых, которые не пересекают прямую ВС.</a:t>
            </a:r>
            <a:endParaRPr lang="el-GR" sz="2000" b="1">
              <a:cs typeface="Arial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endParaRPr lang="el-GR" sz="2000" b="1">
              <a:cs typeface="Arial" charset="0"/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0" y="836613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/>
              <a:t>Задача 1.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50825" y="115888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</a:rPr>
              <a:t>Устная работа.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71438" y="765175"/>
            <a:ext cx="2124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Задача 2.</a:t>
            </a: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2411413" y="333375"/>
            <a:ext cx="6481762" cy="2087563"/>
          </a:xfrm>
          <a:prstGeom prst="parallelogram">
            <a:avLst>
              <a:gd name="adj" fmla="val 77624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627313" y="198913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1">
                <a:cs typeface="Arial" charset="0"/>
              </a:rPr>
              <a:t>α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V="1">
            <a:off x="3203575" y="908050"/>
            <a:ext cx="4752975" cy="865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4067175" y="692150"/>
            <a:ext cx="3097213" cy="12969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 flipH="1">
            <a:off x="6156325" y="620713"/>
            <a:ext cx="863600" cy="1655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6443663" y="1628775"/>
            <a:ext cx="71437" cy="714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5580063" y="1268413"/>
            <a:ext cx="71437" cy="714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6732588" y="1052513"/>
            <a:ext cx="71437" cy="714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6443663" y="76517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364163" y="908050"/>
            <a:ext cx="433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6516688" y="141287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708400" y="1341438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4284663" y="549275"/>
            <a:ext cx="503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b</a:t>
            </a:r>
            <a:endParaRPr lang="ru-RU" sz="2000" b="1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5940425" y="18446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c</a:t>
            </a:r>
            <a:endParaRPr lang="ru-RU" sz="2000" b="1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395288" y="30686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Заполните</a:t>
            </a:r>
            <a:r>
              <a:rPr lang="ru-RU" b="1"/>
              <a:t> пропуски, чтобы получилось верное утверждение:  </a:t>
            </a:r>
            <a:endParaRPr lang="el-GR" b="1">
              <a:cs typeface="Arial" charset="0"/>
            </a:endParaRP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20" name="Object 24"/>
          <p:cNvGraphicFramePr>
            <a:graphicFrameLocks noChangeAspect="1"/>
          </p:cNvGraphicFramePr>
          <p:nvPr/>
        </p:nvGraphicFramePr>
        <p:xfrm>
          <a:off x="323850" y="3443288"/>
          <a:ext cx="5761038" cy="581025"/>
        </p:xfrm>
        <a:graphic>
          <a:graphicData uri="http://schemas.openxmlformats.org/presentationml/2006/ole">
            <p:oleObj spid="_x0000_s1026" name="Формула" r:id="rId3" imgW="1739900" imgH="203200" progId="Equation.3">
              <p:embed/>
            </p:oleObj>
          </a:graphicData>
        </a:graphic>
      </p:graphicFrame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24" name="Object 28"/>
          <p:cNvGraphicFramePr>
            <a:graphicFrameLocks noChangeAspect="1"/>
          </p:cNvGraphicFramePr>
          <p:nvPr/>
        </p:nvGraphicFramePr>
        <p:xfrm>
          <a:off x="323850" y="4724400"/>
          <a:ext cx="6624638" cy="587375"/>
        </p:xfrm>
        <a:graphic>
          <a:graphicData uri="http://schemas.openxmlformats.org/presentationml/2006/ole">
            <p:oleObj spid="_x0000_s1027" name="Формула" r:id="rId4" imgW="2260600" imgH="203200" progId="Equation.3">
              <p:embed/>
            </p:oleObj>
          </a:graphicData>
        </a:graphic>
      </p:graphicFrame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26" name="Object 30"/>
          <p:cNvGraphicFramePr>
            <a:graphicFrameLocks noChangeAspect="1"/>
          </p:cNvGraphicFramePr>
          <p:nvPr/>
        </p:nvGraphicFramePr>
        <p:xfrm>
          <a:off x="323850" y="5380038"/>
          <a:ext cx="7416800" cy="569912"/>
        </p:xfrm>
        <a:graphic>
          <a:graphicData uri="http://schemas.openxmlformats.org/presentationml/2006/ole">
            <p:oleObj spid="_x0000_s1028" name="Формула" r:id="rId5" imgW="2603500" imgH="203200" progId="Equation.3">
              <p:embed/>
            </p:oleObj>
          </a:graphicData>
        </a:graphic>
      </p:graphicFrame>
      <p:graphicFrame>
        <p:nvGraphicFramePr>
          <p:cNvPr id="4128" name="Object 32"/>
          <p:cNvGraphicFramePr>
            <a:graphicFrameLocks noChangeAspect="1"/>
          </p:cNvGraphicFramePr>
          <p:nvPr/>
        </p:nvGraphicFramePr>
        <p:xfrm>
          <a:off x="323850" y="4076700"/>
          <a:ext cx="5715000" cy="609600"/>
        </p:xfrm>
        <a:graphic>
          <a:graphicData uri="http://schemas.openxmlformats.org/presentationml/2006/ole">
            <p:oleObj spid="_x0000_s1029" name="Формула" r:id="rId6" imgW="1904760" imgH="203040" progId="Equation.3">
              <p:embed/>
            </p:oleObj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250825" y="3644900"/>
            <a:ext cx="4968875" cy="1584325"/>
          </a:xfrm>
          <a:prstGeom prst="parallelogram">
            <a:avLst>
              <a:gd name="adj" fmla="val 784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0825" y="115888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99"/>
                </a:solidFill>
              </a:rPr>
              <a:t>Устная работа.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116013" y="1557338"/>
            <a:ext cx="3240087" cy="3240087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1908175" y="40052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1116013" y="4005263"/>
            <a:ext cx="792162" cy="7921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1908175" y="1557338"/>
            <a:ext cx="0" cy="24479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900113" y="47244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492500" y="4724400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284663" y="371633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1906588" y="3644900"/>
            <a:ext cx="433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755650" y="220503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  <a:r>
              <a:rPr lang="ru-RU" b="1" baseline="-25000"/>
              <a:t>1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492500" y="227647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  <a:r>
              <a:rPr lang="ru-RU" b="1" baseline="-25000"/>
              <a:t>1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211638" y="1262063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  <a:r>
              <a:rPr lang="ru-RU" b="1" baseline="-25000"/>
              <a:t>1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763713" y="119062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  <a:r>
              <a:rPr lang="ru-RU" b="1" baseline="-25000"/>
              <a:t>1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95288" y="4868863"/>
            <a:ext cx="503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>
                <a:cs typeface="Arial" charset="0"/>
              </a:rPr>
              <a:t>α</a:t>
            </a:r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 flipH="1">
            <a:off x="1547813" y="3644900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 flipH="1">
            <a:off x="1116013" y="3644900"/>
            <a:ext cx="431800" cy="504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5076825" y="4724400"/>
            <a:ext cx="3382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Прямые АА</a:t>
            </a:r>
            <a:r>
              <a:rPr lang="ru-RU" sz="2000" b="1" baseline="-25000"/>
              <a:t>1</a:t>
            </a:r>
            <a:r>
              <a:rPr lang="ru-RU" sz="2000" b="1"/>
              <a:t>, АВ, АД проходят через точку А, но не лежат в одной плоскости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5076825" y="1125538"/>
            <a:ext cx="34559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Лежат ли прямые АА</a:t>
            </a:r>
            <a:r>
              <a:rPr lang="ru-RU" sz="2000" b="1" baseline="-25000"/>
              <a:t>1</a:t>
            </a:r>
            <a:r>
              <a:rPr lang="ru-RU" sz="2000" b="1"/>
              <a:t>, АВ, АД в одной плоскости?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00034" y="785794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Задача 3.</a:t>
            </a:r>
            <a:endParaRPr lang="ru-RU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195513" y="109538"/>
            <a:ext cx="51847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Практическая работа.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356100" y="549274"/>
            <a:ext cx="460851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1. </a:t>
            </a:r>
            <a:r>
              <a:rPr lang="ru-RU" sz="2800" i="1" dirty="0"/>
              <a:t>Изобразите</a:t>
            </a:r>
            <a:r>
              <a:rPr lang="ru-RU" sz="2800" dirty="0"/>
              <a:t> в тетради куб (видимые линии – сплошной линией, невидимые – пунктиром).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395288" y="1196975"/>
            <a:ext cx="3313112" cy="2952750"/>
          </a:xfrm>
          <a:prstGeom prst="cube">
            <a:avLst>
              <a:gd name="adj" fmla="val 25000"/>
            </a:avLst>
          </a:prstGeom>
          <a:solidFill>
            <a:srgbClr val="DCEFF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116013" y="1196975"/>
            <a:ext cx="0" cy="22320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1116013" y="3429000"/>
            <a:ext cx="2592387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468313" y="3429000"/>
            <a:ext cx="647700" cy="6477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392613" y="2357430"/>
            <a:ext cx="475138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2. </a:t>
            </a:r>
            <a:r>
              <a:rPr lang="ru-RU" sz="2800" i="1" dirty="0"/>
              <a:t>Обозначьте</a:t>
            </a:r>
            <a:r>
              <a:rPr lang="ru-RU" sz="2800" dirty="0"/>
              <a:t> вершины куба заглавными буквами АВСДА</a:t>
            </a:r>
            <a:r>
              <a:rPr lang="ru-RU" sz="2800" baseline="-25000" dirty="0"/>
              <a:t>1</a:t>
            </a:r>
            <a:r>
              <a:rPr lang="ru-RU" sz="2800" dirty="0"/>
              <a:t>В</a:t>
            </a:r>
            <a:r>
              <a:rPr lang="ru-RU" sz="2800" baseline="-25000" dirty="0"/>
              <a:t>1</a:t>
            </a:r>
            <a:r>
              <a:rPr lang="ru-RU" sz="2800" dirty="0"/>
              <a:t>С</a:t>
            </a:r>
            <a:r>
              <a:rPr lang="ru-RU" sz="2800" baseline="-25000" dirty="0"/>
              <a:t>1</a:t>
            </a:r>
            <a:r>
              <a:rPr lang="ru-RU" sz="2800" dirty="0"/>
              <a:t>Д</a:t>
            </a:r>
            <a:r>
              <a:rPr lang="ru-RU" sz="2800" baseline="-25000" dirty="0"/>
              <a:t>1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79388" y="414972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827088" y="3141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706813" y="32067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916238" y="40767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2916238" y="191611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  <a:r>
              <a:rPr lang="ru-RU" b="1" baseline="-25000"/>
              <a:t>1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563938" y="9080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  <a:r>
              <a:rPr lang="ru-RU" b="1" baseline="-25000"/>
              <a:t>1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900113" y="836613"/>
            <a:ext cx="6492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  <a:r>
              <a:rPr lang="ru-RU" b="1" baseline="-25000"/>
              <a:t>1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0" y="1773238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  <a:r>
              <a:rPr lang="ru-RU" b="1" baseline="-25000"/>
              <a:t>1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4500563" y="3714752"/>
            <a:ext cx="464343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3. </a:t>
            </a:r>
            <a:r>
              <a:rPr lang="ru-RU" sz="2800" i="1" dirty="0"/>
              <a:t>Выделите</a:t>
            </a:r>
            <a:r>
              <a:rPr lang="ru-RU" sz="2800" dirty="0"/>
              <a:t> цветным карандашом: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dirty="0"/>
              <a:t>вершины А, С, В</a:t>
            </a:r>
            <a:r>
              <a:rPr lang="ru-RU" sz="2800" baseline="-25000" dirty="0"/>
              <a:t>1</a:t>
            </a:r>
            <a:r>
              <a:rPr lang="ru-RU" sz="2800" dirty="0"/>
              <a:t>, Д</a:t>
            </a:r>
            <a:r>
              <a:rPr lang="ru-RU" sz="2800" baseline="-25000" dirty="0"/>
              <a:t>1 </a:t>
            </a:r>
            <a:endParaRPr lang="ru-RU" sz="2800" dirty="0"/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dirty="0"/>
              <a:t>отрезки АВ, СД, В</a:t>
            </a:r>
            <a:r>
              <a:rPr lang="ru-RU" sz="2800" baseline="-25000" dirty="0"/>
              <a:t>1</a:t>
            </a:r>
            <a:r>
              <a:rPr lang="ru-RU" sz="2800" dirty="0"/>
              <a:t>С, Д</a:t>
            </a:r>
            <a:r>
              <a:rPr lang="ru-RU" sz="2800" baseline="-25000" dirty="0"/>
              <a:t>1</a:t>
            </a:r>
            <a:r>
              <a:rPr lang="ru-RU" sz="2800" dirty="0"/>
              <a:t>С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800" dirty="0"/>
              <a:t>диагонали квадрата АА</a:t>
            </a:r>
            <a:r>
              <a:rPr lang="ru-RU" sz="2800" baseline="-25000" dirty="0"/>
              <a:t>1</a:t>
            </a:r>
            <a:r>
              <a:rPr lang="ru-RU" sz="2800" dirty="0"/>
              <a:t>В</a:t>
            </a:r>
            <a:r>
              <a:rPr lang="ru-RU" sz="2800" baseline="-25000" dirty="0"/>
              <a:t>1</a:t>
            </a:r>
            <a:r>
              <a:rPr lang="ru-RU" sz="2800" dirty="0"/>
              <a:t>В</a:t>
            </a:r>
            <a:endParaRPr lang="ru-RU" sz="2800" baseline="-25000" dirty="0"/>
          </a:p>
          <a:p>
            <a:pPr>
              <a:spcBef>
                <a:spcPct val="50000"/>
              </a:spcBef>
              <a:buFontTx/>
              <a:buChar char="-"/>
            </a:pPr>
            <a:endParaRPr lang="ru-RU" sz="2800" baseline="-25000" dirty="0"/>
          </a:p>
        </p:txBody>
      </p:sp>
      <p:sp>
        <p:nvSpPr>
          <p:cNvPr id="17429" name="Oval 21"/>
          <p:cNvSpPr>
            <a:spLocks noChangeArrowheads="1"/>
          </p:cNvSpPr>
          <p:nvPr/>
        </p:nvSpPr>
        <p:spPr bwMode="auto">
          <a:xfrm>
            <a:off x="323850" y="4076700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30" name="Oval 22"/>
          <p:cNvSpPr>
            <a:spLocks noChangeArrowheads="1"/>
          </p:cNvSpPr>
          <p:nvPr/>
        </p:nvSpPr>
        <p:spPr bwMode="auto">
          <a:xfrm>
            <a:off x="3635375" y="33575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31" name="Oval 23"/>
          <p:cNvSpPr>
            <a:spLocks noChangeArrowheads="1"/>
          </p:cNvSpPr>
          <p:nvPr/>
        </p:nvSpPr>
        <p:spPr bwMode="auto">
          <a:xfrm>
            <a:off x="1042988" y="11255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32" name="Oval 24"/>
          <p:cNvSpPr>
            <a:spLocks noChangeArrowheads="1"/>
          </p:cNvSpPr>
          <p:nvPr/>
        </p:nvSpPr>
        <p:spPr bwMode="auto">
          <a:xfrm>
            <a:off x="2914650" y="1844675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33" name="Line 25"/>
          <p:cNvSpPr>
            <a:spLocks noChangeShapeType="1"/>
          </p:cNvSpPr>
          <p:nvPr/>
        </p:nvSpPr>
        <p:spPr bwMode="auto">
          <a:xfrm flipV="1">
            <a:off x="395288" y="3429000"/>
            <a:ext cx="720725" cy="72072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4" name="Line 26"/>
          <p:cNvSpPr>
            <a:spLocks noChangeShapeType="1"/>
          </p:cNvSpPr>
          <p:nvPr/>
        </p:nvSpPr>
        <p:spPr bwMode="auto">
          <a:xfrm flipH="1">
            <a:off x="2987675" y="3429000"/>
            <a:ext cx="720725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>
            <a:off x="1116013" y="1196975"/>
            <a:ext cx="2592387" cy="223202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>
            <a:off x="2987675" y="1916113"/>
            <a:ext cx="720725" cy="15128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 flipV="1">
            <a:off x="395288" y="1196975"/>
            <a:ext cx="720725" cy="2952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>
            <a:off x="395288" y="1916113"/>
            <a:ext cx="720725" cy="1512887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 animBg="1"/>
      <p:bldP spid="17416" grpId="0" animBg="1"/>
      <p:bldP spid="17417" grpId="0" animBg="1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  <p:bldP spid="17425" grpId="0"/>
      <p:bldP spid="17426" grpId="0"/>
      <p:bldP spid="17427" grpId="0"/>
      <p:bldP spid="17429" grpId="0" animBg="1"/>
      <p:bldP spid="17430" grpId="0" animBg="1"/>
      <p:bldP spid="17431" grpId="0" animBg="1"/>
      <p:bldP spid="17432" grpId="0" animBg="1"/>
      <p:bldP spid="17433" grpId="0" animBg="1"/>
      <p:bldP spid="17434" grpId="0" animBg="1"/>
      <p:bldP spid="17435" grpId="0" animBg="1"/>
      <p:bldP spid="17436" grpId="0" animBg="1"/>
      <p:bldP spid="17437" grpId="0" animBg="1"/>
      <p:bldP spid="174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 </a:t>
            </a: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85728"/>
            <a:ext cx="7715304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Что такое геометрия?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3786190"/>
            <a:ext cx="7715304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Основные понятия планиметрии?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1142984"/>
            <a:ext cx="7715304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Геометрия – наука о свойствах геометрических фигур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2000240"/>
            <a:ext cx="7715304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Что такое планиметрия?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2928934"/>
            <a:ext cx="7715304" cy="7143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Планиметрия – раздел геометрии, в котором изучаются свойства фигур на плоскости.</a:t>
            </a: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857760"/>
            <a:ext cx="7715304" cy="17145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sym typeface="Symbol"/>
              </a:rPr>
              <a:t>        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     точка                                           прямая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4714876" y="5143512"/>
            <a:ext cx="3071834" cy="5000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4857784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Стереометрия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— это раздел геометрии, в котором изучаются свойства фигур в пространстве.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    Слово «стереометрия» происходит от греческих слов «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στερεοσ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» — объемный, пространственный и «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μετρεο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» — измерять.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 descr="8-ce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785794"/>
            <a:ext cx="2857520" cy="28575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smtClean="0">
                <a:solidFill>
                  <a:srgbClr val="C00000"/>
                </a:solidFill>
              </a:rPr>
              <a:t/>
            </a:r>
            <a:br>
              <a:rPr lang="ru-RU" sz="3100" b="1" smtClean="0">
                <a:solidFill>
                  <a:srgbClr val="C00000"/>
                </a:solidFill>
              </a:rPr>
            </a:br>
            <a:r>
              <a:rPr lang="ru-RU" sz="3100" b="1" smtClean="0">
                <a:solidFill>
                  <a:srgbClr val="C00000"/>
                </a:solidFill>
              </a:rPr>
              <a:t>Основные </a:t>
            </a:r>
            <a:r>
              <a:rPr lang="ru-RU" sz="3100" b="1" dirty="0" smtClean="0">
                <a:solidFill>
                  <a:srgbClr val="C00000"/>
                </a:solidFill>
              </a:rPr>
              <a:t>фигуры в пространстве</a:t>
            </a:r>
            <a:r>
              <a:rPr lang="ru-RU" sz="3100" dirty="0" smtClean="0"/>
              <a:t>: </a:t>
            </a:r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</a:rPr>
              <a:t>точка, прямая, плоскость.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2571767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Плоскость.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    Представление о плоскости дает гладкая поверхность стола или стены. Плоскость как геометрическую фигуру следует представлять себе простирающейся неограниченно во все стороны.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На рисунках плоскости изображаются в виде параллелограмма или в виде произвольной области и обозначаются греческими буквами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α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β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γ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 т.д.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Рисунок 5" descr="10-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4357694"/>
            <a:ext cx="3571900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Freeform 9"/>
          <p:cNvSpPr>
            <a:spLocks/>
          </p:cNvSpPr>
          <p:nvPr/>
        </p:nvSpPr>
        <p:spPr bwMode="auto">
          <a:xfrm>
            <a:off x="4786314" y="4000504"/>
            <a:ext cx="3889375" cy="1944687"/>
          </a:xfrm>
          <a:custGeom>
            <a:avLst/>
            <a:gdLst/>
            <a:ahLst/>
            <a:cxnLst>
              <a:cxn ang="0">
                <a:pos x="114" y="771"/>
              </a:cxn>
              <a:cxn ang="0">
                <a:pos x="159" y="680"/>
              </a:cxn>
              <a:cxn ang="0">
                <a:pos x="341" y="499"/>
              </a:cxn>
              <a:cxn ang="0">
                <a:pos x="431" y="226"/>
              </a:cxn>
              <a:cxn ang="0">
                <a:pos x="930" y="90"/>
              </a:cxn>
              <a:cxn ang="0">
                <a:pos x="1203" y="408"/>
              </a:cxn>
              <a:cxn ang="0">
                <a:pos x="1611" y="408"/>
              </a:cxn>
              <a:cxn ang="0">
                <a:pos x="1792" y="45"/>
              </a:cxn>
              <a:cxn ang="0">
                <a:pos x="2382" y="181"/>
              </a:cxn>
              <a:cxn ang="0">
                <a:pos x="2200" y="1134"/>
              </a:cxn>
              <a:cxn ang="0">
                <a:pos x="1747" y="952"/>
              </a:cxn>
              <a:cxn ang="0">
                <a:pos x="1066" y="1451"/>
              </a:cxn>
              <a:cxn ang="0">
                <a:pos x="159" y="1224"/>
              </a:cxn>
              <a:cxn ang="0">
                <a:pos x="114" y="771"/>
              </a:cxn>
            </a:cxnLst>
            <a:rect l="0" t="0" r="r" b="b"/>
            <a:pathLst>
              <a:path w="2450" h="1496">
                <a:moveTo>
                  <a:pt x="114" y="771"/>
                </a:moveTo>
                <a:cubicBezTo>
                  <a:pt x="114" y="680"/>
                  <a:pt x="121" y="725"/>
                  <a:pt x="159" y="680"/>
                </a:cubicBezTo>
                <a:cubicBezTo>
                  <a:pt x="197" y="635"/>
                  <a:pt x="296" y="575"/>
                  <a:pt x="341" y="499"/>
                </a:cubicBezTo>
                <a:cubicBezTo>
                  <a:pt x="386" y="423"/>
                  <a:pt x="333" y="294"/>
                  <a:pt x="431" y="226"/>
                </a:cubicBezTo>
                <a:cubicBezTo>
                  <a:pt x="529" y="158"/>
                  <a:pt x="801" y="60"/>
                  <a:pt x="930" y="90"/>
                </a:cubicBezTo>
                <a:cubicBezTo>
                  <a:pt x="1059" y="120"/>
                  <a:pt x="1090" y="355"/>
                  <a:pt x="1203" y="408"/>
                </a:cubicBezTo>
                <a:cubicBezTo>
                  <a:pt x="1316" y="461"/>
                  <a:pt x="1513" y="469"/>
                  <a:pt x="1611" y="408"/>
                </a:cubicBezTo>
                <a:cubicBezTo>
                  <a:pt x="1709" y="347"/>
                  <a:pt x="1664" y="83"/>
                  <a:pt x="1792" y="45"/>
                </a:cubicBezTo>
                <a:cubicBezTo>
                  <a:pt x="1920" y="7"/>
                  <a:pt x="2314" y="0"/>
                  <a:pt x="2382" y="181"/>
                </a:cubicBezTo>
                <a:cubicBezTo>
                  <a:pt x="2450" y="362"/>
                  <a:pt x="2306" y="1006"/>
                  <a:pt x="2200" y="1134"/>
                </a:cubicBezTo>
                <a:cubicBezTo>
                  <a:pt x="2094" y="1262"/>
                  <a:pt x="1936" y="899"/>
                  <a:pt x="1747" y="952"/>
                </a:cubicBezTo>
                <a:cubicBezTo>
                  <a:pt x="1558" y="1005"/>
                  <a:pt x="1331" y="1406"/>
                  <a:pt x="1066" y="1451"/>
                </a:cubicBezTo>
                <a:cubicBezTo>
                  <a:pt x="801" y="1496"/>
                  <a:pt x="318" y="1337"/>
                  <a:pt x="159" y="1224"/>
                </a:cubicBezTo>
                <a:cubicBezTo>
                  <a:pt x="0" y="1111"/>
                  <a:pt x="114" y="862"/>
                  <a:pt x="114" y="771"/>
                </a:cubicBezTo>
                <a:close/>
              </a:path>
            </a:pathLst>
          </a:custGeom>
          <a:solidFill>
            <a:srgbClr val="DCEFF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uild="p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АКСИОМЫ СТЕРЕОМЕТРИИ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4786346" cy="5429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 1. Какова бы ни была плоскость, существуют точки, принадлежащие этой плоскости, и точки, не принадлежащие ей.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Точки А и В лежат в плоскости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(плоскость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проходит через эти точки), а точки M, N, P не лежат в этой плоскости. Коротко это записывают так: А ∈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, B ∈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10-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286520"/>
            <a:ext cx="2714644" cy="337323"/>
          </a:xfrm>
          <a:prstGeom prst="rect">
            <a:avLst/>
          </a:prstGeom>
        </p:spPr>
      </p:pic>
      <p:pic>
        <p:nvPicPr>
          <p:cNvPr id="7" name="Рисунок 6" descr="10-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3" y="1500174"/>
            <a:ext cx="3449557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785794"/>
            <a:ext cx="3971924" cy="507209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 2. Если две различные плоскости имеют общую точку, то они пересекаются по прямой, проходящей через эту точку.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 descr="Копия 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928670"/>
            <a:ext cx="3985913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3757610" cy="592935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   С 3. Если две различные прямые имеют общую точку, то через них можно провести плоскость, и притом только одну.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 descr="10-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642918"/>
            <a:ext cx="5126627" cy="1838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СЛЕДСТВИЯ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23288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Теорема 1.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Через прямую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и не лежащую на ней точку А проходит плоскость, и притом только одна.  </a:t>
            </a:r>
            <a:endParaRPr lang="ru-RU" sz="9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-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786190"/>
            <a:ext cx="4643470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3357554" y="4071942"/>
            <a:ext cx="2857520" cy="13573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 flipH="1">
            <a:off x="4929190" y="4143380"/>
            <a:ext cx="100012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8800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3143241" y="4721662"/>
            <a:ext cx="6429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9"/>
            <a:ext cx="8229600" cy="178595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Теорема 2.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Если две точки прямой лежат в плоскости, то и вся прямая принадлежит этой плоскости.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10-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3071810"/>
            <a:ext cx="6919620" cy="2481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538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Слайд 1</vt:lpstr>
      <vt:lpstr>Слайд 2</vt:lpstr>
      <vt:lpstr>Слайд 3</vt:lpstr>
      <vt:lpstr> Основные фигуры в пространстве: точка, прямая, плоскость. </vt:lpstr>
      <vt:lpstr>АКСИОМЫ СТЕРЕОМЕТРИИ</vt:lpstr>
      <vt:lpstr>Слайд 6</vt:lpstr>
      <vt:lpstr>Слайд 7</vt:lpstr>
      <vt:lpstr>СЛЕДСТВИЯ</vt:lpstr>
      <vt:lpstr>Слайд 9</vt:lpstr>
      <vt:lpstr>Слайд 10</vt:lpstr>
      <vt:lpstr>Как можно провести плоскость в пространстве?</vt:lpstr>
      <vt:lpstr>Слайд 12</vt:lpstr>
      <vt:lpstr>Слайд 13</vt:lpstr>
      <vt:lpstr>Слайд 14</vt:lpstr>
      <vt:lpstr>Слайд 15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2011-10-27T16:16:18Z</dcterms:created>
  <dcterms:modified xsi:type="dcterms:W3CDTF">2011-11-13T17:08:04Z</dcterms:modified>
</cp:coreProperties>
</file>