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76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69" r:id="rId17"/>
    <p:sldId id="259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8705087-213D-4E70-91D0-B78D70A0D532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F1D87A-DAA7-41EA-BE64-26BF982BD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1842A-92A7-4F9D-A1F2-808DB20A5F69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A2232-C5DF-4ABD-AD60-DF6FD84DD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A12D-935C-46B7-BDF9-3604450F9E67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53359-01D7-41E1-B839-4C3CB340C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487D-38A3-40E1-BE44-2C58A33E34BC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2148-64A7-46E7-92AA-44F6016C3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49F4-C3EF-4167-B97F-0E5F9C14EB04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791E-4C8B-4B7C-88F9-4FB08C7C0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A7866-7A0D-4129-B0E3-2B48B7DDF3C3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1650D-FDD6-4EF5-B043-FD6B9620A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C2CFA-978A-4E0E-8E36-254B9E53C1C2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CBD58-4CBA-4F05-9280-B5448480E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2478A-494B-45C1-8B4C-29A5D2D219A4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096C5-0E3C-4A03-AB8A-F79C2F41D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F4D5-7C5A-4CA3-AF5D-0489FFC12690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2B9AF-F097-4FD2-BC8A-FB47AFA36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3F8B3-8328-45C7-85F5-3054A074FEBD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74343-193E-46D6-8866-763EC6477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64E66-AAFF-4EFD-AAC1-4FEC0717877B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C49F3-E59E-43D1-AD19-2CBA7E0E7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F2E7-00A2-4F95-B3A5-645136D30EEC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C4AB6-4756-4DEE-B79B-B196BD81E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85A0EE-4BF1-4256-ABC8-4DB95A3D08FB}" type="datetime1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DB95B4-C6DC-43DB-9EEB-D3F3586C0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072074"/>
            <a:ext cx="4143404" cy="1538286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0070C0"/>
                </a:solidFill>
              </a:rPr>
              <a:t>Підготувала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0070C0"/>
                </a:solidFill>
              </a:rPr>
              <a:t>вчитель математики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0070C0"/>
                </a:solidFill>
              </a:rPr>
              <a:t>ГЗОШ І – ІІІ ступенів № 42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err="1" smtClean="0">
                <a:solidFill>
                  <a:srgbClr val="0070C0"/>
                </a:solidFill>
              </a:rPr>
              <a:t>Рибіна</a:t>
            </a:r>
            <a:r>
              <a:rPr lang="uk-UA" b="1" dirty="0" smtClean="0">
                <a:solidFill>
                  <a:srgbClr val="0070C0"/>
                </a:solidFill>
              </a:rPr>
              <a:t> М.В.</a:t>
            </a:r>
            <a:endParaRPr lang="ru-RU" b="1" dirty="0" smtClean="0">
              <a:solidFill>
                <a:srgbClr val="0070C0"/>
              </a:solidFill>
            </a:endParaRP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62633" y="2967335"/>
            <a:ext cx="3818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МАСШТАБ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sz="6000" b="1" dirty="0" smtClean="0">
                <a:solidFill>
                  <a:schemeClr val="bg1"/>
                </a:solidFill>
              </a:rPr>
              <a:t>ГДАНСЬК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5016"/>
            <a:ext cx="3857652" cy="1142984"/>
          </a:xfrm>
        </p:spPr>
        <p:txBody>
          <a:bodyPr/>
          <a:lstStyle/>
          <a:p>
            <a:r>
              <a:rPr lang="uk-UA" sz="6000" b="1" dirty="0" smtClean="0">
                <a:solidFill>
                  <a:schemeClr val="bg1"/>
                </a:solidFill>
              </a:rPr>
              <a:t>ПОЗНАНЬ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uk-UA" sz="6000" dirty="0" smtClean="0">
                <a:solidFill>
                  <a:schemeClr val="bg1"/>
                </a:solidFill>
              </a:rPr>
              <a:t>ВРОЦЛАВ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algn="r"/>
            <a:r>
              <a:rPr lang="uk-UA" sz="6000" b="1" dirty="0" smtClean="0">
                <a:solidFill>
                  <a:schemeClr val="bg1"/>
                </a:solidFill>
              </a:rPr>
              <a:t>ДОНЕЦЬК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/>
          <a:lstStyle/>
          <a:p>
            <a:pPr algn="r"/>
            <a:r>
              <a:rPr lang="uk-UA" sz="6000" b="1" dirty="0" smtClean="0">
                <a:solidFill>
                  <a:schemeClr val="bg1"/>
                </a:solidFill>
              </a:rPr>
              <a:t>ЛЬВІВ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sz="6000" dirty="0" smtClean="0">
                <a:solidFill>
                  <a:schemeClr val="bg1"/>
                </a:solidFill>
              </a:rPr>
              <a:t>ХАРКІВ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857488" cy="1143000"/>
          </a:xfrm>
        </p:spPr>
        <p:txBody>
          <a:bodyPr/>
          <a:lstStyle/>
          <a:p>
            <a:pPr algn="l"/>
            <a:r>
              <a:rPr lang="uk-UA" sz="6000" dirty="0" smtClean="0">
                <a:solidFill>
                  <a:schemeClr val="bg1"/>
                </a:solidFill>
              </a:rPr>
              <a:t>КИЇВ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Втановіть</a:t>
            </a:r>
            <a:r>
              <a:rPr lang="uk-UA" dirty="0" smtClean="0"/>
              <a:t> відповідність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71612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 мм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2786058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 дм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4000504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 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5143512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 км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5143512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0,2 см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3504" y="4000504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20 см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3504" y="2786058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200 000 см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1571612"/>
            <a:ext cx="321471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200 см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214810" y="2000240"/>
            <a:ext cx="857256" cy="35719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9" idx="3"/>
            <a:endCxn id="13" idx="1"/>
          </p:cNvCxnSpPr>
          <p:nvPr/>
        </p:nvCxnSpPr>
        <p:spPr>
          <a:xfrm>
            <a:off x="4286248" y="3178967"/>
            <a:ext cx="857256" cy="12144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3"/>
          </p:cNvCxnSpPr>
          <p:nvPr/>
        </p:nvCxnSpPr>
        <p:spPr>
          <a:xfrm flipV="1">
            <a:off x="4286248" y="1928802"/>
            <a:ext cx="785818" cy="246461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1" idx="3"/>
            <a:endCxn id="14" idx="1"/>
          </p:cNvCxnSpPr>
          <p:nvPr/>
        </p:nvCxnSpPr>
        <p:spPr>
          <a:xfrm flipV="1">
            <a:off x="4286248" y="3178967"/>
            <a:ext cx="857256" cy="23574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ЗАДАЧА 1.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dirty="0" smtClean="0">
                <a:solidFill>
                  <a:srgbClr val="0070C0"/>
                </a:solidFill>
              </a:rPr>
              <a:t>Довжина відрізку від Варшави до Познані 1,5 см на карті. Знайдемо довжину відповідного відрізку  на   місцевості, якщо масштаб карти  1: 20 000 000.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РОЗВ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</a:t>
            </a:r>
            <a:r>
              <a:rPr lang="uk-UA" dirty="0" smtClean="0">
                <a:solidFill>
                  <a:srgbClr val="0070C0"/>
                </a:solidFill>
              </a:rPr>
              <a:t>ЯЗОК.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    1,5 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</a:t>
            </a:r>
            <a:r>
              <a:rPr lang="uk-UA" dirty="0" smtClean="0">
                <a:solidFill>
                  <a:srgbClr val="0070C0"/>
                </a:solidFill>
              </a:rPr>
              <a:t> 20 000 000 = 30 000 000 см = 300 км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ЗАДАЧА 2.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</a:t>
            </a:r>
            <a:r>
              <a:rPr lang="uk-UA" dirty="0" smtClean="0">
                <a:solidFill>
                  <a:srgbClr val="0070C0"/>
                </a:solidFill>
              </a:rPr>
              <a:t>Довжина відрізку від Познані до Гданська  на місцевості 320 км. Чому дорівнює довжина цього відрізку на карті, зробленою  в масштабі 1: 20 000 000?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РОЗВ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</a:t>
            </a:r>
            <a:r>
              <a:rPr lang="uk-UA" dirty="0" smtClean="0">
                <a:solidFill>
                  <a:srgbClr val="0070C0"/>
                </a:solidFill>
              </a:rPr>
              <a:t>ЯЗОК.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320 км = 32 000 000 см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32 000 000 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</a:t>
            </a:r>
            <a:r>
              <a:rPr lang="uk-UA" dirty="0" smtClean="0">
                <a:solidFill>
                  <a:srgbClr val="0070C0"/>
                </a:solidFill>
              </a:rPr>
              <a:t> 20 000 000 = 1, 6 см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/>
            </a:r>
            <a:br>
              <a:rPr lang="uk-UA" sz="6000" b="1" dirty="0" smtClean="0">
                <a:solidFill>
                  <a:srgbClr val="0070C0"/>
                </a:solidFill>
              </a:rPr>
            </a:br>
            <a:r>
              <a:rPr lang="uk-UA" sz="6000" b="1" dirty="0" smtClean="0">
                <a:solidFill>
                  <a:srgbClr val="0070C0"/>
                </a:solidFill>
              </a:rPr>
              <a:t>Логотип</a:t>
            </a:r>
            <a:r>
              <a:rPr lang="ru-RU" sz="6000" b="1" dirty="0" smtClean="0">
                <a:solidFill>
                  <a:srgbClr val="0070C0"/>
                </a:solidFill>
              </a:rPr>
              <a:t/>
            </a:r>
            <a:br>
              <a:rPr lang="ru-RU" sz="6000" b="1" dirty="0" smtClean="0">
                <a:solidFill>
                  <a:srgbClr val="0070C0"/>
                </a:solidFill>
              </a:rPr>
            </a:b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   </a:t>
            </a:r>
            <a:r>
              <a:rPr lang="uk-UA" dirty="0" smtClean="0">
                <a:solidFill>
                  <a:srgbClr val="0070C0"/>
                </a:solidFill>
              </a:rPr>
              <a:t>Одним з джерел натхнення стала витинанка — різновид мистецтва на основі вирізання з паперу декоративних узорів та панелей, які історично використовувались для оздоблення в сільських районах Польщі та України, символізуючи зростання, розквіт і родючість природи. Одним з основних елементів витинанки є використання місцевої флори і фауни як джерела натхнення для витворів мистецтва.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ЗАДАЧА 3.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</a:t>
            </a:r>
            <a:r>
              <a:rPr lang="uk-UA" dirty="0" smtClean="0">
                <a:solidFill>
                  <a:srgbClr val="0070C0"/>
                </a:solidFill>
              </a:rPr>
              <a:t>Довжина відрізку від Гданська до Вроцлава на карті 2,3 см, а на місцевості – 460 км. Знайдіть масштаб карти.</a:t>
            </a:r>
            <a:endParaRPr lang="ru-RU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РОЗВ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</a:t>
            </a:r>
            <a:r>
              <a:rPr lang="uk-UA" dirty="0" smtClean="0">
                <a:solidFill>
                  <a:srgbClr val="0070C0"/>
                </a:solidFill>
              </a:rPr>
              <a:t>ЯЗОК.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460 км = 46 000 000 см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46 000 000 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</a:t>
            </a:r>
            <a:r>
              <a:rPr lang="uk-UA" dirty="0" smtClean="0">
                <a:solidFill>
                  <a:srgbClr val="0070C0"/>
                </a:solidFill>
              </a:rPr>
              <a:t> 2,3 = 20 000 000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Тобто,  масштаб карти 1</a:t>
            </a:r>
            <a:r>
              <a:rPr lang="uk-UA" dirty="0" smtClean="0">
                <a:solidFill>
                  <a:srgbClr val="0070C0"/>
                </a:solidFill>
                <a:sym typeface="Symbol"/>
              </a:rPr>
              <a:t></a:t>
            </a:r>
            <a:r>
              <a:rPr lang="uk-UA" dirty="0" smtClean="0">
                <a:solidFill>
                  <a:srgbClr val="0070C0"/>
                </a:solidFill>
              </a:rPr>
              <a:t> 20 000 000.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85728"/>
            <a:ext cx="3857652" cy="5840435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dirty="0" smtClean="0">
                <a:solidFill>
                  <a:srgbClr val="0070C0"/>
                </a:solidFill>
              </a:rPr>
              <a:t>Візуальний стиль УЄФА ЄВРО 2012 розроблений на основі цих елементів — домінуючими кольорами в палітрі є зелень лісу, блакить води, свіжість ожини, сяйво сонця та синь неба.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7" name="Рисунок 6" descr="1260875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3500438" cy="35004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214290"/>
            <a:ext cx="5214974" cy="642942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2800" dirty="0" smtClean="0">
                <a:solidFill>
                  <a:srgbClr val="0070C0"/>
                </a:solidFill>
              </a:rPr>
              <a:t>М'яч — суть футболу, посідає головну позицію, барвисті квіти уособлюють красу та зростання обох країн-господарів, котрі, як графічно висловилися дизайнери, «відкривають себе світові, як квіти навесні». Стебла, гілки та квіти дозволяють без будь-яких обмежень додавати до зображення логотипа основні елементи турніру — зокрема, приймаючі міста, стадіони, прапори країн-учасниць і почесний трофей.</a:t>
            </a:r>
            <a:endParaRPr lang="ru-RU" sz="2800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7" name="Рисунок 6" descr="UEFA_EURO_2012_New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00042"/>
            <a:ext cx="3707937" cy="444444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600" dirty="0" smtClean="0">
                <a:solidFill>
                  <a:srgbClr val="0070C0"/>
                </a:solidFill>
              </a:rPr>
              <a:t/>
            </a:r>
            <a:br>
              <a:rPr lang="uk-UA" sz="6600" dirty="0" smtClean="0">
                <a:solidFill>
                  <a:srgbClr val="0070C0"/>
                </a:solidFill>
              </a:rPr>
            </a:br>
            <a:r>
              <a:rPr lang="uk-UA" sz="6600" dirty="0" smtClean="0">
                <a:solidFill>
                  <a:srgbClr val="0070C0"/>
                </a:solidFill>
              </a:rPr>
              <a:t>Гасло</a:t>
            </a:r>
            <a:r>
              <a:rPr lang="ru-RU" sz="6600" dirty="0" smtClean="0">
                <a:solidFill>
                  <a:srgbClr val="0070C0"/>
                </a:solidFill>
              </a:rPr>
              <a:t/>
            </a:r>
            <a:br>
              <a:rPr lang="ru-RU" sz="6600" dirty="0" smtClean="0">
                <a:solidFill>
                  <a:srgbClr val="0070C0"/>
                </a:solidFill>
              </a:rPr>
            </a:b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214422"/>
            <a:ext cx="5000660" cy="528641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2800" dirty="0" smtClean="0">
                <a:solidFill>
                  <a:srgbClr val="0070C0"/>
                </a:solidFill>
              </a:rPr>
              <a:t>Гасло — «Творимо історію разом». Євро-2012 стане особливим розділом в історії турніру, що розпочалась у 1960 році. Безсумнівно, Україна та Польща назавжди ввійдуть в історію гри, адже вперше фінальний турнір континентальної першості пройде на теренах центральної та східної Європи. </a:t>
            </a:r>
            <a:endParaRPr lang="ru-RU" sz="28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Рисунок 6" descr="footba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736"/>
            <a:ext cx="3714776" cy="2571768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6000" b="1" dirty="0" smtClean="0">
                <a:solidFill>
                  <a:srgbClr val="0070C0"/>
                </a:solidFill>
              </a:rPr>
              <a:t>Талісмани</a:t>
            </a:r>
            <a:r>
              <a:rPr lang="ru-RU" sz="6000" b="1" dirty="0" smtClean="0">
                <a:solidFill>
                  <a:srgbClr val="0070C0"/>
                </a:solidFill>
              </a:rPr>
              <a:t/>
            </a:r>
            <a:br>
              <a:rPr lang="ru-RU" sz="6000" b="1" dirty="0" smtClean="0">
                <a:solidFill>
                  <a:srgbClr val="0070C0"/>
                </a:solidFill>
              </a:rPr>
            </a:b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142984"/>
            <a:ext cx="5143536" cy="5214974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2400" dirty="0" smtClean="0">
                <a:solidFill>
                  <a:srgbClr val="0070C0"/>
                </a:solidFill>
              </a:rPr>
              <a:t>Талісмани Євро-2012: </a:t>
            </a:r>
            <a:r>
              <a:rPr lang="uk-UA" sz="2400" dirty="0" err="1" smtClean="0">
                <a:solidFill>
                  <a:srgbClr val="0070C0"/>
                </a:solidFill>
              </a:rPr>
              <a:t>Славек</a:t>
            </a:r>
            <a:r>
              <a:rPr lang="uk-UA" sz="2400" dirty="0" smtClean="0">
                <a:solidFill>
                  <a:srgbClr val="0070C0"/>
                </a:solidFill>
              </a:rPr>
              <a:t> та Славко</a:t>
            </a:r>
            <a:r>
              <a:rPr lang="ru-RU" sz="2400" dirty="0" smtClean="0">
                <a:solidFill>
                  <a:srgbClr val="0070C0"/>
                </a:solidFill>
              </a:rPr>
              <a:t>. </a:t>
            </a:r>
            <a:r>
              <a:rPr lang="uk-UA" sz="2400" dirty="0" smtClean="0">
                <a:solidFill>
                  <a:srgbClr val="0070C0"/>
                </a:solidFill>
              </a:rPr>
              <a:t>Одяг кожного з персонажів представлений у національних кольорах — червоно-білий (Польща) і синьо-жовтий (Україна), навіть волосся талісманів має національне забарвлення. Український талісман має характерну українську національну символіку: вишиванку і пояс. А також кожен талісман має свій номер: польський талісман — 20, а український — 12, що складають разом 2012 рік.</a:t>
            </a:r>
            <a:endParaRPr lang="ru-RU" sz="24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7" name="Рисунок 6" descr="Slavek_i_Slavk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251792" cy="4537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14744" cy="1143000"/>
          </a:xfrm>
        </p:spPr>
        <p:txBody>
          <a:bodyPr/>
          <a:lstStyle/>
          <a:p>
            <a:pPr algn="l"/>
            <a:r>
              <a:rPr lang="uk-UA" sz="6000" b="1" dirty="0" smtClean="0">
                <a:solidFill>
                  <a:schemeClr val="bg1"/>
                </a:solidFill>
              </a:rPr>
              <a:t>ВАРШАВА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7791E-4C8B-4B7C-88F9-4FB08C7C0C6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74</TotalTime>
  <Words>425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математика - 14!</vt:lpstr>
      <vt:lpstr>Слайд 1</vt:lpstr>
      <vt:lpstr> Логотип </vt:lpstr>
      <vt:lpstr>Слайд 3</vt:lpstr>
      <vt:lpstr>Слайд 4</vt:lpstr>
      <vt:lpstr>Слайд 5</vt:lpstr>
      <vt:lpstr> Гасло </vt:lpstr>
      <vt:lpstr> Талісмани </vt:lpstr>
      <vt:lpstr>Слайд 8</vt:lpstr>
      <vt:lpstr>ВАРШАВА</vt:lpstr>
      <vt:lpstr>ГДАНСЬК</vt:lpstr>
      <vt:lpstr>ПОЗНАНЬ</vt:lpstr>
      <vt:lpstr>ВРОЦЛАВ</vt:lpstr>
      <vt:lpstr>ДОНЕЦЬК</vt:lpstr>
      <vt:lpstr>ЛЬВІВ</vt:lpstr>
      <vt:lpstr>ХАРКІВ</vt:lpstr>
      <vt:lpstr>КИЇВ</vt:lpstr>
      <vt:lpstr>Втановіть відповідність</vt:lpstr>
      <vt:lpstr>ЗАДАЧА 1.</vt:lpstr>
      <vt:lpstr>ЗАДАЧА 2.</vt:lpstr>
      <vt:lpstr>ЗАДАЧА 3.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Никита</cp:lastModifiedBy>
  <cp:revision>14</cp:revision>
  <dcterms:created xsi:type="dcterms:W3CDTF">2011-12-20T20:04:46Z</dcterms:created>
  <dcterms:modified xsi:type="dcterms:W3CDTF">2012-06-19T20:21:01Z</dcterms:modified>
</cp:coreProperties>
</file>