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3.xml" ContentType="application/vnd.openxmlformats-officedocument.drawingml.char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Очень хорошими 37%</c:v>
                </c:pt>
                <c:pt idx="1">
                  <c:v>Хорошими 49 %</c:v>
                </c:pt>
                <c:pt idx="2">
                  <c:v>Не очень хорошими 13 %</c:v>
                </c:pt>
                <c:pt idx="3">
                  <c:v>Очень плохими 1%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0.37000000000000033</c:v>
                </c:pt>
                <c:pt idx="1">
                  <c:v>0.49000000000000032</c:v>
                </c:pt>
                <c:pt idx="2">
                  <c:v>0.13</c:v>
                </c:pt>
                <c:pt idx="3">
                  <c:v>1.0000000000000012E-2</c:v>
                </c:pt>
              </c:numCache>
            </c:numRef>
          </c:val>
        </c:ser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9030171575775245"/>
          <c:y val="0.19928907947325258"/>
          <c:w val="0.3004390249829883"/>
          <c:h val="0.5845854241406746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переживают</c:v>
                </c:pt>
                <c:pt idx="1">
                  <c:v>подерживают одного из  родителей</c:v>
                </c:pt>
                <c:pt idx="2">
                  <c:v>пытаются помирить</c:v>
                </c:pt>
                <c:pt idx="3">
                  <c:v>уходят из  дома</c:v>
                </c:pt>
                <c:pt idx="4">
                  <c:v>замыкаются в себе</c:v>
                </c:pt>
                <c:pt idx="5">
                  <c:v>безразличны</c:v>
                </c:pt>
                <c:pt idx="6">
                  <c:v>озлобляются</c:v>
                </c:pt>
                <c:pt idx="7">
                  <c:v>живут у других юдей</c:v>
                </c:pt>
                <c:pt idx="8">
                  <c:v>нет  ответа</c:v>
                </c:pt>
              </c:strCache>
            </c:strRef>
          </c:cat>
          <c:val>
            <c:numRef>
              <c:f>Лист1!$B$2:$B$10</c:f>
              <c:numCache>
                <c:formatCode>0%</c:formatCode>
                <c:ptCount val="9"/>
                <c:pt idx="0">
                  <c:v>7.0000000000000021E-2</c:v>
                </c:pt>
                <c:pt idx="1">
                  <c:v>0.1</c:v>
                </c:pt>
                <c:pt idx="2">
                  <c:v>0.56000000000000005</c:v>
                </c:pt>
                <c:pt idx="3">
                  <c:v>0.13</c:v>
                </c:pt>
                <c:pt idx="4">
                  <c:v>1.0000000000000005E-2</c:v>
                </c:pt>
                <c:pt idx="5">
                  <c:v>1.0000000000000005E-2</c:v>
                </c:pt>
                <c:pt idx="6">
                  <c:v>2.0000000000000011E-2</c:v>
                </c:pt>
                <c:pt idx="7">
                  <c:v>6.0000000000000032E-2</c:v>
                </c:pt>
                <c:pt idx="8">
                  <c:v>4.0000000000000022E-2</c:v>
                </c:pt>
              </c:numCache>
            </c:numRef>
          </c:val>
        </c:ser>
        <c:axId val="117560064"/>
        <c:axId val="117561600"/>
      </c:barChart>
      <c:catAx>
        <c:axId val="11756006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561600"/>
        <c:crosses val="autoZero"/>
        <c:auto val="1"/>
        <c:lblAlgn val="ctr"/>
        <c:lblOffset val="100"/>
      </c:catAx>
      <c:valAx>
        <c:axId val="117561600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560064"/>
        <c:crosses val="autoZero"/>
        <c:crossBetween val="between"/>
      </c:valAx>
    </c:plotArea>
    <c:plotVisOnly val="1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2"/>
          <c:order val="0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Нет  ответа</c:v>
                </c:pt>
                <c:pt idx="1">
                  <c:v>Не всегда</c:v>
                </c:pt>
                <c:pt idx="2">
                  <c:v>Нет</c:v>
                </c:pt>
                <c:pt idx="3">
                  <c:v>Да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2.0000000000000014E-2</c:v>
                </c:pt>
                <c:pt idx="1">
                  <c:v>0.32000000000000056</c:v>
                </c:pt>
                <c:pt idx="2">
                  <c:v>6.0000000000000032E-2</c:v>
                </c:pt>
                <c:pt idx="3">
                  <c:v>0.60000000000000064</c:v>
                </c:pt>
              </c:numCache>
            </c:numRef>
          </c:val>
        </c:ser>
        <c:axId val="117277824"/>
        <c:axId val="117279360"/>
      </c:barChart>
      <c:catAx>
        <c:axId val="11727782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279360"/>
        <c:crosses val="autoZero"/>
        <c:auto val="1"/>
        <c:lblAlgn val="ctr"/>
        <c:lblOffset val="100"/>
      </c:catAx>
      <c:valAx>
        <c:axId val="117279360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277824"/>
        <c:crosses val="autoZero"/>
        <c:crossBetween val="between"/>
      </c:valAx>
    </c:plotArea>
    <c:plotVisOnly val="1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Лист1!$A$2:$A$12</c:f>
              <c:strCache>
                <c:ptCount val="11"/>
                <c:pt idx="0">
                  <c:v>Папа</c:v>
                </c:pt>
                <c:pt idx="1">
                  <c:v>Маме</c:v>
                </c:pt>
                <c:pt idx="2">
                  <c:v>Сестре</c:v>
                </c:pt>
                <c:pt idx="3">
                  <c:v>Брату</c:v>
                </c:pt>
                <c:pt idx="4">
                  <c:v>Бабушке</c:v>
                </c:pt>
                <c:pt idx="5">
                  <c:v>Дедушке</c:v>
                </c:pt>
                <c:pt idx="6">
                  <c:v>Тете</c:v>
                </c:pt>
                <c:pt idx="7">
                  <c:v>Дяде</c:v>
                </c:pt>
                <c:pt idx="8">
                  <c:v>Нет  ответа</c:v>
                </c:pt>
                <c:pt idx="9">
                  <c:v>Много</c:v>
                </c:pt>
                <c:pt idx="10">
                  <c:v>Никому</c:v>
                </c:pt>
              </c:strCache>
            </c:strRef>
          </c:cat>
          <c:val>
            <c:numRef>
              <c:f>Лист1!$B$2:$B$12</c:f>
              <c:numCache>
                <c:formatCode>0%</c:formatCode>
                <c:ptCount val="11"/>
                <c:pt idx="0">
                  <c:v>0.14000000000000001</c:v>
                </c:pt>
                <c:pt idx="1">
                  <c:v>0.4</c:v>
                </c:pt>
                <c:pt idx="2">
                  <c:v>0.18000000000000024</c:v>
                </c:pt>
                <c:pt idx="3">
                  <c:v>4.0000000000000029E-2</c:v>
                </c:pt>
                <c:pt idx="4">
                  <c:v>5.0000000000000024E-2</c:v>
                </c:pt>
                <c:pt idx="5">
                  <c:v>0</c:v>
                </c:pt>
                <c:pt idx="6">
                  <c:v>2.0000000000000014E-2</c:v>
                </c:pt>
                <c:pt idx="7">
                  <c:v>1.0000000000000007E-2</c:v>
                </c:pt>
                <c:pt idx="8">
                  <c:v>8.0000000000000057E-2</c:v>
                </c:pt>
                <c:pt idx="9">
                  <c:v>8.0000000000000057E-2</c:v>
                </c:pt>
                <c:pt idx="10">
                  <c:v>1.0000000000000007E-2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2"/>
          <c:order val="0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Очень  плохие</c:v>
                </c:pt>
                <c:pt idx="1">
                  <c:v>Плохие</c:v>
                </c:pt>
                <c:pt idx="2">
                  <c:v>Не  очень  хорошие</c:v>
                </c:pt>
                <c:pt idx="3">
                  <c:v>Очень  хорошие</c:v>
                </c:pt>
                <c:pt idx="4">
                  <c:v>Хорошие  отношения</c:v>
                </c:pt>
              </c:strCache>
            </c:strRef>
          </c:cat>
          <c:val>
            <c:numRef>
              <c:f>Лист1!$D$2:$D$6</c:f>
              <c:numCache>
                <c:formatCode>0%</c:formatCode>
                <c:ptCount val="5"/>
                <c:pt idx="0">
                  <c:v>9.0000000000000066E-2</c:v>
                </c:pt>
                <c:pt idx="1">
                  <c:v>0.15000000000000022</c:v>
                </c:pt>
                <c:pt idx="2">
                  <c:v>0.15000000000000022</c:v>
                </c:pt>
                <c:pt idx="3">
                  <c:v>0.3800000000000005</c:v>
                </c:pt>
                <c:pt idx="4">
                  <c:v>0.23</c:v>
                </c:pt>
              </c:numCache>
            </c:numRef>
          </c:val>
        </c:ser>
        <c:axId val="127803392"/>
        <c:axId val="127804928"/>
      </c:barChart>
      <c:catAx>
        <c:axId val="12780339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7804928"/>
        <c:crosses val="autoZero"/>
        <c:auto val="1"/>
        <c:lblAlgn val="ctr"/>
        <c:lblOffset val="100"/>
      </c:catAx>
      <c:valAx>
        <c:axId val="127804928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7803392"/>
        <c:crosses val="autoZero"/>
        <c:crossBetween val="between"/>
      </c:valAx>
      <c:spPr>
        <a:noFill/>
        <a:ln w="25400">
          <a:noFill/>
        </a:ln>
      </c:spPr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cat>
            <c:strRef>
              <c:f>Лист1!$A$2:$A$5</c:f>
              <c:strCache>
                <c:ptCount val="4"/>
                <c:pt idx="0">
                  <c:v>не  совсем</c:v>
                </c:pt>
                <c:pt idx="1">
                  <c:v>нет</c:v>
                </c:pt>
                <c:pt idx="2">
                  <c:v>да</c:v>
                </c:pt>
                <c:pt idx="3">
                  <c:v>нет  ответа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0.24000000000000021</c:v>
                </c:pt>
                <c:pt idx="1">
                  <c:v>1.0000000000000005E-2</c:v>
                </c:pt>
                <c:pt idx="2">
                  <c:v>0.73000000000000065</c:v>
                </c:pt>
                <c:pt idx="3">
                  <c:v>2.0000000000000011E-2</c:v>
                </c:pt>
              </c:numCache>
            </c:numRef>
          </c:val>
        </c:ser>
        <c:marker val="1"/>
        <c:axId val="116542080"/>
        <c:axId val="116547968"/>
      </c:lineChart>
      <c:catAx>
        <c:axId val="11654208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6547968"/>
        <c:crosses val="autoZero"/>
        <c:auto val="1"/>
        <c:lblAlgn val="ctr"/>
        <c:lblOffset val="100"/>
      </c:catAx>
      <c:valAx>
        <c:axId val="116547968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6542080"/>
        <c:crosses val="autoZero"/>
        <c:crossBetween val="between"/>
      </c:valAx>
      <c:spPr>
        <a:noFill/>
        <a:ln w="25400">
          <a:noFill/>
        </a:ln>
      </c:spPr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нет  ответа</c:v>
                </c:pt>
                <c:pt idx="1">
                  <c:v>праздники(пасха, Новый  год)</c:v>
                </c:pt>
                <c:pt idx="2">
                  <c:v>дискуссии</c:v>
                </c:pt>
                <c:pt idx="3">
                  <c:v>совместные  ужины</c:v>
                </c:pt>
                <c:pt idx="4">
                  <c:v>курьезные</c:v>
                </c:pt>
                <c:pt idx="5">
                  <c:v>много</c:v>
                </c:pt>
                <c:pt idx="6">
                  <c:v>доверие  между  чл. Семьи</c:v>
                </c:pt>
                <c:pt idx="7">
                  <c:v>все  делать  вместе</c:v>
                </c:pt>
                <c:pt idx="8">
                  <c:v>походы  на  природу  по  выходным</c:v>
                </c:pt>
              </c:strCache>
            </c:strRef>
          </c:cat>
          <c:val>
            <c:numRef>
              <c:f>Лист1!$B$2:$B$10</c:f>
              <c:numCache>
                <c:formatCode>0%</c:formatCode>
                <c:ptCount val="9"/>
                <c:pt idx="0">
                  <c:v>0.36000000000000032</c:v>
                </c:pt>
                <c:pt idx="1">
                  <c:v>0.43000000000000033</c:v>
                </c:pt>
                <c:pt idx="2">
                  <c:v>1.0000000000000005E-2</c:v>
                </c:pt>
                <c:pt idx="3">
                  <c:v>0.05</c:v>
                </c:pt>
                <c:pt idx="4">
                  <c:v>0.05</c:v>
                </c:pt>
                <c:pt idx="5">
                  <c:v>4.0000000000000022E-2</c:v>
                </c:pt>
                <c:pt idx="6">
                  <c:v>4.0000000000000022E-2</c:v>
                </c:pt>
                <c:pt idx="7">
                  <c:v>1.0000000000000005E-2</c:v>
                </c:pt>
                <c:pt idx="8">
                  <c:v>1.0000000000000005E-2</c:v>
                </c:pt>
              </c:numCache>
            </c:numRef>
          </c:val>
        </c:ser>
        <c:axId val="116567040"/>
        <c:axId val="116572928"/>
      </c:barChart>
      <c:catAx>
        <c:axId val="11656704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6572928"/>
        <c:crosses val="autoZero"/>
        <c:auto val="1"/>
        <c:lblAlgn val="ctr"/>
        <c:lblOffset val="100"/>
      </c:catAx>
      <c:valAx>
        <c:axId val="116572928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6567040"/>
        <c:crosses val="autoZero"/>
        <c:crossBetween val="between"/>
      </c:valAx>
    </c:plotArea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25836666783891044"/>
          <c:y val="2.7883334155850672E-2"/>
          <c:w val="0.73969706911636068"/>
          <c:h val="0.82705036870391158"/>
        </c:manualLayout>
      </c:layout>
      <c:lineChart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cat>
            <c:strRef>
              <c:f>Лист1!$A$2:$A$5</c:f>
              <c:strCache>
                <c:ptCount val="4"/>
                <c:pt idx="0">
                  <c:v>Ежедневно</c:v>
                </c:pt>
                <c:pt idx="1">
                  <c:v>По выходным</c:v>
                </c:pt>
                <c:pt idx="2">
                  <c:v>Редко</c:v>
                </c:pt>
                <c:pt idx="3">
                  <c:v>Нет ответа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0.76000000000000156</c:v>
                </c:pt>
                <c:pt idx="1">
                  <c:v>0.12000000000000002</c:v>
                </c:pt>
                <c:pt idx="2">
                  <c:v>0.11000000000000001</c:v>
                </c:pt>
                <c:pt idx="3" formatCode="General">
                  <c:v>4.5</c:v>
                </c:pt>
              </c:numCache>
            </c:numRef>
          </c:val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marker>
            <c:symbol val="none"/>
          </c:marker>
          <c:cat>
            <c:strRef>
              <c:f>Лист1!$A$2:$A$5</c:f>
              <c:strCache>
                <c:ptCount val="4"/>
                <c:pt idx="0">
                  <c:v>Ежедневно</c:v>
                </c:pt>
                <c:pt idx="1">
                  <c:v>По выходным</c:v>
                </c:pt>
                <c:pt idx="2">
                  <c:v>Редко</c:v>
                </c:pt>
                <c:pt idx="3">
                  <c:v>Нет ответа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marker val="1"/>
        <c:axId val="117359360"/>
        <c:axId val="117360896"/>
      </c:lineChart>
      <c:catAx>
        <c:axId val="11735936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360896"/>
        <c:crosses val="autoZero"/>
        <c:auto val="1"/>
        <c:lblAlgn val="ctr"/>
        <c:lblOffset val="100"/>
      </c:catAx>
      <c:valAx>
        <c:axId val="11736089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359360"/>
        <c:crosses val="autoZero"/>
        <c:crossBetween val="between"/>
      </c:valAx>
    </c:plotArea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Лист1!$A$2:$A$11</c:f>
              <c:strCache>
                <c:ptCount val="10"/>
                <c:pt idx="0">
                  <c:v>решают  вместе  жизненные  проблемы</c:v>
                </c:pt>
                <c:pt idx="1">
                  <c:v>занимаются  семейно-бытовыми  вопросами</c:v>
                </c:pt>
                <c:pt idx="2">
                  <c:v>работа  на  приусадебном  участке</c:v>
                </c:pt>
                <c:pt idx="3">
                  <c:v>совместное  проведение  досуга,просмотр  TV</c:v>
                </c:pt>
                <c:pt idx="4">
                  <c:v>обсуждают  вопросы  учебы  детей</c:v>
                </c:pt>
                <c:pt idx="5">
                  <c:v>впечатления  о  прошедшем  дне</c:v>
                </c:pt>
                <c:pt idx="6">
                  <c:v>все  порознь</c:v>
                </c:pt>
                <c:pt idx="7">
                  <c:v>много</c:v>
                </c:pt>
                <c:pt idx="8">
                  <c:v>нет</c:v>
                </c:pt>
                <c:pt idx="9">
                  <c:v>другое</c:v>
                </c:pt>
              </c:strCache>
            </c:strRef>
          </c:cat>
          <c:val>
            <c:numRef>
              <c:f>Лист1!$B$2:$B$11</c:f>
              <c:numCache>
                <c:formatCode>0%</c:formatCode>
                <c:ptCount val="10"/>
                <c:pt idx="0">
                  <c:v>4.0000000000000022E-2</c:v>
                </c:pt>
                <c:pt idx="1">
                  <c:v>6.0000000000000032E-2</c:v>
                </c:pt>
                <c:pt idx="2">
                  <c:v>6.0000000000000032E-2</c:v>
                </c:pt>
                <c:pt idx="3">
                  <c:v>0.23</c:v>
                </c:pt>
                <c:pt idx="4">
                  <c:v>6.0000000000000032E-2</c:v>
                </c:pt>
                <c:pt idx="5">
                  <c:v>8.0000000000000043E-2</c:v>
                </c:pt>
                <c:pt idx="6">
                  <c:v>6.0000000000000032E-2</c:v>
                </c:pt>
                <c:pt idx="7">
                  <c:v>0.35000000000000031</c:v>
                </c:pt>
                <c:pt idx="8">
                  <c:v>2.0000000000000011E-2</c:v>
                </c:pt>
                <c:pt idx="9">
                  <c:v>4.0000000000000022E-2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1242089530475342"/>
          <c:y val="4.8025871766029141E-2"/>
          <c:w val="0.88757910469524659"/>
          <c:h val="0.82705036870391158"/>
        </c:manualLayout>
      </c:layout>
      <c:lineChart>
        <c:grouping val="standard"/>
        <c:ser>
          <c:idx val="2"/>
          <c:order val="0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marker>
            <c:symbol val="none"/>
          </c:marker>
          <c:cat>
            <c:strRef>
              <c:f>Лист1!$A$2:$A$7</c:f>
              <c:strCache>
                <c:ptCount val="6"/>
                <c:pt idx="0">
                  <c:v>да</c:v>
                </c:pt>
                <c:pt idx="1">
                  <c:v>часто</c:v>
                </c:pt>
                <c:pt idx="2">
                  <c:v>иногда</c:v>
                </c:pt>
                <c:pt idx="3">
                  <c:v>редко</c:v>
                </c:pt>
                <c:pt idx="4">
                  <c:v>нет</c:v>
                </c:pt>
                <c:pt idx="5">
                  <c:v>нет  ответа</c:v>
                </c:pt>
              </c:strCache>
            </c:strRef>
          </c:cat>
          <c:val>
            <c:numRef>
              <c:f>Лист1!$D$2:$D$7</c:f>
              <c:numCache>
                <c:formatCode>0%</c:formatCode>
                <c:ptCount val="6"/>
                <c:pt idx="0">
                  <c:v>0.13</c:v>
                </c:pt>
                <c:pt idx="1">
                  <c:v>5.0000000000000024E-2</c:v>
                </c:pt>
                <c:pt idx="2">
                  <c:v>0.45</c:v>
                </c:pt>
                <c:pt idx="3">
                  <c:v>0.30000000000000032</c:v>
                </c:pt>
                <c:pt idx="4">
                  <c:v>6.0000000000000032E-2</c:v>
                </c:pt>
                <c:pt idx="5">
                  <c:v>1.0000000000000005E-2</c:v>
                </c:pt>
              </c:numCache>
            </c:numRef>
          </c:val>
        </c:ser>
        <c:marker val="1"/>
        <c:axId val="117190016"/>
        <c:axId val="117195904"/>
      </c:lineChart>
      <c:catAx>
        <c:axId val="11719001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195904"/>
        <c:crosses val="autoZero"/>
        <c:auto val="1"/>
        <c:lblAlgn val="ctr"/>
        <c:lblOffset val="100"/>
      </c:catAx>
      <c:valAx>
        <c:axId val="117195904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800" b="1"/>
            </a:pPr>
            <a:endParaRPr lang="ru-RU"/>
          </a:p>
        </c:txPr>
        <c:crossAx val="117190016"/>
        <c:crosses val="autoZero"/>
        <c:crossBetween val="between"/>
      </c:valAx>
      <c:spPr>
        <a:solidFill>
          <a:srgbClr val="C00000"/>
        </a:solidFill>
        <a:ln w="25400">
          <a:noFill/>
        </a:ln>
      </c:spPr>
    </c:plotArea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Лист1!$A$2:$A$8</c:f>
              <c:strCache>
                <c:ptCount val="7"/>
                <c:pt idx="0">
                  <c:v>непонимание</c:v>
                </c:pt>
                <c:pt idx="1">
                  <c:v>нарушение  этики</c:v>
                </c:pt>
                <c:pt idx="2">
                  <c:v>отказ  уч.  В  сем.  Делах</c:v>
                </c:pt>
                <c:pt idx="3">
                  <c:v>алкоголь</c:v>
                </c:pt>
                <c:pt idx="4">
                  <c:v>другое</c:v>
                </c:pt>
                <c:pt idx="5">
                  <c:v>нет</c:v>
                </c:pt>
                <c:pt idx="6">
                  <c:v>много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0.36000000000000032</c:v>
                </c:pt>
                <c:pt idx="1">
                  <c:v>0.12000000000000002</c:v>
                </c:pt>
                <c:pt idx="2">
                  <c:v>7.0000000000000034E-2</c:v>
                </c:pt>
                <c:pt idx="3">
                  <c:v>2.0000000000000014E-2</c:v>
                </c:pt>
                <c:pt idx="4">
                  <c:v>0.14000000000000001</c:v>
                </c:pt>
                <c:pt idx="5">
                  <c:v>0.12000000000000002</c:v>
                </c:pt>
                <c:pt idx="6">
                  <c:v>0.1</c:v>
                </c:pt>
              </c:numCache>
            </c:numRef>
          </c:val>
        </c:ser>
        <c:axId val="116400512"/>
        <c:axId val="116402048"/>
      </c:barChart>
      <c:catAx>
        <c:axId val="11640051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6402048"/>
        <c:crosses val="autoZero"/>
        <c:auto val="1"/>
        <c:lblAlgn val="ctr"/>
        <c:lblOffset val="100"/>
      </c:catAx>
      <c:valAx>
        <c:axId val="116402048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6400512"/>
        <c:crosses val="autoZero"/>
        <c:crossBetween val="between"/>
      </c:valAx>
    </c:plotArea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Лист1!$A$2:$A$8</c:f>
              <c:strCache>
                <c:ptCount val="6"/>
                <c:pt idx="0">
                  <c:v>примирение 53 %</c:v>
                </c:pt>
                <c:pt idx="1">
                  <c:v>компромисс 25 %</c:v>
                </c:pt>
                <c:pt idx="2">
                  <c:v>прекращаются на  некоторое  время 10 %</c:v>
                </c:pt>
                <c:pt idx="3">
                  <c:v> уходим к  другим  людям 4 %</c:v>
                </c:pt>
                <c:pt idx="4">
                  <c:v>не  разрешаются 4 %</c:v>
                </c:pt>
                <c:pt idx="5">
                  <c:v>нет 4%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0.53</c:v>
                </c:pt>
                <c:pt idx="1">
                  <c:v>0.25</c:v>
                </c:pt>
                <c:pt idx="2">
                  <c:v>0.1</c:v>
                </c:pt>
                <c:pt idx="3">
                  <c:v>4.0000000000000022E-2</c:v>
                </c:pt>
                <c:pt idx="4">
                  <c:v>4.0000000000000022E-2</c:v>
                </c:pt>
                <c:pt idx="5">
                  <c:v>4.0000000000000022E-2</c:v>
                </c:pt>
              </c:numCache>
            </c:numRef>
          </c:val>
        </c:ser>
        <c:firstSliceAng val="0"/>
      </c:pieChart>
    </c:plotArea>
    <c:legend>
      <c:legendPos val="r"/>
      <c:legendEntry>
        <c:idx val="6"/>
        <c:delete val="1"/>
      </c:legendEntry>
      <c:layout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да</c:v>
                </c:pt>
                <c:pt idx="1">
                  <c:v>нет</c:v>
                </c:pt>
                <c:pt idx="2">
                  <c:v>иногда</c:v>
                </c:pt>
                <c:pt idx="3">
                  <c:v>нет  ответа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0.12000000000000002</c:v>
                </c:pt>
                <c:pt idx="1">
                  <c:v>0.30000000000000032</c:v>
                </c:pt>
                <c:pt idx="2">
                  <c:v>0.56999999999999995</c:v>
                </c:pt>
                <c:pt idx="3">
                  <c:v>1.0000000000000007E-2</c:v>
                </c:pt>
              </c:numCache>
            </c:numRef>
          </c:val>
        </c:ser>
        <c:axId val="116444544"/>
        <c:axId val="117183616"/>
      </c:barChart>
      <c:catAx>
        <c:axId val="116444544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7183616"/>
        <c:crosses val="autoZero"/>
        <c:auto val="1"/>
        <c:lblAlgn val="ctr"/>
        <c:lblOffset val="100"/>
      </c:catAx>
      <c:valAx>
        <c:axId val="117183616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16444544"/>
        <c:crosses val="autoZero"/>
        <c:crossBetween val="between"/>
      </c:valAx>
    </c:plotArea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7270D-0278-4182-94BC-A2AC957357BD}" type="datetimeFigureOut">
              <a:rPr lang="ru-RU" smtClean="0"/>
              <a:pPr/>
              <a:t>17.09.2011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7F8C3-553D-42E9-95F5-404B0362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14840" y="4500570"/>
            <a:ext cx="4629160" cy="235743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Подготовили </a:t>
            </a:r>
          </a:p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ученицы 9 – Б класса</a:t>
            </a:r>
          </a:p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ГОШ № 42</a:t>
            </a:r>
          </a:p>
          <a:p>
            <a:r>
              <a:rPr lang="ru-RU" sz="1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Козленко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Анастасия</a:t>
            </a:r>
          </a:p>
          <a:p>
            <a:r>
              <a:rPr lang="ru-RU" sz="1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Юхименко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Анна</a:t>
            </a:r>
          </a:p>
          <a:p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Аксенова Элеонора</a:t>
            </a:r>
          </a:p>
          <a:p>
            <a:r>
              <a:rPr lang="ru-RU" sz="18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Завражная</a:t>
            </a:r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Елена</a:t>
            </a:r>
            <a:endParaRPr lang="ru-RU" sz="18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2546" y="0"/>
            <a:ext cx="69514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ВЗАИМООТНОШЕНИЯ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СЕМЬЕ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Бывают ли дети свидетелями или участниками семейных конфликтов между взрослыми?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реагируете вы на семейные конфликты?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Существует ли взаимопонимание между тобой и родителями?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Кому из членов семьи ты можешь рассказать что – то сокровенное, поделиться сомнениями, спросить совета?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57364"/>
          <a:ext cx="8229600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 общем, отношения в наших семьях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44781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    Надеемся, что  вы  внимательно смотрели  нашу  презентацию. И каждый  из  вас  задумался  над тем, что  семья – самое  главное для  каждого  человека, и  очень важно, как  вы  сможете  в  ней построить  свои взаимоотношения.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latin typeface="Ariston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8579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В семейном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 кругу  мы  с  вами 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растем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 Основа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 основ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– родительский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 дом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.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В  семейном  кругу  все  корни 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твои,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 И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 в  жизнь  ты  входишь  из 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семьи.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В  семейном  кругу  мы 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жизнь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 создаем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, </a:t>
            </a:r>
          </a:p>
          <a:p>
            <a:pPr algn="ctr">
              <a:buNone/>
            </a:pP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Основа 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основ –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родительский 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ston" pitchFamily="66" charset="0"/>
              </a:rPr>
              <a:t>дом.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Ariston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Какими вы  считаете  взаимоотношения  в  вашей  семье?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1"/>
          <a:ext cx="8472518" cy="3757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3108" y="55721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Наиболее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оптимистично оценивают свою семью ученики седьмых и десятого классов.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Считаете </a:t>
            </a: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  вы  свою  семью  дружным  семейным  коллективом.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Какие семейные традиции способствуют укреплению вашей семьи? 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85860"/>
          <a:ext cx="864399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Как часто ваша семья собирается вместе?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571612"/>
          <a:ext cx="8515352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Что делает ваша семья, собравшись вместе?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Бывают ли в вашей семье ссоры, конфликты?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Чем обусловлены ссоры, конфликты?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7551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Каковы способы разрешения конфликтов в вашей семье?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198</Words>
  <Application>Microsoft Office PowerPoint</Application>
  <PresentationFormat>Экран (4:3)</PresentationFormat>
  <Paragraphs>30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Какими вы  считаете  взаимоотношения  в  вашей  семье?</vt:lpstr>
      <vt:lpstr> Считаете ли  вы  свою  семью  дружным  семейным  коллективом. </vt:lpstr>
      <vt:lpstr>Какие семейные традиции способствуют укреплению вашей семьи? </vt:lpstr>
      <vt:lpstr>Как часто ваша семья собирается вместе?</vt:lpstr>
      <vt:lpstr>Что делает ваша семья, собравшись вместе?</vt:lpstr>
      <vt:lpstr>Бывают ли в вашей семье ссоры, конфликты?</vt:lpstr>
      <vt:lpstr>Чем обусловлены ссоры, конфликты?</vt:lpstr>
      <vt:lpstr>Каковы способы разрешения конфликтов в вашей семье?</vt:lpstr>
      <vt:lpstr>Бывают ли дети свидетелями или участниками семейных конфликтов между взрослыми?</vt:lpstr>
      <vt:lpstr> Как реагируете вы на семейные конфликты? </vt:lpstr>
      <vt:lpstr>Существует ли взаимопонимание между тобой и родителями?</vt:lpstr>
      <vt:lpstr> Кому из членов семьи ты можешь рассказать что – то сокровенное, поделиться сомнениями, спросить совета? </vt:lpstr>
      <vt:lpstr>В общем, отношения в наших семьях </vt:lpstr>
      <vt:lpstr>Слайд 15</vt:lpstr>
      <vt:lpstr>Слайд 16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13</cp:revision>
  <dcterms:created xsi:type="dcterms:W3CDTF">2011-05-25T19:12:57Z</dcterms:created>
  <dcterms:modified xsi:type="dcterms:W3CDTF">2011-09-17T18:54:30Z</dcterms:modified>
</cp:coreProperties>
</file>