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3.xml" ContentType="application/vnd.openxmlformats-officedocument.drawingml.char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 autoAdjust="0"/>
    <p:restoredTop sz="9462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3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Диаграмма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 99 %</c:v>
                </c:pt>
                <c:pt idx="1">
                  <c:v>НЕТ 1 %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99</c:v>
                </c:pt>
                <c:pt idx="1">
                  <c:v>1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area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85</c:v>
                </c:pt>
                <c:pt idx="1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</c:v>
                </c:pt>
                <c:pt idx="1">
                  <c:v>12</c:v>
                </c:pt>
              </c:numCache>
            </c:numRef>
          </c:val>
        </c:ser>
        <c:axId val="125303040"/>
        <c:axId val="125501440"/>
      </c:areaChart>
      <c:catAx>
        <c:axId val="125303040"/>
        <c:scaling>
          <c:orientation val="minMax"/>
        </c:scaling>
        <c:axPos val="b"/>
        <c:numFmt formatCode="General" sourceLinked="1"/>
        <c:tickLblPos val="nextTo"/>
        <c:crossAx val="125501440"/>
        <c:crosses val="autoZero"/>
        <c:auto val="1"/>
        <c:lblAlgn val="ctr"/>
        <c:lblOffset val="100"/>
      </c:catAx>
      <c:valAx>
        <c:axId val="125501440"/>
        <c:scaling>
          <c:orientation val="minMax"/>
        </c:scaling>
        <c:axPos val="l"/>
        <c:majorGridlines/>
        <c:numFmt formatCode="General" sourceLinked="1"/>
        <c:tickLblPos val="nextTo"/>
        <c:crossAx val="125303040"/>
        <c:crosses val="autoZero"/>
        <c:crossBetween val="midCat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  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Миром</c:v>
                </c:pt>
                <c:pt idx="1">
                  <c:v>Дракой</c:v>
                </c:pt>
                <c:pt idx="2">
                  <c:v>Благодаря вмешательству лидера</c:v>
                </c:pt>
                <c:pt idx="3">
                  <c:v>Благодаря вмешательству взрослого</c:v>
                </c:pt>
                <c:pt idx="4">
                  <c:v>Компромисом части ребят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45</c:v>
                </c:pt>
                <c:pt idx="1">
                  <c:v>3</c:v>
                </c:pt>
                <c:pt idx="2">
                  <c:v>27</c:v>
                </c:pt>
                <c:pt idx="3">
                  <c:v>10</c:v>
                </c:pt>
                <c:pt idx="4">
                  <c:v>15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7151380383007675"/>
          <c:y val="1.8283405826208933E-3"/>
          <c:w val="0.32848619616992386"/>
          <c:h val="0.99307417958878164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Доброжелательно 80%</c:v>
                </c:pt>
                <c:pt idx="1">
                  <c:v>Враждебно 3%</c:v>
                </c:pt>
                <c:pt idx="2">
                  <c:v>Нейтрально 15%</c:v>
                </c:pt>
                <c:pt idx="3">
                  <c:v>Равнодушно 2%</c:v>
                </c:pt>
                <c:pt idx="4">
                  <c:v>Запещают общение 0%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80</c:v>
                </c:pt>
                <c:pt idx="1">
                  <c:v>3</c:v>
                </c:pt>
                <c:pt idx="2">
                  <c:v>15</c:v>
                </c:pt>
                <c:pt idx="3">
                  <c:v>2</c:v>
                </c:pt>
                <c:pt idx="4">
                  <c:v>0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 b="1" cap="none" spc="50">
          <a:ln w="12700" cmpd="sng">
            <a:solidFill>
              <a:schemeClr val="accent6">
                <a:satMod val="120000"/>
                <a:shade val="8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>
            <a:glow rad="53100">
              <a:schemeClr val="accent6">
                <a:satMod val="180000"/>
                <a:alpha val="30000"/>
              </a:schemeClr>
            </a:glow>
          </a:effectLst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</c:v>
                </c:pt>
              </c:strCache>
            </c:strRef>
          </c:tx>
          <c:explosion val="25"/>
          <c:cat>
            <c:strRef>
              <c:f>Лист1!$A$2:$A$6</c:f>
              <c:strCache>
                <c:ptCount val="5"/>
                <c:pt idx="0">
                  <c:v>Даю друзьям советы для их же пользы 25%</c:v>
                </c:pt>
                <c:pt idx="1">
                  <c:v>Со мной часто советуются 25%</c:v>
                </c:pt>
                <c:pt idx="2">
                  <c:v>Не могу принять важное решение без моих друзей 35%</c:v>
                </c:pt>
                <c:pt idx="3">
                  <c:v>Никто не понимает меня по-настоящему 5%</c:v>
                </c:pt>
                <c:pt idx="4">
                  <c:v>Мне легче принять решение самому и поставить всех в известность 10%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948702245552635"/>
          <c:y val="1.5347234466396308E-2"/>
          <c:w val="0.39587051618547747"/>
          <c:h val="0.9632303585403501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title>
      <c:layout/>
    </c:title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Диаграмма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Работа с техникой</c:v>
                </c:pt>
                <c:pt idx="1">
                  <c:v>Игра на гитаре</c:v>
                </c:pt>
                <c:pt idx="2">
                  <c:v>Хобби</c:v>
                </c:pt>
                <c:pt idx="3">
                  <c:v>Другое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10</c:v>
                </c:pt>
                <c:pt idx="2">
                  <c:v>40</c:v>
                </c:pt>
                <c:pt idx="3">
                  <c:v>30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/>
    </c:legend>
    <c:plotVisOnly val="1"/>
  </c:chart>
  <c:spPr>
    <a:gradFill>
      <a:gsLst>
        <a:gs pos="0">
          <a:srgbClr val="E6DCAC"/>
        </a:gs>
        <a:gs pos="12000">
          <a:srgbClr val="E6D78A"/>
        </a:gs>
        <a:gs pos="30000">
          <a:srgbClr val="C7AC4C"/>
        </a:gs>
        <a:gs pos="45000">
          <a:srgbClr val="E6D78A"/>
        </a:gs>
        <a:gs pos="77000">
          <a:srgbClr val="C7AC4C"/>
        </a:gs>
        <a:gs pos="100000">
          <a:srgbClr val="E6DCAC"/>
        </a:gs>
      </a:gsLst>
      <a:lin ang="5400000" scaled="0"/>
    </a:gradFill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2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Диаграмма 3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 99 %</c:v>
                </c:pt>
                <c:pt idx="1">
                  <c:v>Нет 1 %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99</c:v>
                </c:pt>
                <c:pt idx="1">
                  <c:v>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bar"/>
        <c:grouping val="clustered"/>
        <c:axId val="124652928"/>
        <c:axId val="124679296"/>
      </c:barChart>
      <c:catAx>
        <c:axId val="124652928"/>
        <c:scaling>
          <c:orientation val="minMax"/>
        </c:scaling>
        <c:axPos val="l"/>
        <c:numFmt formatCode="dd/mm/yyyy" sourceLinked="1"/>
        <c:tickLblPos val="nextTo"/>
        <c:crossAx val="124679296"/>
        <c:crosses val="autoZero"/>
        <c:auto val="1"/>
        <c:lblAlgn val="ctr"/>
        <c:lblOffset val="100"/>
      </c:catAx>
      <c:valAx>
        <c:axId val="124679296"/>
        <c:scaling>
          <c:orientation val="minMax"/>
        </c:scaling>
        <c:axPos val="b"/>
        <c:majorGridlines/>
        <c:numFmt formatCode="General" sourceLinked="1"/>
        <c:tickLblPos val="nextTo"/>
        <c:crossAx val="1246529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17926574803149636"/>
          <c:w val="0.82294274934383205"/>
          <c:h val="0.820734251968504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Диаграмма 4</c:v>
                </c:pt>
              </c:strCache>
            </c:strRef>
          </c:tx>
          <c:explosion val="141"/>
          <c:dPt>
            <c:idx val="0"/>
            <c:explosion val="24"/>
          </c:dPt>
          <c:dPt>
            <c:idx val="1"/>
            <c:explosion val="22"/>
          </c:dPt>
          <c:cat>
            <c:strRef>
              <c:f>Лист1!$A$2:$A$3</c:f>
              <c:strCache>
                <c:ptCount val="2"/>
                <c:pt idx="0">
                  <c:v>Да 99 %</c:v>
                </c:pt>
                <c:pt idx="1">
                  <c:v>Нет 1 %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99</c:v>
                </c:pt>
                <c:pt idx="1">
                  <c:v>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>
        <c:manualLayout>
          <c:layoutTarget val="inner"/>
          <c:xMode val="edge"/>
          <c:yMode val="edge"/>
          <c:x val="0.29129313696898979"/>
          <c:y val="0.15524390173845931"/>
          <c:w val="0.46304000194420186"/>
          <c:h val="0.8419500649806605"/>
        </c:manualLayout>
      </c:layout>
      <c:pieChart>
        <c:ser>
          <c:idx val="0"/>
          <c:order val="0"/>
          <c:tx>
            <c:strRef>
              <c:f>Лист1!$B$1</c:f>
              <c:strCache>
                <c:ptCount val="1"/>
                <c:pt idx="0">
                  <c:v>Диаграмма 5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</c:spPr>
          <c:explosion val="25"/>
          <c:dPt>
            <c:idx val="1"/>
            <c:spPr>
              <a:gradFill>
                <a:gsLst>
                  <a:gs pos="0">
                    <a:srgbClr val="FFC000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5400000" scaled="0"/>
              </a:gradFill>
            </c:spPr>
          </c:dPt>
          <c:cat>
            <c:strRef>
              <c:f>Лист1!$A$2:$A$3</c:f>
              <c:strCache>
                <c:ptCount val="2"/>
                <c:pt idx="0">
                  <c:v>Да 90 %</c:v>
                </c:pt>
                <c:pt idx="1">
                  <c:v>Нет 10 %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title>
      <c:layout/>
    </c:title>
    <c:plotArea>
      <c:layout>
        <c:manualLayout>
          <c:layoutTarget val="inner"/>
          <c:xMode val="edge"/>
          <c:yMode val="edge"/>
          <c:x val="0.22956474190726178"/>
          <c:y val="0.15524390173845931"/>
          <c:w val="0.46304000194420186"/>
          <c:h val="0.841950064980660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Диаграмма 6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Да 88 %</c:v>
                </c:pt>
                <c:pt idx="1">
                  <c:v>Нет 12 %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</c:ser>
        <c:firstSliceAng val="0"/>
        <c:holeSize val="50"/>
      </c:doughnutChart>
      <c:spPr>
        <a:effectLst>
          <a:outerShdw blurRad="50800" dist="50800" dir="5400000" algn="ctr" rotWithShape="0">
            <a:srgbClr val="0070C0"/>
          </a:outerShdw>
        </a:effectLst>
      </c:spPr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И скучно, и грустно , и не кому руку подать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Диаграмма 7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Жизнь прекрасна и удивительна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Диаграмма 7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То взлёт , то падение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Диаграмма 7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</c:ser>
        <c:shape val="box"/>
        <c:axId val="125175680"/>
        <c:axId val="125177216"/>
        <c:axId val="0"/>
      </c:bar3DChart>
      <c:catAx>
        <c:axId val="125175680"/>
        <c:scaling>
          <c:orientation val="minMax"/>
        </c:scaling>
        <c:axPos val="b"/>
        <c:tickLblPos val="nextTo"/>
        <c:crossAx val="125177216"/>
        <c:crosses val="autoZero"/>
        <c:auto val="1"/>
        <c:lblAlgn val="ctr"/>
        <c:lblOffset val="100"/>
      </c:catAx>
      <c:valAx>
        <c:axId val="125177216"/>
        <c:scaling>
          <c:orientation val="minMax"/>
        </c:scaling>
        <c:axPos val="l"/>
        <c:majorGridlines/>
        <c:numFmt formatCode="General" sourceLinked="1"/>
        <c:tickLblPos val="nextTo"/>
        <c:crossAx val="12517568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8163260271863683E-2"/>
          <c:y val="0"/>
          <c:w val="0.70459755030621152"/>
          <c:h val="0.8355896492281641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45</c:v>
                </c:pt>
                <c:pt idx="1">
                  <c:v>20</c:v>
                </c:pt>
                <c:pt idx="2">
                  <c:v>5</c:v>
                </c:pt>
                <c:pt idx="3">
                  <c:v>20</c:v>
                </c:pt>
                <c:pt idx="4">
                  <c:v>10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45</c:v>
                </c:pt>
                <c:pt idx="1">
                  <c:v>20</c:v>
                </c:pt>
                <c:pt idx="2">
                  <c:v>5</c:v>
                </c:pt>
                <c:pt idx="3">
                  <c:v>20</c:v>
                </c:pt>
                <c:pt idx="4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45</c:v>
                </c:pt>
                <c:pt idx="1">
                  <c:v>20</c:v>
                </c:pt>
                <c:pt idx="2">
                  <c:v>5</c:v>
                </c:pt>
                <c:pt idx="3">
                  <c:v>20</c:v>
                </c:pt>
                <c:pt idx="4">
                  <c:v>10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axId val="125235584"/>
        <c:axId val="125237120"/>
      </c:barChart>
      <c:catAx>
        <c:axId val="125235584"/>
        <c:scaling>
          <c:orientation val="minMax"/>
        </c:scaling>
        <c:axPos val="l"/>
        <c:numFmt formatCode="General" sourceLinked="1"/>
        <c:tickLblPos val="nextTo"/>
        <c:crossAx val="125237120"/>
        <c:crosses val="autoZero"/>
        <c:auto val="1"/>
        <c:lblAlgn val="ctr"/>
        <c:lblOffset val="100"/>
      </c:catAx>
      <c:valAx>
        <c:axId val="125237120"/>
        <c:scaling>
          <c:orientation val="minMax"/>
        </c:scaling>
        <c:axPos val="b"/>
        <c:majorGridlines/>
        <c:numFmt formatCode="General" sourceLinked="1"/>
        <c:tickLblPos val="nextTo"/>
        <c:crossAx val="125235584"/>
        <c:crosses val="autoZero"/>
        <c:crossBetween val="between"/>
      </c:valAx>
    </c:plotArea>
    <c:legend>
      <c:legendPos val="r"/>
      <c:legendEntry>
        <c:idx val="0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BCC014D-8C83-4B22-A603-29478377F7E9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4D6A84-D142-4E47-B16A-B9AC1EAC371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3895724" cy="1828800"/>
          </a:xfrm>
        </p:spPr>
        <p:txBody>
          <a:bodyPr>
            <a:normAutofit/>
          </a:bodyPr>
          <a:lstStyle/>
          <a:p>
            <a:r>
              <a:rPr lang="uk-UA" dirty="0" smtClean="0"/>
              <a:t>“ДРУЗЬЯ”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4786322"/>
            <a:ext cx="4601914" cy="1752600"/>
          </a:xfrm>
        </p:spPr>
        <p:txBody>
          <a:bodyPr>
            <a:normAutofit fontScale="70000" lnSpcReduction="20000"/>
          </a:bodyPr>
          <a:lstStyle/>
          <a:p>
            <a:r>
              <a:rPr lang="uk-UA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Подготовили</a:t>
            </a:r>
            <a:r>
              <a:rPr lang="uk-UA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: </a:t>
            </a:r>
          </a:p>
          <a:p>
            <a:r>
              <a:rPr lang="uk-UA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Моисеенко</a:t>
            </a:r>
            <a:r>
              <a:rPr lang="uk-UA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А.,</a:t>
            </a:r>
          </a:p>
          <a:p>
            <a:r>
              <a:rPr lang="uk-UA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Ефремов</a:t>
            </a:r>
            <a:r>
              <a:rPr lang="uk-UA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А.,</a:t>
            </a:r>
          </a:p>
          <a:p>
            <a:r>
              <a:rPr lang="uk-UA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Бойко А.,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</a:p>
          <a:p>
            <a:r>
              <a:rPr lang="ru-RU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Бокань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О.,</a:t>
            </a:r>
          </a:p>
          <a:p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Дерновой И.</a:t>
            </a:r>
            <a:endParaRPr lang="uk-UA" b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Рисунок 3" descr="ca68c8983dac05a6af5617b1467d1e0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571744"/>
            <a:ext cx="5429288" cy="389411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64320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Как бы вы определили группу, с которой больше всего общаетесь : 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мои друзья-45%,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моя компания-20%,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мой двор-5%,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моя команда-20%,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другое-10-%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3429000"/>
          <a:ext cx="6729402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Есть ли у вас взрослые , с которыми вы общаетесь 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70423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Возникают ли у вас конфликты ? </a:t>
            </a:r>
            <a:br>
              <a:rPr lang="ru-RU" sz="3600" b="1" dirty="0" smtClean="0"/>
            </a:br>
            <a:r>
              <a:rPr lang="ru-RU" sz="3600" b="1" dirty="0" smtClean="0"/>
              <a:t>Если да , то как обычно они разрешаются :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Как взрослые относятся к вашей группе</a:t>
            </a:r>
            <a:r>
              <a:rPr lang="en-US" b="1" dirty="0" smtClean="0"/>
              <a:t>?</a:t>
            </a:r>
            <a:r>
              <a:rPr lang="ru-RU" b="1" dirty="0" smtClean="0"/>
              <a:t> 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Отметьте , с какими утверждениями вы согласны: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71448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Всего было опрошено 70 человек с 7-го по 10-й классы . Вот результаты опроса: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071810"/>
            <a:ext cx="4143404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У вас есть круг друзей?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714356"/>
            <a:ext cx="7086592" cy="1143000"/>
          </a:xfrm>
        </p:spPr>
        <p:txBody>
          <a:bodyPr/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Что вас объединяет?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214554"/>
          <a:ext cx="7972452" cy="4029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Есть ли у вас друзья, которым вы могли бы доверить тайну?  </a:t>
            </a:r>
            <a:endParaRPr lang="ru-RU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9899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Есть ли у вас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друзья,к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которым бы вы обратились за помощью в трудной ситуации?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2357430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714480" y="2571744"/>
          <a:ext cx="5905520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Есть ли у вас качества, которые ценят друзья 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53239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Есть ли случаи ,когда вы помогли кому-нибудь из друзей выйти из затруднительного положения ? 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207167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Как вы себя чувствуете со своими друзьями ?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179</TotalTime>
  <Words>166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“ДРУЗЬЯ” </vt:lpstr>
      <vt:lpstr>   </vt:lpstr>
      <vt:lpstr>У вас есть круг друзей?</vt:lpstr>
      <vt:lpstr>Что вас объединяет?</vt:lpstr>
      <vt:lpstr>Есть ли у вас друзья, которым вы могли бы доверить тайну?  </vt:lpstr>
      <vt:lpstr>Есть ли у вас друзья,к которым бы вы обратились за помощью в трудной ситуации?</vt:lpstr>
      <vt:lpstr>Есть ли у вас качества, которые ценят друзья ?</vt:lpstr>
      <vt:lpstr>Есть ли случаи ,когда вы помогли кому-нибудь из друзей выйти из затруднительного положения ? </vt:lpstr>
      <vt:lpstr>Как вы себя чувствуете со своими друзьями ?</vt:lpstr>
      <vt:lpstr>Как бы вы определили группу, с которой больше всего общаетесь :  мои друзья-45%, моя компания-20%, мой двор-5%, моя команда-20%, другое-10-%</vt:lpstr>
      <vt:lpstr>Есть ли у вас взрослые , с которыми вы общаетесь ?</vt:lpstr>
      <vt:lpstr>Возникают ли у вас конфликты ?  Если да , то как обычно они разрешаются :</vt:lpstr>
      <vt:lpstr>Как взрослые относятся к вашей группе? </vt:lpstr>
      <vt:lpstr>Отметьте , с какими утверждениями вы согласны: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: “Статистика”</dc:title>
  <dc:creator>Саня</dc:creator>
  <cp:lastModifiedBy>Admin</cp:lastModifiedBy>
  <cp:revision>23</cp:revision>
  <dcterms:created xsi:type="dcterms:W3CDTF">2011-05-22T13:51:59Z</dcterms:created>
  <dcterms:modified xsi:type="dcterms:W3CDTF">2011-09-17T17:41:26Z</dcterms:modified>
</cp:coreProperties>
</file>