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70" r:id="rId2"/>
    <p:sldId id="271" r:id="rId3"/>
    <p:sldId id="288" r:id="rId4"/>
    <p:sldId id="258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1" autoAdjust="0"/>
    <p:restoredTop sz="94660"/>
  </p:normalViewPr>
  <p:slideViewPr>
    <p:cSldViewPr>
      <p:cViewPr varScale="1">
        <p:scale>
          <a:sx n="62" d="100"/>
          <a:sy n="62" d="100"/>
        </p:scale>
        <p:origin x="-9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3459354989073091"/>
          <c:y val="3.4147909142659832E-2"/>
          <c:w val="0.69456019839569261"/>
          <c:h val="0.6730832641202472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курят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5 класс</c:v>
                </c:pt>
                <c:pt idx="1">
                  <c:v>6 класс</c:v>
                </c:pt>
                <c:pt idx="2">
                  <c:v>7-А класс</c:v>
                </c:pt>
                <c:pt idx="3">
                  <c:v>7-Б класс</c:v>
                </c:pt>
                <c:pt idx="4">
                  <c:v>8-А класс</c:v>
                </c:pt>
                <c:pt idx="5">
                  <c:v>8-Б класс</c:v>
                </c:pt>
                <c:pt idx="6">
                  <c:v>9-А класс</c:v>
                </c:pt>
                <c:pt idx="7">
                  <c:v>9-Б класс</c:v>
                </c:pt>
                <c:pt idx="8">
                  <c:v>10 класс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0.12000000000000002</c:v>
                </c:pt>
                <c:pt idx="1">
                  <c:v>7.0000000000000034E-2</c:v>
                </c:pt>
                <c:pt idx="2">
                  <c:v>0.15000000000000024</c:v>
                </c:pt>
                <c:pt idx="3">
                  <c:v>0.24000000000000021</c:v>
                </c:pt>
                <c:pt idx="4">
                  <c:v>0.12000000000000002</c:v>
                </c:pt>
                <c:pt idx="5">
                  <c:v>4.0000000000000112E-2</c:v>
                </c:pt>
                <c:pt idx="6">
                  <c:v>0.30000000000000032</c:v>
                </c:pt>
                <c:pt idx="7">
                  <c:v>0.35000000000000031</c:v>
                </c:pt>
                <c:pt idx="8">
                  <c:v>0.18000000000000024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курят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5 класс</c:v>
                </c:pt>
                <c:pt idx="1">
                  <c:v>6 класс</c:v>
                </c:pt>
                <c:pt idx="2">
                  <c:v>7-А класс</c:v>
                </c:pt>
                <c:pt idx="3">
                  <c:v>7-Б класс</c:v>
                </c:pt>
                <c:pt idx="4">
                  <c:v>8-А класс</c:v>
                </c:pt>
                <c:pt idx="5">
                  <c:v>8-Б класс</c:v>
                </c:pt>
                <c:pt idx="6">
                  <c:v>9-А класс</c:v>
                </c:pt>
                <c:pt idx="7">
                  <c:v>9-Б класс</c:v>
                </c:pt>
                <c:pt idx="8">
                  <c:v>10 класс</c:v>
                </c:pt>
              </c:strCache>
            </c:strRef>
          </c:cat>
          <c:val>
            <c:numRef>
              <c:f>Лист1!$C$2:$C$10</c:f>
              <c:numCache>
                <c:formatCode>0%</c:formatCode>
                <c:ptCount val="9"/>
                <c:pt idx="0">
                  <c:v>0.88000000000000378</c:v>
                </c:pt>
                <c:pt idx="1">
                  <c:v>0.93</c:v>
                </c:pt>
                <c:pt idx="2">
                  <c:v>0.85000000000000064</c:v>
                </c:pt>
                <c:pt idx="3">
                  <c:v>0.76000000000000378</c:v>
                </c:pt>
                <c:pt idx="4">
                  <c:v>0.88000000000000378</c:v>
                </c:pt>
                <c:pt idx="5">
                  <c:v>0.96000000000000063</c:v>
                </c:pt>
                <c:pt idx="6">
                  <c:v>0.70000000000000062</c:v>
                </c:pt>
                <c:pt idx="7">
                  <c:v>0.65000000000000391</c:v>
                </c:pt>
                <c:pt idx="8">
                  <c:v>0.82000000000000062</c:v>
                </c:pt>
              </c:numCache>
            </c:numRef>
          </c:val>
        </c:ser>
        <c:shape val="cylinder"/>
        <c:axId val="114804992"/>
        <c:axId val="114814976"/>
        <c:axId val="0"/>
      </c:bar3DChart>
      <c:catAx>
        <c:axId val="114804992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14814976"/>
        <c:crosses val="autoZero"/>
        <c:auto val="1"/>
        <c:lblAlgn val="ctr"/>
        <c:lblOffset val="100"/>
      </c:catAx>
      <c:valAx>
        <c:axId val="11481497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1480499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uk-UA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0.41000000000000031</c:v>
                </c:pt>
                <c:pt idx="1">
                  <c:v>0.59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lang="uk-UA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0.63000000000000345</c:v>
                </c:pt>
                <c:pt idx="1">
                  <c:v>0.27</c:v>
                </c:pt>
              </c:numCache>
            </c:numRef>
          </c:val>
        </c:ser>
        <c:shape val="cone"/>
        <c:axId val="124429440"/>
        <c:axId val="124430976"/>
        <c:axId val="0"/>
      </c:bar3DChart>
      <c:catAx>
        <c:axId val="124429440"/>
        <c:scaling>
          <c:orientation val="minMax"/>
        </c:scaling>
        <c:axPos val="l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4430976"/>
        <c:crosses val="autoZero"/>
        <c:auto val="1"/>
        <c:lblAlgn val="ctr"/>
        <c:lblOffset val="100"/>
      </c:catAx>
      <c:valAx>
        <c:axId val="124430976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4429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 10 лет</c:v>
                </c:pt>
                <c:pt idx="1">
                  <c:v>10-12 лет</c:v>
                </c:pt>
                <c:pt idx="2">
                  <c:v>13-15 лет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0.25</c:v>
                </c:pt>
                <c:pt idx="1">
                  <c:v>0.29000000000000031</c:v>
                </c:pt>
                <c:pt idx="2">
                  <c:v>0.46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lang="uk-UA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5548605643044631"/>
          <c:y val="4.0624999999999988E-2"/>
          <c:w val="0.47236122047244272"/>
          <c:h val="0.708541830708661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Мои друзья курят 45%</c:v>
                </c:pt>
                <c:pt idx="1">
                  <c:v>Мои родственики курят 17%</c:v>
                </c:pt>
                <c:pt idx="2">
                  <c:v>чтобы изменить свой имидж 12%</c:v>
                </c:pt>
                <c:pt idx="3">
                  <c:v>Чтобы выглядеть старше 26%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0.45</c:v>
                </c:pt>
                <c:pt idx="1">
                  <c:v>0.17</c:v>
                </c:pt>
                <c:pt idx="2">
                  <c:v>0.12000000000000002</c:v>
                </c:pt>
                <c:pt idx="3">
                  <c:v>0.26</c:v>
                </c:pt>
              </c:numCache>
            </c:numRef>
          </c:val>
          <c:bubble3D val="1"/>
        </c:ser>
        <c:firstSliceAng val="0"/>
        <c:holeSize val="50"/>
      </c:doughnutChart>
    </c:plotArea>
    <c:legend>
      <c:legendPos val="b"/>
      <c:layout/>
      <c:txPr>
        <a:bodyPr/>
        <a:lstStyle/>
        <a:p>
          <a:pPr>
            <a:defRPr lang="uk-UA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Ругают</c:v>
                </c:pt>
                <c:pt idx="1">
                  <c:v>Убеждают бросить</c:v>
                </c:pt>
                <c:pt idx="2">
                  <c:v>Безразличны</c:v>
                </c:pt>
                <c:pt idx="3">
                  <c:v>Не знают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0.29000000000000031</c:v>
                </c:pt>
                <c:pt idx="1">
                  <c:v>3.0000000000000002E-2</c:v>
                </c:pt>
                <c:pt idx="2">
                  <c:v>0.1</c:v>
                </c:pt>
                <c:pt idx="3">
                  <c:v>0.58000000000000007</c:v>
                </c:pt>
              </c:numCache>
            </c:numRef>
          </c:val>
        </c:ser>
        <c:marker val="1"/>
        <c:axId val="117325824"/>
        <c:axId val="117327360"/>
      </c:lineChart>
      <c:catAx>
        <c:axId val="117325824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17327360"/>
        <c:crosses val="autoZero"/>
        <c:auto val="1"/>
        <c:lblAlgn val="ctr"/>
        <c:lblOffset val="100"/>
      </c:catAx>
      <c:valAx>
        <c:axId val="11732736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17325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/>
      <c:area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1 шт.</c:v>
                </c:pt>
                <c:pt idx="1">
                  <c:v>5 шт.</c:v>
                </c:pt>
                <c:pt idx="2">
                  <c:v>10 шт.</c:v>
                </c:pt>
                <c:pt idx="3">
                  <c:v>15 шт.</c:v>
                </c:pt>
                <c:pt idx="4">
                  <c:v>20 шт.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0.33000000000000212</c:v>
                </c:pt>
                <c:pt idx="1">
                  <c:v>0.41000000000000031</c:v>
                </c:pt>
                <c:pt idx="2">
                  <c:v>0.17</c:v>
                </c:pt>
                <c:pt idx="3">
                  <c:v>7.0000000000000021E-2</c:v>
                </c:pt>
                <c:pt idx="4">
                  <c:v>2.0000000000000011E-2</c:v>
                </c:pt>
              </c:numCache>
            </c:numRef>
          </c:val>
          <c:smooth val="1"/>
          <c:bubble3D val="1"/>
        </c:ser>
        <c:axId val="123818752"/>
        <c:axId val="123820288"/>
      </c:areaChart>
      <c:catAx>
        <c:axId val="123818752"/>
        <c:scaling>
          <c:orientation val="minMax"/>
        </c:scaling>
        <c:axPos val="b"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820288"/>
        <c:crosses val="autoZero"/>
        <c:auto val="1"/>
        <c:lblAlgn val="ctr"/>
        <c:lblOffset val="100"/>
      </c:catAx>
      <c:valAx>
        <c:axId val="12382028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818752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>
              <a:noFill/>
            </a:ln>
          </c:spPr>
          <c:cat>
            <c:strRef>
              <c:f>Лист1!$A$2:$A$4</c:f>
              <c:strCache>
                <c:ptCount val="3"/>
                <c:pt idx="0">
                  <c:v>10 шт.</c:v>
                </c:pt>
                <c:pt idx="1">
                  <c:v>15 шт.</c:v>
                </c:pt>
                <c:pt idx="2">
                  <c:v>20 шт.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0.33000000000000207</c:v>
                </c:pt>
                <c:pt idx="1">
                  <c:v>0.5</c:v>
                </c:pt>
                <c:pt idx="2">
                  <c:v>0.17</c:v>
                </c:pt>
              </c:numCache>
            </c:numRef>
          </c:val>
        </c:ser>
        <c:axId val="123840000"/>
        <c:axId val="123841536"/>
      </c:barChart>
      <c:catAx>
        <c:axId val="123840000"/>
        <c:scaling>
          <c:orientation val="minMax"/>
        </c:scaling>
        <c:axPos val="l"/>
        <c:numFmt formatCode="dd/mm/yyyy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841536"/>
        <c:crosses val="autoZero"/>
        <c:auto val="1"/>
        <c:lblAlgn val="ctr"/>
        <c:lblOffset val="100"/>
      </c:catAx>
      <c:valAx>
        <c:axId val="123841536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840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"/>
  <c:chart>
    <c:autoTitleDeleted val="1"/>
    <c:plotArea>
      <c:layout/>
      <c:bubbleChart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xVal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xVal>
          <c:yVal>
            <c:numRef>
              <c:f>Лист1!$B$2:$B$3</c:f>
              <c:numCache>
                <c:formatCode>0%</c:formatCode>
                <c:ptCount val="2"/>
                <c:pt idx="0">
                  <c:v>0.75000000000000333</c:v>
                </c:pt>
                <c:pt idx="1">
                  <c:v>0.25</c:v>
                </c:pt>
              </c:numCache>
            </c:numRef>
          </c:yVal>
          <c:bubbleSize>
            <c:numLit>
              <c:formatCode>General</c:formatCode>
              <c:ptCount val="2"/>
              <c:pt idx="0">
                <c:v>1</c:v>
              </c:pt>
              <c:pt idx="1">
                <c:v>1</c:v>
              </c:pt>
            </c:numLit>
          </c:bubbleSize>
          <c:bubble3D val="1"/>
        </c:ser>
        <c:bubbleScale val="100"/>
        <c:axId val="123931264"/>
        <c:axId val="123933056"/>
      </c:bubbleChart>
      <c:valAx>
        <c:axId val="123931264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933056"/>
        <c:crosses val="autoZero"/>
        <c:crossBetween val="midCat"/>
      </c:valAx>
      <c:valAx>
        <c:axId val="12393305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3931264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1-2 года</c:v>
                </c:pt>
                <c:pt idx="1">
                  <c:v>3-4 года</c:v>
                </c:pt>
                <c:pt idx="2">
                  <c:v>5-6 лет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0.35000000000000031</c:v>
                </c:pt>
                <c:pt idx="1">
                  <c:v>0.5</c:v>
                </c:pt>
                <c:pt idx="2">
                  <c:v>0.15000000000000024</c:v>
                </c:pt>
              </c:numCache>
            </c:numRef>
          </c:val>
        </c:ser>
        <c:shape val="pyramid"/>
        <c:axId val="124190720"/>
        <c:axId val="124192256"/>
        <c:axId val="0"/>
      </c:bar3DChart>
      <c:catAx>
        <c:axId val="124190720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4192256"/>
        <c:crosses val="autoZero"/>
        <c:auto val="1"/>
        <c:lblAlgn val="ctr"/>
        <c:lblOffset val="100"/>
      </c:catAx>
      <c:valAx>
        <c:axId val="12419225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1241907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848933727034246"/>
          <c:y val="1.7646993434021548E-2"/>
          <c:w val="0.66250262467191601"/>
          <c:h val="0.935294357408594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0.33000000000000201</c:v>
                </c:pt>
                <c:pt idx="1">
                  <c:v>0.67000000000000404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/>
      <c:txPr>
        <a:bodyPr/>
        <a:lstStyle/>
        <a:p>
          <a:pPr>
            <a:defRPr lang="uk-UA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AE6F0-CA9E-455F-9B01-4763524B0858}" type="datetimeFigureOut">
              <a:rPr lang="uk-UA" smtClean="0"/>
              <a:pPr/>
              <a:t>15.09.2011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DE17D-A345-4EA0-8424-E0776639ADE9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Click="0" advTm="5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15.09.2011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wedg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/>
          <a:lstStyle/>
          <a:p>
            <a:pPr algn="ctr"/>
            <a:r>
              <a:rPr lang="uk-UA" dirty="0" smtClean="0"/>
              <a:t>ПРИЧИНЫ КУРЕНИЯ</a:t>
            </a:r>
            <a:endParaRPr lang="uk-UA" dirty="0"/>
          </a:p>
        </p:txBody>
      </p:sp>
      <p:pic>
        <p:nvPicPr>
          <p:cNvPr id="3" name="Рисунок 2" descr="0c05bb8f5d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285992"/>
            <a:ext cx="2999998" cy="4032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Сколько сигарет вы выкуриваете сейчас?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Большинство ваших друзей курит?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Сколько лет вы курите?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Пытались ли вы бросить курить?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00166" y="1571612"/>
          <a:ext cx="6096000" cy="431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Считаете ли вы, что курение опасно для вашого здоровья?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357290" y="164305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Хотели бы вы быть не курящим, если бы бросить курить не было бы так трудно?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00166" y="20002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Во все времена с курением шла активная борьба. Эта вредная привычка стала особо актуальна среди подростков 14-18 лет. </a:t>
            </a:r>
            <a:endParaRPr lang="ru-RU" sz="2800" dirty="0"/>
          </a:p>
        </p:txBody>
      </p:sp>
      <p:pic>
        <p:nvPicPr>
          <p:cNvPr id="4" name="Рисунок 3" descr="3738556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2428868"/>
            <a:ext cx="6572296" cy="32861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54560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Афоризмы великих людей о курении </a:t>
            </a:r>
            <a:endParaRPr lang="ru-RU" sz="80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половину своей жизни курильщик тратит деньги на сигареты, а вторую - на лекарства…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Суденко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Теперь уже с полной достоверностью доказано, что курение – одна из главных причин статистики.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                                  </a:t>
            </a:r>
            <a:r>
              <a:rPr lang="ru-RU" sz="3200" dirty="0" smtClean="0"/>
              <a:t>Флетчер</a:t>
            </a:r>
            <a:r>
              <a:rPr lang="ru-RU" sz="3200" dirty="0" smtClean="0"/>
              <a:t> </a:t>
            </a:r>
            <a:r>
              <a:rPr lang="ru-RU" sz="3200" dirty="0" smtClean="0"/>
              <a:t>Кнебель</a:t>
            </a:r>
            <a:endParaRPr lang="ru-RU" sz="3200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Цели:</a:t>
            </a:r>
            <a:br>
              <a:rPr lang="ru-RU" sz="3200" dirty="0" smtClean="0"/>
            </a:br>
            <a:r>
              <a:rPr lang="ru-RU" sz="3200" dirty="0" smtClean="0"/>
              <a:t>-   научиться правильно обрабатывать </a:t>
            </a:r>
            <a:r>
              <a:rPr lang="ru-RU" sz="3200" dirty="0" smtClean="0"/>
              <a:t>статистические данные;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узнать о количестве курящих в нашей школе; </a:t>
            </a:r>
            <a:br>
              <a:rPr lang="ru-RU" sz="3200" dirty="0" smtClean="0"/>
            </a:br>
            <a:r>
              <a:rPr lang="ru-RU" sz="3200" dirty="0" smtClean="0"/>
              <a:t>- постараться  уменьшить </a:t>
            </a:r>
            <a:r>
              <a:rPr lang="ru-RU" sz="3200" dirty="0" smtClean="0"/>
              <a:t>их число.</a:t>
            </a:r>
            <a:endParaRPr lang="ru-RU" sz="32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Не кури в постели: пепел, который придется потом подметать, может оказаться твоим собственным.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                                        </a:t>
            </a:r>
            <a:r>
              <a:rPr lang="ru-RU" sz="3200" dirty="0" smtClean="0"/>
              <a:t>Джек </a:t>
            </a:r>
            <a:r>
              <a:rPr lang="ru-RU" sz="3200" dirty="0" smtClean="0"/>
              <a:t>Бернет</a:t>
            </a:r>
            <a:endParaRPr lang="ru-RU" sz="32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К чему же может привести курение?</a:t>
            </a:r>
            <a:endParaRPr lang="ru-RU" sz="80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j24424_12495396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286807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3"/>
            <a:ext cx="8001056" cy="54292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рение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28604"/>
            <a:ext cx="8143932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Вывод: благодаря этому проекту мы с легкостью научились обрабатывать </a:t>
            </a:r>
            <a:r>
              <a:rPr lang="ru-RU" sz="3200" dirty="0" smtClean="0"/>
              <a:t>статистические данные и </a:t>
            </a:r>
            <a:r>
              <a:rPr lang="ru-RU" sz="3200" dirty="0" smtClean="0"/>
              <a:t>попытались уменьшить число курящих в нашей школе.</a:t>
            </a:r>
            <a:endParaRPr lang="ru-RU" sz="32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        Над проектом работали:</a:t>
            </a:r>
            <a:endParaRPr lang="ru-RU" sz="3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Ученица 9-А класса Елена Миренкова</a:t>
            </a:r>
            <a:endParaRPr lang="ru-RU" sz="3200" dirty="0"/>
          </a:p>
        </p:txBody>
      </p:sp>
      <p:pic>
        <p:nvPicPr>
          <p:cNvPr id="5" name="Содержимое 4" descr="x_6fea782f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142984"/>
            <a:ext cx="6643734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ань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142984"/>
            <a:ext cx="3286148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Ученик 9-А класса Даниил Шинкарев</a:t>
            </a:r>
            <a:endParaRPr lang="ru-RU" sz="32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Ученица 9-А класса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Анастасия      </a:t>
            </a:r>
            <a:r>
              <a:rPr lang="ru-RU" sz="3200" dirty="0" smtClean="0"/>
              <a:t>Устимова</a:t>
            </a:r>
            <a:endParaRPr lang="ru-RU" sz="3200" dirty="0"/>
          </a:p>
        </p:txBody>
      </p:sp>
      <p:pic>
        <p:nvPicPr>
          <p:cNvPr id="5" name="Содержимое 4" descr="x_0397fa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785926"/>
            <a:ext cx="5753100" cy="4314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Для закрепления темы по алгебре нам было предложено подготовить проект под названием «Причины курения». Среди 5-10 классов мы провели социальный опрос и выяснили следующие факты:</a:t>
            </a:r>
            <a:endParaRPr lang="ru-RU" sz="32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544037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         </a:t>
            </a:r>
            <a:r>
              <a:rPr lang="ru-RU" sz="9600" dirty="0" smtClean="0">
                <a:latin typeface="Ariston" pitchFamily="66" charset="0"/>
              </a:rPr>
              <a:t>Спасибо</a:t>
            </a:r>
            <a:br>
              <a:rPr lang="ru-RU" sz="9600" dirty="0" smtClean="0">
                <a:latin typeface="Ariston" pitchFamily="66" charset="0"/>
              </a:rPr>
            </a:br>
            <a:r>
              <a:rPr lang="ru-RU" sz="9600" dirty="0" smtClean="0">
                <a:latin typeface="Ariston" pitchFamily="66" charset="0"/>
              </a:rPr>
              <a:t> </a:t>
            </a:r>
            <a:r>
              <a:rPr lang="ru-RU" sz="9600" dirty="0" smtClean="0">
                <a:latin typeface="Ariston" pitchFamily="66" charset="0"/>
              </a:rPr>
              <a:t>за внимание!</a:t>
            </a:r>
            <a:endParaRPr lang="ru-RU" sz="9600" dirty="0">
              <a:latin typeface="Ariston" pitchFamily="66" charset="0"/>
            </a:endParaRPr>
          </a:p>
        </p:txBody>
      </p:sp>
    </p:spTree>
  </p:cSld>
  <p:clrMapOvr>
    <a:masterClrMapping/>
  </p:clrMapOvr>
  <p:transition spd="slow" advTm="5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5400" dirty="0" smtClean="0"/>
              <a:t>Процент куряших и не куряших по классам.</a:t>
            </a:r>
            <a:endParaRPr lang="uk-UA" sz="54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428596" y="1428736"/>
          <a:ext cx="835824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Все курящие прошли тестирование и ответили на наши вопросы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5" name="Рисунок 4" descr="52746334_141935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000240"/>
            <a:ext cx="6391656" cy="3995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400" dirty="0" smtClean="0"/>
              <a:t>Когда вы выкурили первую сигарету?</a:t>
            </a:r>
            <a:endParaRPr lang="uk-UA" sz="44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00166" y="171448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/>
              <a:t>Почему вы начали курить?</a:t>
            </a:r>
            <a:endParaRPr lang="uk-UA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00100" y="1214422"/>
          <a:ext cx="7072362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Какова реакция родителей на то, что вы курите?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52135" y="1622083"/>
          <a:ext cx="6096000" cy="4746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Сколько сигарет вы </a:t>
            </a:r>
            <a:r>
              <a:rPr lang="uk-UA" dirty="0" smtClean="0"/>
              <a:t>выкуривали</a:t>
            </a:r>
            <a:r>
              <a:rPr lang="uk-UA" dirty="0" smtClean="0"/>
              <a:t> </a:t>
            </a:r>
            <a:r>
              <a:rPr lang="uk-UA" dirty="0" smtClean="0"/>
              <a:t> </a:t>
            </a:r>
            <a:r>
              <a:rPr lang="uk-UA" dirty="0" smtClean="0"/>
              <a:t>вначале</a:t>
            </a:r>
            <a:r>
              <a:rPr lang="uk-UA" dirty="0" smtClean="0"/>
              <a:t>?</a:t>
            </a:r>
            <a:endParaRPr lang="uk-UA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357298"/>
          <a:ext cx="892971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282</TotalTime>
  <Words>249</Words>
  <Application>Microsoft Office PowerPoint</Application>
  <PresentationFormat>Экран (4:3)</PresentationFormat>
  <Paragraphs>27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Открытая</vt:lpstr>
      <vt:lpstr>ПРИЧИНЫ КУРЕНИЯ</vt:lpstr>
      <vt:lpstr>Цели: -   научиться правильно обрабатывать статистические данные;  - узнать о количестве курящих в нашей школе;  - постараться  уменьшить их число.</vt:lpstr>
      <vt:lpstr>Для закрепления темы по алгебре нам было предложено подготовить проект под названием «Причины курения». Среди 5-10 классов мы провели социальный опрос и выяснили следующие факты:</vt:lpstr>
      <vt:lpstr>Процент куряших и не куряших по классам.</vt:lpstr>
      <vt:lpstr>Все курящие прошли тестирование и ответили на наши вопросы. </vt:lpstr>
      <vt:lpstr>Когда вы выкурили первую сигарету?</vt:lpstr>
      <vt:lpstr>Почему вы начали курить?</vt:lpstr>
      <vt:lpstr>Какова реакция родителей на то, что вы курите?</vt:lpstr>
      <vt:lpstr>Сколько сигарет вы выкуривали  вначале?</vt:lpstr>
      <vt:lpstr>Сколько сигарет вы выкуриваете сейчас?</vt:lpstr>
      <vt:lpstr>Большинство ваших друзей курит?</vt:lpstr>
      <vt:lpstr>Сколько лет вы курите?</vt:lpstr>
      <vt:lpstr>Пытались ли вы бросить курить?</vt:lpstr>
      <vt:lpstr>Считаете ли вы, что курение опасно для вашого здоровья?</vt:lpstr>
      <vt:lpstr>Хотели бы вы быть не курящим, если бы бросить курить не было бы так трудно?</vt:lpstr>
      <vt:lpstr>Во все времена с курением шла активная борьба. Эта вредная привычка стала особо актуальна среди подростков 14-18 лет. </vt:lpstr>
      <vt:lpstr>Афоризмы великих людей о курении </vt:lpstr>
      <vt:lpstr>Первую половину своей жизни курильщик тратит деньги на сигареты, а вторую - на лекарства…                                     Николай Суденко</vt:lpstr>
      <vt:lpstr>Теперь уже с полной достоверностью доказано, что курение – одна из главных причин статистики.                                     Флетчер Кнебель</vt:lpstr>
      <vt:lpstr>Не кури в постели: пепел, который придется потом подметать, может оказаться твоим собственным.                                           Джек Бернет</vt:lpstr>
      <vt:lpstr>К чему же может привести курение?</vt:lpstr>
      <vt:lpstr>Слайд 22</vt:lpstr>
      <vt:lpstr>Слайд 23</vt:lpstr>
      <vt:lpstr>Слайд 24</vt:lpstr>
      <vt:lpstr>Вывод: благодаря этому проекту мы с легкостью научились обрабатывать статистические данные и попытались уменьшить число курящих в нашей школе.</vt:lpstr>
      <vt:lpstr>        Над проектом работали:</vt:lpstr>
      <vt:lpstr>Ученица 9-А класса Елена Миренкова</vt:lpstr>
      <vt:lpstr>Ученик 9-А класса Даниил Шинкарев</vt:lpstr>
      <vt:lpstr>Ученица 9-А класса  Анастасия      Устимова</vt:lpstr>
      <vt:lpstr>         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Даниил</dc:creator>
  <cp:lastModifiedBy>Admin</cp:lastModifiedBy>
  <cp:revision>56</cp:revision>
  <dcterms:created xsi:type="dcterms:W3CDTF">2011-04-21T15:33:16Z</dcterms:created>
  <dcterms:modified xsi:type="dcterms:W3CDTF">2011-09-15T18:41:34Z</dcterms:modified>
</cp:coreProperties>
</file>