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7" r:id="rId2"/>
    <p:sldId id="273" r:id="rId3"/>
    <p:sldId id="258" r:id="rId4"/>
    <p:sldId id="259" r:id="rId5"/>
    <p:sldId id="267" r:id="rId6"/>
    <p:sldId id="268" r:id="rId7"/>
    <p:sldId id="265" r:id="rId8"/>
    <p:sldId id="269" r:id="rId9"/>
    <p:sldId id="270" r:id="rId10"/>
    <p:sldId id="271" r:id="rId11"/>
    <p:sldId id="272" r:id="rId12"/>
    <p:sldId id="261" r:id="rId13"/>
    <p:sldId id="262" r:id="rId14"/>
    <p:sldId id="263" r:id="rId15"/>
    <p:sldId id="274" r:id="rId16"/>
    <p:sldId id="26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4B13-76F6-4E4F-AD6A-4F0DB943F0E8}" type="datetimeFigureOut">
              <a:rPr lang="ru-RU" smtClean="0"/>
              <a:pPr/>
              <a:t>12.09.2011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4D0F-4B72-4B11-B712-DBEC81B96DB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4B13-76F6-4E4F-AD6A-4F0DB943F0E8}" type="datetimeFigureOut">
              <a:rPr lang="ru-RU" smtClean="0"/>
              <a:pPr/>
              <a:t>12.09.2011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4D0F-4B72-4B11-B712-DBEC81B96DB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4B13-76F6-4E4F-AD6A-4F0DB943F0E8}" type="datetimeFigureOut">
              <a:rPr lang="ru-RU" smtClean="0"/>
              <a:pPr/>
              <a:t>12.09.2011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4D0F-4B72-4B11-B712-DBEC81B96DB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4B13-76F6-4E4F-AD6A-4F0DB943F0E8}" type="datetimeFigureOut">
              <a:rPr lang="ru-RU" smtClean="0"/>
              <a:pPr/>
              <a:t>12.09.2011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4D0F-4B72-4B11-B712-DBEC81B96DB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4B13-76F6-4E4F-AD6A-4F0DB943F0E8}" type="datetimeFigureOut">
              <a:rPr lang="ru-RU" smtClean="0"/>
              <a:pPr/>
              <a:t>12.09.2011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4D0F-4B72-4B11-B712-DBEC81B96DB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4B13-76F6-4E4F-AD6A-4F0DB943F0E8}" type="datetimeFigureOut">
              <a:rPr lang="ru-RU" smtClean="0"/>
              <a:pPr/>
              <a:t>12.09.2011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4D0F-4B72-4B11-B712-DBEC81B96DB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4B13-76F6-4E4F-AD6A-4F0DB943F0E8}" type="datetimeFigureOut">
              <a:rPr lang="ru-RU" smtClean="0"/>
              <a:pPr/>
              <a:t>12.09.2011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4D0F-4B72-4B11-B712-DBEC81B96DB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4B13-76F6-4E4F-AD6A-4F0DB943F0E8}" type="datetimeFigureOut">
              <a:rPr lang="ru-RU" smtClean="0"/>
              <a:pPr/>
              <a:t>12.09.2011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4D0F-4B72-4B11-B712-DBEC81B96DB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4B13-76F6-4E4F-AD6A-4F0DB943F0E8}" type="datetimeFigureOut">
              <a:rPr lang="ru-RU" smtClean="0"/>
              <a:pPr/>
              <a:t>12.09.2011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4D0F-4B72-4B11-B712-DBEC81B96DB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4B13-76F6-4E4F-AD6A-4F0DB943F0E8}" type="datetimeFigureOut">
              <a:rPr lang="ru-RU" smtClean="0"/>
              <a:pPr/>
              <a:t>12.09.2011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7C4D0F-4B72-4B11-B712-DBEC81B96DB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E4B13-76F6-4E4F-AD6A-4F0DB943F0E8}" type="datetimeFigureOut">
              <a:rPr lang="ru-RU" smtClean="0"/>
              <a:pPr/>
              <a:t>12.09.2011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A7C4D0F-4B72-4B11-B712-DBEC81B96DB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AFE4B13-76F6-4E4F-AD6A-4F0DB943F0E8}" type="datetimeFigureOut">
              <a:rPr lang="ru-RU" smtClean="0"/>
              <a:pPr/>
              <a:t>12.09.2011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A7C4D0F-4B72-4B11-B712-DBEC81B96DB0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F%D1%80%D0%B8%D1%80%D0%BE%D0%B4%D0%B0" TargetMode="External"/><Relationship Id="rId7" Type="http://schemas.openxmlformats.org/officeDocument/2006/relationships/image" Target="../media/image10.jpeg"/><Relationship Id="rId2" Type="http://schemas.openxmlformats.org/officeDocument/2006/relationships/hyperlink" Target="http://ru.wikipedia.org/wiki/%D0%90%D0%BC%D1%91%D0%B1%D0%B0_%D0%BF%D1%80%D0%BE%D1%82%D0%B5%D0%B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/index.php?title=%D0%A0%D0%B0%D1%81%D1%82%D0%B5%D0%BD%D0%B8%D0%B9&amp;action=edit&amp;redlink=1" TargetMode="External"/><Relationship Id="rId5" Type="http://schemas.openxmlformats.org/officeDocument/2006/relationships/hyperlink" Target="http://ru.wikipedia.org/wiki/%D0%9B%D0%B8%D1%81%D1%82" TargetMode="External"/><Relationship Id="rId4" Type="http://schemas.openxmlformats.org/officeDocument/2006/relationships/hyperlink" Target="http://ru.wikipedia.org/wiki/%D0%91%D0%B8%D0%BE%D0%BB%D0%BE%D0%B3%D0%B8%D1%8F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1%D0%B8%D0%BE%D0%BB%D0%BE%D0%B3%D0%B8%D1%8F" TargetMode="External"/><Relationship Id="rId2" Type="http://schemas.openxmlformats.org/officeDocument/2006/relationships/hyperlink" Target="http://ru.wikipedia.org/wiki/%D0%A1%D0%B8%D0%BC%D0%BC%D0%B5%D1%82%D1%80%D0%B8%D1%8F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eg"/><Relationship Id="rId4" Type="http://schemas.openxmlformats.org/officeDocument/2006/relationships/hyperlink" Target="http://ru.wikipedia.org/wiki/%D0%9E%D1%81%D0%B5%D0%B2%D0%B0%D1%8F_%D1%81%D0%B8%D0%BC%D0%BC%D0%B5%D1%82%D1%80%D0%B8%D1%8F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7%D0%B5%D1%80%D0%BA%D0%B0%D0%BB%D1%8C%D0%BD%D0%BE%D0%B5_%D0%BE%D1%82%D1%80%D0%B0%D0%B6%D0%B5%D0%BD%D0%B8%D0%B5" TargetMode="External"/><Relationship Id="rId3" Type="http://schemas.openxmlformats.org/officeDocument/2006/relationships/hyperlink" Target="http://ru.wikipedia.org/wiki/%D0%9F%D0%BE%D0%B2%D0%BE%D1%80%D0%BE%D1%82" TargetMode="External"/><Relationship Id="rId7" Type="http://schemas.openxmlformats.org/officeDocument/2006/relationships/hyperlink" Target="http://ru.wikipedia.org/wiki/%D0%91%D0%B8%D0%BB%D0%B0%D1%82%D0%B5%D1%80%D0%B0%D0%BB%D1%8C%D0%BD%D0%B0%D1%8F_%D1%81%D0%B8%D0%BC%D0%BC%D0%B5%D1%82%D1%80%D0%B8%D1%8F" TargetMode="External"/><Relationship Id="rId2" Type="http://schemas.openxmlformats.org/officeDocument/2006/relationships/hyperlink" Target="http://ru.wikipedia.org/wiki/%D0%A1%D1%84%D0%B5%D1%80%D0%B8%D1%87%D0%B5%D1%81%D0%BA%D0%B0%D1%8F_%D1%81%D0%B8%D0%BC%D0%BC%D0%B5%D1%82%D1%80%D0%B8%D1%8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/index.php?title=%D0%A1%D0%B8%D0%BC%D0%BC%D0%B5%D1%82%D1%80%D0%B8%D1%8F_%D0%B2%D1%80%D0%B0%D1%89%D0%B5%D0%BD%D0%B8%D1%8F_n-%D0%B3%D0%BE_%D0%BF%D0%BE%D1%80%D1%8F%D0%B4%D0%BA%D0%B0&amp;action=edit&amp;redlink=1" TargetMode="External"/><Relationship Id="rId11" Type="http://schemas.openxmlformats.org/officeDocument/2006/relationships/hyperlink" Target="http://ru.wikipedia.org/w/index.php?title=%D0%9C%D0%B5%D1%82%D0%B0%D0%BC%D0%B5%D1%80%D0%B8%D1%8F_(%D0%B1%D0%B8%D0%BE%D0%BB%D0%BE%D0%B3%D0%B8%D1%8F)&amp;action=edit&amp;redlink=1" TargetMode="External"/><Relationship Id="rId5" Type="http://schemas.openxmlformats.org/officeDocument/2006/relationships/hyperlink" Target="http://ru.wikipedia.org/wiki/%D0%A0%D0%B0%D0%B4%D0%B8%D0%B0%D0%BB%D1%8C%D0%BD%D0%B0%D1%8F_%D1%81%D0%B8%D0%BC%D0%BC%D0%B5%D1%82%D1%80%D0%B8%D1%8F" TargetMode="External"/><Relationship Id="rId10" Type="http://schemas.openxmlformats.org/officeDocument/2006/relationships/hyperlink" Target="http://ru.wikipedia.org/wiki/%D0%9F%D0%B0%D1%80%D0%B0%D0%BB%D0%BB%D0%B5%D0%BB%D1%8C%D0%BD%D1%8B%D0%B9_%D0%BF%D0%B5%D1%80%D0%B5%D0%BD%D0%BE%D1%81" TargetMode="External"/><Relationship Id="rId4" Type="http://schemas.openxmlformats.org/officeDocument/2006/relationships/hyperlink" Target="http://ru.wikipedia.org/w/index.php?title=%D0%90%D0%BA%D1%81%D0%B8%D0%B0%D0%BB%D1%8C%D0%BD%D0%B0%D1%8F_%D1%81%D0%B8%D0%BC%D0%BC%D0%B5%D1%82%D1%80%D0%B8%D1%8F&amp;action=edit&amp;redlink=1" TargetMode="External"/><Relationship Id="rId9" Type="http://schemas.openxmlformats.org/officeDocument/2006/relationships/hyperlink" Target="http://ru.wikipedia.org/wiki/%D0%A2%D1%80%D0%B0%D0%BD%D1%81%D0%BB%D1%8F%D1%86%D0%B8%D0%BE%D0%BD%D0%BD%D0%B0%D1%8F_%D1%81%D0%B8%D0%BC%D0%BC%D0%B5%D1%82%D1%80%D0%B8%D1%8F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dic.academic.ru/dic.nsf/ruwiki/214656" TargetMode="External"/><Relationship Id="rId2" Type="http://schemas.openxmlformats.org/officeDocument/2006/relationships/hyperlink" Target="http://dic.academic.ru/dic.nsf/ruwiki/55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0" dirty="0" smtClean="0"/>
              <a:t>Симметрия в биологии</a:t>
            </a:r>
            <a:br>
              <a:rPr lang="ru-RU" b="0" dirty="0" smtClean="0"/>
            </a:b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4286248" y="1928802"/>
            <a:ext cx="4071966" cy="2214578"/>
          </a:xfrm>
        </p:spPr>
        <p:txBody>
          <a:bodyPr/>
          <a:lstStyle/>
          <a:p>
            <a:r>
              <a:rPr lang="ru-RU" dirty="0" smtClean="0"/>
              <a:t>(растений, животных, человека)</a:t>
            </a:r>
            <a:endParaRPr lang="ru-RU" dirty="0"/>
          </a:p>
        </p:txBody>
      </p:sp>
      <p:pic>
        <p:nvPicPr>
          <p:cNvPr id="2050" name="Picture 2" descr="D:\Users\Юля\Downloads\В Контакте   Фотографии_files\Chrysaora_jell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85926"/>
            <a:ext cx="3571900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338"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Трансляционная симметрия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14810" y="1935480"/>
            <a:ext cx="4471990" cy="438912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Трансляционная </a:t>
            </a:r>
            <a:r>
              <a:rPr lang="ru-RU" dirty="0" smtClean="0"/>
              <a:t>симметрия — тип симметрии, при которой свойства рассматриваемой системы не изменяются при сдвиге на определённый вектор, который называется вектором трансляции. Например, однородная среда совмещается сама с собой при сдвиге на любой вектор, поэтому для неё свойственна трансляционная симметрия.</a:t>
            </a:r>
            <a:endParaRPr lang="ru-RU" dirty="0"/>
          </a:p>
        </p:txBody>
      </p:sp>
      <p:pic>
        <p:nvPicPr>
          <p:cNvPr id="5" name="Рисунок 4" descr="460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57224" y="2071678"/>
            <a:ext cx="2795847" cy="37303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pPr algn="ctr"/>
            <a:r>
              <a:rPr lang="ru-RU" b="1" dirty="0" err="1" smtClean="0"/>
              <a:t>Триаксиальная</a:t>
            </a:r>
            <a:r>
              <a:rPr lang="ru-RU" b="1" dirty="0" smtClean="0"/>
              <a:t> симметрия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4829180" cy="5286412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 Отсутствие </a:t>
            </a:r>
            <a:r>
              <a:rPr lang="ru-RU" dirty="0" smtClean="0"/>
              <a:t>симметрии по всем трём пространственным осям</a:t>
            </a:r>
            <a:r>
              <a:rPr lang="ru-RU" dirty="0" smtClean="0"/>
              <a:t>.</a:t>
            </a:r>
            <a:r>
              <a:rPr lang="ru-RU" dirty="0" smtClean="0"/>
              <a:t> Небольшое количество организмов полностью асимметричны. При этом следует различать отсутствие формы (например, у </a:t>
            </a:r>
            <a:r>
              <a:rPr lang="ru-RU" u="sng" dirty="0" smtClean="0">
                <a:hlinkClick r:id="rId2" tooltip="Амёба протей"/>
              </a:rPr>
              <a:t>амёбы</a:t>
            </a:r>
            <a:r>
              <a:rPr lang="ru-RU" dirty="0" smtClean="0"/>
              <a:t>) от отсутствия симметрии. В </a:t>
            </a:r>
            <a:r>
              <a:rPr lang="ru-RU" u="sng" dirty="0" smtClean="0">
                <a:hlinkClick r:id="rId3" tooltip="Природа"/>
              </a:rPr>
              <a:t>природе</a:t>
            </a:r>
            <a:r>
              <a:rPr lang="ru-RU" dirty="0" smtClean="0"/>
              <a:t> и </a:t>
            </a:r>
            <a:r>
              <a:rPr lang="ru-RU" u="sng" dirty="0" smtClean="0">
                <a:hlinkClick r:id="rId4" tooltip="Биология"/>
              </a:rPr>
              <a:t>биологии</a:t>
            </a:r>
            <a:r>
              <a:rPr lang="ru-RU" dirty="0" smtClean="0"/>
              <a:t> симметрия не абсолютна и всегда содержит некоторую степень асимметрии. Например, симметричные </a:t>
            </a:r>
            <a:r>
              <a:rPr lang="ru-RU" u="sng" dirty="0" smtClean="0">
                <a:hlinkClick r:id="rId5" tooltip="Лист"/>
              </a:rPr>
              <a:t>листья</a:t>
            </a:r>
            <a:r>
              <a:rPr lang="ru-RU" dirty="0" smtClean="0"/>
              <a:t> </a:t>
            </a:r>
            <a:r>
              <a:rPr lang="ru-RU" u="sng" dirty="0" smtClean="0">
                <a:hlinkClick r:id="rId6" tooltip="Растений (страница отсутствует)"/>
              </a:rPr>
              <a:t>растений</a:t>
            </a:r>
            <a:r>
              <a:rPr lang="ru-RU" dirty="0" smtClean="0"/>
              <a:t> при сложении пополам в точности не совпадают.</a:t>
            </a:r>
          </a:p>
          <a:p>
            <a:pPr>
              <a:buNone/>
            </a:pPr>
            <a:r>
              <a:rPr lang="ru-RU" dirty="0" smtClean="0"/>
              <a:t>     Симметрия </a:t>
            </a:r>
            <a:r>
              <a:rPr lang="ru-RU" dirty="0" smtClean="0"/>
              <a:t>в строении животных – почти общее явление, хотя почти всегда встречаются исключения из общего правила, выражающиеся в асимметричном положении той или другой части или того или другого органа. Например, наиболее резким примером асимметричной конфигурации могут служить камбалы и особенно смещение их глаз.</a:t>
            </a:r>
            <a:endParaRPr lang="ru-RU" dirty="0"/>
          </a:p>
        </p:txBody>
      </p:sp>
      <p:pic>
        <p:nvPicPr>
          <p:cNvPr id="4" name="Рисунок 3" descr="144449853_95765e318d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86380" y="1357298"/>
            <a:ext cx="3565681" cy="26742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571604" y="0"/>
            <a:ext cx="7115196" cy="1000108"/>
          </a:xfrm>
        </p:spPr>
        <p:txBody>
          <a:bodyPr>
            <a:normAutofit/>
          </a:bodyPr>
          <a:lstStyle/>
          <a:p>
            <a:r>
              <a:rPr lang="ru-RU" b="1" dirty="0" smtClean="0"/>
              <a:t>Симметрия в человеке</a:t>
            </a:r>
            <a:endParaRPr lang="ru-RU" b="1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42844" y="1357298"/>
            <a:ext cx="9001156" cy="5279734"/>
          </a:xfrm>
        </p:spPr>
        <p:txBody>
          <a:bodyPr>
            <a:normAutofit fontScale="62500" lnSpcReduction="20000"/>
          </a:bodyPr>
          <a:lstStyle/>
          <a:p>
            <a:pPr marL="0" algn="ctr">
              <a:buNone/>
            </a:pPr>
            <a:r>
              <a:rPr lang="ru-RU" sz="3200" dirty="0" smtClean="0"/>
              <a:t>Многие женщины находят актера Бреда Пита весьма и весьма привлекательным, это не для кого не секрет. Парадокс в том, что лишь некоторые представительницы слабого пола могут внятно объяснить "почему", остальных же подобный вопрос ставит в тупик. Учёные установили, что ключ к пониманию этой проблемы кроется в самом человеческом теле, а именно в его симметрии. </a:t>
            </a:r>
          </a:p>
          <a:p>
            <a:pPr marL="0" algn="ctr">
              <a:buNone/>
            </a:pPr>
            <a:r>
              <a:rPr lang="ru-RU" sz="3200" dirty="0" smtClean="0"/>
              <a:t>Но человек – не машина, и идеальной симметрии не бывает. Левое запястье может быть шире правого, а одна нога короче другой. Скажем больше, многие вообще не ощущают разницы, но их жизнь едва ли можно назвать неполноценной! </a:t>
            </a:r>
          </a:p>
          <a:p>
            <a:pPr marL="0" algn="ctr">
              <a:buNone/>
            </a:pPr>
            <a:r>
              <a:rPr lang="ru-RU" sz="3200" dirty="0" smtClean="0"/>
              <a:t>Тем не менее, исследования показали, что люди, которые имеют максимально симметричные черты лица, в глазах противоположного пола выглядят особо обворожительно. Считается, что на подсознательном уровне, такие индивиды воспринимаются потенциально здоровыми. Психологи Университета Бруней решили привлечь к работе тех, кто знает человеческое тело лучше всего – медиков и дизайнеров одежды. Врачи, используя современные аппараты, могут получать трехмерную картину организма, схожие модели нужны дизайнерам для подгонки своих вещей под определённые стандарты. </a:t>
            </a:r>
            <a:br>
              <a:rPr lang="ru-RU" sz="3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advTm="76643"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500834"/>
          </a:xfrm>
        </p:spPr>
        <p:txBody>
          <a:bodyPr>
            <a:normAutofit fontScale="92500" lnSpcReduction="20000"/>
          </a:bodyPr>
          <a:lstStyle/>
          <a:p>
            <a:pPr marL="0" algn="ctr">
              <a:buNone/>
            </a:pPr>
            <a:r>
              <a:rPr lang="ru-RU" dirty="0" smtClean="0"/>
              <a:t>Исследователи просканировали более 70 студентов, мерки снимались по 24 показателям. В конце концов, компьютер создал полномасштабное цифровое изображение каждого участника эксперимента. Важно отметить, что данные о цвете кожи, причёске и стиле одежды не учитывались. Респонденты, согласившиеся принять участие в исследовании, потом должны были оценить привлекательность каждой модели противоположного пола. </a:t>
            </a:r>
            <a:br>
              <a:rPr lang="ru-RU" dirty="0" smtClean="0"/>
            </a:br>
            <a:r>
              <a:rPr lang="ru-RU" dirty="0" smtClean="0"/>
              <a:t>Как и ожидалось, симметричные тела признали наиболее соблазнительными. Но учёные пока не собрали достаточно доказательств, чтобы утверждать столь важную роль симметрии в жизни человека. Слишком много побочных факторов следует учесть, ведь ровные плечи могут быть результатом регулярных занятий спортом. Правда, некоторые биологи уже заговорили об этом открытии, как о новом витке эволюционного отбора. Интересно, как бы к подобным заявлениям отнёсся Чарльз Дарвин? 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advTm="54226"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19225257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714356"/>
            <a:ext cx="6357982" cy="5572164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Tm="6178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ВЫВОДЫ</a:t>
            </a:r>
            <a:endParaRPr lang="ru-RU" b="1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80000"/>
              </a:lnSpc>
              <a:defRPr/>
            </a:pPr>
            <a:r>
              <a:rPr lang="ru-RU" sz="2800" b="1" dirty="0" smtClean="0"/>
              <a:t>Симметрия  растений.</a:t>
            </a:r>
          </a:p>
          <a:p>
            <a:pPr>
              <a:lnSpc>
                <a:spcPct val="80000"/>
              </a:lnSpc>
              <a:defRPr/>
            </a:pPr>
            <a:r>
              <a:rPr lang="ru-RU" sz="2800" dirty="0" smtClean="0"/>
              <a:t>листья многих растений обладают свойством симметричности относительно центральной жилки,</a:t>
            </a:r>
          </a:p>
          <a:p>
            <a:pPr>
              <a:lnSpc>
                <a:spcPct val="80000"/>
              </a:lnSpc>
              <a:defRPr/>
            </a:pPr>
            <a:r>
              <a:rPr lang="ru-RU" sz="2800" dirty="0" smtClean="0"/>
              <a:t>благодаря симметричности в листьях происходит равномерный процесс фотосинтеза и образования органических веществ.</a:t>
            </a:r>
            <a:endParaRPr lang="ru-RU" sz="2800" b="1" dirty="0" smtClean="0"/>
          </a:p>
          <a:p>
            <a:pPr>
              <a:lnSpc>
                <a:spcPct val="80000"/>
              </a:lnSpc>
              <a:defRPr/>
            </a:pPr>
            <a:r>
              <a:rPr lang="ru-RU" sz="2800" b="1" dirty="0" smtClean="0"/>
              <a:t>Симметрия  животных.</a:t>
            </a:r>
          </a:p>
          <a:p>
            <a:pPr>
              <a:lnSpc>
                <a:spcPct val="80000"/>
              </a:lnSpc>
              <a:defRPr/>
            </a:pPr>
            <a:r>
              <a:rPr lang="ru-RU" sz="2800" dirty="0" smtClean="0"/>
              <a:t>двусторонняя, или как говорят, симметрия  зеркального изображения, симметрия быстрого движения,</a:t>
            </a:r>
          </a:p>
          <a:p>
            <a:pPr>
              <a:lnSpc>
                <a:spcPct val="80000"/>
              </a:lnSpc>
              <a:defRPr/>
            </a:pPr>
            <a:r>
              <a:rPr lang="ru-RU" sz="2800" dirty="0" smtClean="0"/>
              <a:t>аксиальная симметрия вполне соответствует неподвижному существованию в прикрепленном положении или медленному плаванию при помощи реактивного движения ,</a:t>
            </a:r>
          </a:p>
          <a:p>
            <a:pPr>
              <a:lnSpc>
                <a:spcPct val="80000"/>
              </a:lnSpc>
              <a:defRPr/>
            </a:pPr>
            <a:r>
              <a:rPr lang="ru-RU" sz="2800" dirty="0" smtClean="0"/>
              <a:t>ассиметричное строение соответствует примитивным формам организации и движения.</a:t>
            </a:r>
            <a:endParaRPr lang="ru-RU" sz="2800" b="1" dirty="0" smtClean="0"/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85992"/>
            <a:ext cx="4038600" cy="406893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Подготовила </a:t>
            </a:r>
          </a:p>
          <a:p>
            <a:pPr>
              <a:buNone/>
            </a:pPr>
            <a:r>
              <a:rPr lang="ru-RU" dirty="0" smtClean="0"/>
              <a:t>Ученица 9-а класса</a:t>
            </a:r>
          </a:p>
          <a:p>
            <a:pPr>
              <a:buNone/>
            </a:pPr>
            <a:r>
              <a:rPr lang="ru-RU" dirty="0" smtClean="0"/>
              <a:t>ГОШ № 42</a:t>
            </a:r>
          </a:p>
          <a:p>
            <a:pPr>
              <a:buNone/>
            </a:pPr>
            <a:r>
              <a:rPr lang="ru-RU" dirty="0" smtClean="0"/>
              <a:t>Корниловская Юлия</a:t>
            </a:r>
            <a:endParaRPr lang="ru-RU" dirty="0"/>
          </a:p>
        </p:txBody>
      </p:sp>
      <p:pic>
        <p:nvPicPr>
          <p:cNvPr id="5" name="Содержимое 4" descr="DSC0039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3438" y="1071546"/>
            <a:ext cx="3325416" cy="443388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Tm="15959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dirty="0" smtClean="0"/>
              <a:t>    На </a:t>
            </a:r>
            <a:r>
              <a:rPr lang="ru-RU" dirty="0" smtClean="0"/>
              <a:t>явления симметрии в живой природе обратили внимание ещё в Древней Греции пифагорейцы в связи с развитием учения о гармонии (V век до н.э.). В XIX веке появились единичные работы, посвящённые симметрии в растительном и животном мире.</a:t>
            </a:r>
          </a:p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     В XX веке усилиями российских учёных - В Беклемишева, В Вернадского, В Алпатова, </a:t>
            </a:r>
            <a:r>
              <a:rPr lang="ru-RU" dirty="0" err="1" smtClean="0"/>
              <a:t>Г.Гаузе</a:t>
            </a:r>
            <a:r>
              <a:rPr lang="ru-RU" dirty="0" smtClean="0"/>
              <a:t> - было создано новое направление в учении о симметрии - </a:t>
            </a:r>
            <a:r>
              <a:rPr lang="ru-RU" dirty="0" err="1" smtClean="0"/>
              <a:t>биосимметрика</a:t>
            </a:r>
            <a:r>
              <a:rPr lang="ru-RU" dirty="0" smtClean="0"/>
              <a:t>, которое, исследуя симметрии </a:t>
            </a:r>
            <a:r>
              <a:rPr lang="ru-RU" dirty="0" err="1" smtClean="0"/>
              <a:t>биоструктур</a:t>
            </a:r>
            <a:r>
              <a:rPr lang="ru-RU" dirty="0" smtClean="0"/>
              <a:t> на молекулярном и надмолекулярном уровнях, позволяет заранее определить возможные варианты симметрии в биообъектах, строго описывать внешнюю форму и внутреннее строение любых организмов.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Симметрия в биологии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>
              <a:buNone/>
            </a:pPr>
            <a:r>
              <a:rPr lang="ru-RU" b="1" dirty="0" smtClean="0">
                <a:hlinkClick r:id="rId2"/>
              </a:rPr>
              <a:t>Симметрия</a:t>
            </a:r>
            <a:r>
              <a:rPr lang="ru-RU" b="1" dirty="0" smtClean="0"/>
              <a:t> («соразмерность») в </a:t>
            </a:r>
            <a:r>
              <a:rPr lang="ru-RU" b="1" dirty="0" smtClean="0">
                <a:hlinkClick r:id="rId3" tooltip="Биология"/>
              </a:rPr>
              <a:t>биологии</a:t>
            </a:r>
            <a:r>
              <a:rPr lang="ru-RU" dirty="0" smtClean="0"/>
              <a:t> — закономерное расположение подобных (одинаковых) частей тела или форм живого организма, совокупности живых организмов относительно центра или </a:t>
            </a:r>
            <a:r>
              <a:rPr lang="ru-RU" dirty="0" smtClean="0">
                <a:hlinkClick r:id="rId4" tooltip="Осевая симметрия"/>
              </a:rPr>
              <a:t>оси симметрии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" name="Содержимое 6" descr="53609820.jpg"/>
          <p:cNvPicPr>
            <a:picLocks noGrp="1" noChangeAspect="1"/>
          </p:cNvPicPr>
          <p:nvPr>
            <p:ph sz="half" idx="2"/>
          </p:nvPr>
        </p:nvPicPr>
        <p:blipFill>
          <a:blip r:embed="rId5" cstate="print"/>
          <a:stretch>
            <a:fillRect/>
          </a:stretch>
        </p:blipFill>
        <p:spPr>
          <a:xfrm>
            <a:off x="4648200" y="2009239"/>
            <a:ext cx="4038600" cy="40629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Tm="17379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       </a:t>
            </a:r>
            <a:r>
              <a:rPr lang="ru-RU" b="1" dirty="0" smtClean="0"/>
              <a:t>Типы симметрий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14422"/>
            <a:ext cx="8715436" cy="5643578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У биологических объектов встречаются следующие типы симметрии:</a:t>
            </a:r>
          </a:p>
          <a:p>
            <a:r>
              <a:rPr lang="ru-RU" dirty="0" smtClean="0">
                <a:solidFill>
                  <a:srgbClr val="FF0000"/>
                </a:solidFill>
                <a:hlinkClick r:id="rId2" tooltip="Сферическая симметрия"/>
              </a:rPr>
              <a:t>сферическая симметрия</a:t>
            </a:r>
            <a:r>
              <a:rPr lang="ru-RU" dirty="0" smtClean="0"/>
              <a:t> — симметричность относительно </a:t>
            </a:r>
            <a:r>
              <a:rPr lang="ru-RU" dirty="0" smtClean="0">
                <a:hlinkClick r:id="rId3" tooltip="Поворот"/>
              </a:rPr>
              <a:t>вращений</a:t>
            </a:r>
            <a:r>
              <a:rPr lang="ru-RU" dirty="0" smtClean="0"/>
              <a:t> в трёхмерном пространстве на произвольные углы.</a:t>
            </a:r>
          </a:p>
          <a:p>
            <a:r>
              <a:rPr lang="ru-RU" dirty="0" smtClean="0">
                <a:hlinkClick r:id="rId4" tooltip="Аксиальная симметрия (страница отсутствует)"/>
              </a:rPr>
              <a:t>аксиальная симметрия</a:t>
            </a:r>
            <a:r>
              <a:rPr lang="ru-RU" dirty="0" smtClean="0"/>
              <a:t> (</a:t>
            </a:r>
            <a:r>
              <a:rPr lang="ru-RU" dirty="0" smtClean="0">
                <a:hlinkClick r:id="rId5" tooltip="Радиальная симметрия"/>
              </a:rPr>
              <a:t>радиальная симметрия</a:t>
            </a:r>
            <a:r>
              <a:rPr lang="ru-RU" dirty="0" smtClean="0"/>
              <a:t>, симметрия вращения неопределённого порядка) — симметричность относительно поворотов на произвольный угол вокруг какой-либо оси.</a:t>
            </a:r>
          </a:p>
          <a:p>
            <a:r>
              <a:rPr lang="ru-RU" dirty="0" smtClean="0">
                <a:hlinkClick r:id="rId6" tooltip="Симметрия вращения n-го порядка (страница отсутствует)"/>
              </a:rPr>
              <a:t>симметрия вращения n-го порядка</a:t>
            </a:r>
            <a:r>
              <a:rPr lang="ru-RU" dirty="0" smtClean="0"/>
              <a:t> — симметричность относительно </a:t>
            </a:r>
            <a:r>
              <a:rPr lang="ru-RU" dirty="0" smtClean="0">
                <a:hlinkClick r:id="rId3" tooltip="Поворот"/>
              </a:rPr>
              <a:t>поворотов</a:t>
            </a:r>
            <a:r>
              <a:rPr lang="ru-RU" dirty="0" smtClean="0"/>
              <a:t> на угол 360°/n вокруг какой-либо оси.</a:t>
            </a:r>
          </a:p>
          <a:p>
            <a:r>
              <a:rPr lang="ru-RU" dirty="0" smtClean="0"/>
              <a:t>двусторонняя (</a:t>
            </a:r>
            <a:r>
              <a:rPr lang="ru-RU" dirty="0" smtClean="0">
                <a:hlinkClick r:id="rId7" tooltip="Билатеральная симметрия"/>
              </a:rPr>
              <a:t>билатеральная</a:t>
            </a:r>
            <a:r>
              <a:rPr lang="ru-RU" dirty="0" smtClean="0"/>
              <a:t>) симметрия — симметричность относительно плоскости симметрии (симметрия </a:t>
            </a:r>
            <a:r>
              <a:rPr lang="ru-RU" dirty="0" smtClean="0">
                <a:hlinkClick r:id="rId8" tooltip="Зеркальное отражение"/>
              </a:rPr>
              <a:t>зеркального отражения</a:t>
            </a:r>
            <a:r>
              <a:rPr lang="ru-RU" dirty="0" smtClean="0"/>
              <a:t>).</a:t>
            </a:r>
          </a:p>
          <a:p>
            <a:r>
              <a:rPr lang="ru-RU" dirty="0" smtClean="0">
                <a:hlinkClick r:id="rId9" tooltip="Трансляционная симметрия"/>
              </a:rPr>
              <a:t>трансляционная симметрия</a:t>
            </a:r>
            <a:r>
              <a:rPr lang="ru-RU" dirty="0" smtClean="0"/>
              <a:t> — симметричность относительно </a:t>
            </a:r>
            <a:r>
              <a:rPr lang="ru-RU" dirty="0" smtClean="0">
                <a:hlinkClick r:id="rId10" tooltip="Параллельный перенос"/>
              </a:rPr>
              <a:t>сдвигов пространства</a:t>
            </a:r>
            <a:r>
              <a:rPr lang="ru-RU" dirty="0" smtClean="0"/>
              <a:t> в каком-либо направлении на некоторое расстояние (её частный случай у животных —</a:t>
            </a:r>
            <a:r>
              <a:rPr lang="ru-RU" dirty="0" smtClean="0">
                <a:hlinkClick r:id="rId11" tooltip="Метамерия (биология) (страница отсутствует)"/>
              </a:rPr>
              <a:t>метамерия (биология)</a:t>
            </a:r>
            <a:r>
              <a:rPr lang="ru-RU" dirty="0" smtClean="0"/>
              <a:t>).</a:t>
            </a:r>
          </a:p>
          <a:p>
            <a:r>
              <a:rPr lang="ru-RU" b="1" u="sng" dirty="0" smtClean="0">
                <a:solidFill>
                  <a:srgbClr val="FFC000"/>
                </a:solidFill>
              </a:rPr>
              <a:t>триаксиальная асимметрия</a:t>
            </a:r>
            <a:r>
              <a:rPr lang="ru-RU" dirty="0" smtClean="0"/>
              <a:t> — отсутствие симметрии по всем трём пространственным осям.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advTm="59390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7543824" cy="1143000"/>
          </a:xfrm>
        </p:spPr>
        <p:txBody>
          <a:bodyPr/>
          <a:lstStyle/>
          <a:p>
            <a:pPr algn="ctr"/>
            <a:r>
              <a:rPr lang="ru-RU" b="1" dirty="0" smtClean="0"/>
              <a:t>Сферическая симметрия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4757742" cy="438912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Сферическая </a:t>
            </a:r>
            <a:r>
              <a:rPr lang="ru-RU" dirty="0" smtClean="0"/>
              <a:t>симметрия имеет место у радиолярий и солнечников, тела которых сферической формы, а части распределены вокруг центра сферы и отходят от неё. У таких организмов нет ни передней, ни задней, ни боковых частей тела, любая плоскость, проведённая через центр, делит животное на одинаковые половинки.</a:t>
            </a:r>
            <a:endParaRPr lang="ru-RU" dirty="0"/>
          </a:p>
        </p:txBody>
      </p:sp>
      <p:pic>
        <p:nvPicPr>
          <p:cNvPr id="4" name="Рисунок 3" descr="og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00694" y="2071678"/>
            <a:ext cx="3214710" cy="378621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>
            <a:noAutofit/>
          </a:bodyPr>
          <a:lstStyle/>
          <a:p>
            <a:r>
              <a:rPr lang="ru-RU" sz="4000" b="1" dirty="0" smtClean="0"/>
              <a:t>Аксиальная ( радиальная) симметрия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736"/>
            <a:ext cx="4857784" cy="521497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Радиальная </a:t>
            </a:r>
            <a:r>
              <a:rPr lang="ru-RU" dirty="0" smtClean="0"/>
              <a:t>симметрия — форма симметрии, при которой тело (или фигура) совпадает само с собой при вращении объекта вокруг определённой точки или прямой. Радиальная симметрия характерна для многих стрекающих, а также для большинства иглокожих. У цветковых растений часто встречаются </a:t>
            </a:r>
            <a:r>
              <a:rPr lang="ru-RU" dirty="0" err="1" smtClean="0"/>
              <a:t>радиальносимметричные</a:t>
            </a:r>
            <a:r>
              <a:rPr lang="ru-RU" dirty="0" smtClean="0"/>
              <a:t> цветки: 3 плоскости симметрии (</a:t>
            </a:r>
            <a:r>
              <a:rPr lang="ru-RU" dirty="0" err="1" smtClean="0"/>
              <a:t>водокрас</a:t>
            </a:r>
            <a:r>
              <a:rPr lang="ru-RU" dirty="0" smtClean="0"/>
              <a:t> лягушачий), 4 плоскости симметрии (лапчатка прямая), 5 плоскостей симметрии (колокольчик), 6 плоскостей симметрии (безвременник). Цветки с радиальной симметрией называются актиноморфные, цветки с билатеральной симметрией - зигоморфные.</a:t>
            </a:r>
            <a:endParaRPr lang="ru-RU" dirty="0"/>
          </a:p>
        </p:txBody>
      </p:sp>
      <p:pic>
        <p:nvPicPr>
          <p:cNvPr id="4" name="Рисунок 3" descr="images-stories-photo-razdel-67-3-500x46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256" y="1500174"/>
            <a:ext cx="3231702" cy="2986093"/>
          </a:xfrm>
          <a:prstGeom prst="rect">
            <a:avLst/>
          </a:prstGeo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Радиальная симметрия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1857364"/>
            <a:ext cx="4038600" cy="443484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В </a:t>
            </a:r>
            <a:r>
              <a:rPr lang="ru-RU" u="sng" dirty="0" smtClean="0">
                <a:hlinkClick r:id="rId2" tooltip="Биология"/>
              </a:rPr>
              <a:t>биологии</a:t>
            </a:r>
            <a:r>
              <a:rPr lang="ru-RU" dirty="0" smtClean="0"/>
              <a:t> о радиальной симметрии говорят, когда через трёхмерное существо проходят одна или более осей симметрии. При этом радиальносимметричные животные могут и не иметь плоскостей симметрии. Так, у </a:t>
            </a:r>
            <a:r>
              <a:rPr lang="ru-RU" u="sng" dirty="0" smtClean="0">
                <a:hlinkClick r:id="rId3" tooltip="Сифонофоры"/>
              </a:rPr>
              <a:t>сифонофоры</a:t>
            </a:r>
            <a:r>
              <a:rPr lang="ru-RU" dirty="0" smtClean="0"/>
              <a:t> </a:t>
            </a:r>
            <a:r>
              <a:rPr lang="ru-RU" i="1" dirty="0" smtClean="0"/>
              <a:t>Velella</a:t>
            </a:r>
            <a:r>
              <a:rPr lang="ru-RU" dirty="0" smtClean="0"/>
              <a:t> имеется ось симметрии второго порядка и нет плоскостей симметрии </a:t>
            </a:r>
            <a:endParaRPr lang="ru-RU" dirty="0"/>
          </a:p>
        </p:txBody>
      </p:sp>
      <p:pic>
        <p:nvPicPr>
          <p:cNvPr id="5" name="Содержимое 4" descr="116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648200" y="2071678"/>
            <a:ext cx="4038600" cy="40719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Tm="28080">
    <p:split orient="vert"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Симметрия вращения </a:t>
            </a:r>
            <a:r>
              <a:rPr lang="en-US" b="1" dirty="0" smtClean="0"/>
              <a:t>n – </a:t>
            </a:r>
            <a:r>
              <a:rPr lang="ru-RU" b="1" dirty="0" smtClean="0"/>
              <a:t>го порядка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3114668" cy="438912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Симметричность </a:t>
            </a:r>
            <a:r>
              <a:rPr lang="ru-RU" dirty="0" smtClean="0"/>
              <a:t>относительно поворотов на угол 360°/</a:t>
            </a:r>
            <a:r>
              <a:rPr lang="ru-RU" dirty="0" err="1" smtClean="0"/>
              <a:t>n</a:t>
            </a:r>
            <a:r>
              <a:rPr lang="ru-RU" dirty="0" smtClean="0"/>
              <a:t> вокруг какой-либо оси. У морской звезды и панциря морского ежа – поворотная симметрия 5-го порядка. </a:t>
            </a:r>
            <a:endParaRPr lang="ru-RU" dirty="0"/>
          </a:p>
        </p:txBody>
      </p:sp>
      <p:pic>
        <p:nvPicPr>
          <p:cNvPr id="4" name="Рисунок 3" descr="seaurchin_3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43372" y="2571744"/>
            <a:ext cx="4415058" cy="32158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 smtClean="0"/>
              <a:t>Билатеральная симметрия</a:t>
            </a:r>
            <a:br>
              <a:rPr lang="ru-RU" sz="4000" b="1" dirty="0" smtClean="0"/>
            </a:br>
            <a:r>
              <a:rPr lang="ru-RU" sz="4000" b="1" dirty="0" smtClean="0"/>
              <a:t>( симметрия зеркального отражения)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935480"/>
            <a:ext cx="8715436" cy="1922148"/>
          </a:xfrm>
        </p:spPr>
        <p:txBody>
          <a:bodyPr>
            <a:normAutofit fontScale="77500" lnSpcReduction="20000"/>
          </a:bodyPr>
          <a:lstStyle/>
          <a:p>
            <a:pPr algn="ctr">
              <a:buNone/>
            </a:pPr>
            <a:r>
              <a:rPr lang="ru-RU" dirty="0" smtClean="0"/>
              <a:t>    Билатеральная симметрия </a:t>
            </a:r>
            <a:r>
              <a:rPr lang="ru-RU" dirty="0" smtClean="0"/>
              <a:t>(двусторонняя симметрия) — </a:t>
            </a:r>
            <a:r>
              <a:rPr lang="ru-RU" dirty="0" err="1" smtClean="0"/>
              <a:t>симметрия</a:t>
            </a:r>
            <a:r>
              <a:rPr lang="ru-RU" dirty="0" smtClean="0"/>
              <a:t> зеркального отражения, при которой объект имеет одну плоскость симметрии, относительно которой две его половины зеркально симметричны. Билатеральная симметрия свойственна всем достаточно высокоорганизованным животным, кроме иглокожих. У растений билатеральную симметрию имеет обычно не весь организм, а его отдельные части — листья или цветки. </a:t>
            </a:r>
            <a:endParaRPr lang="ru-RU" dirty="0"/>
          </a:p>
        </p:txBody>
      </p:sp>
      <p:pic>
        <p:nvPicPr>
          <p:cNvPr id="4" name="Рисунок 3" descr="_50096045_vitruvi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32" y="3714752"/>
            <a:ext cx="5157782" cy="29146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193</TotalTime>
  <Words>735</Words>
  <Application>Microsoft Office PowerPoint</Application>
  <PresentationFormat>Экран (4:3)</PresentationFormat>
  <Paragraphs>48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Симметрия в биологии  </vt:lpstr>
      <vt:lpstr>Слайд 2</vt:lpstr>
      <vt:lpstr>Симметрия в биологии </vt:lpstr>
      <vt:lpstr>          Типы симметрий </vt:lpstr>
      <vt:lpstr>Сферическая симметрия</vt:lpstr>
      <vt:lpstr>Аксиальная ( радиальная) симметрия</vt:lpstr>
      <vt:lpstr>Радиальная симметрия </vt:lpstr>
      <vt:lpstr>Симметрия вращения n – го порядка</vt:lpstr>
      <vt:lpstr>Билатеральная симметрия ( симметрия зеркального отражения)</vt:lpstr>
      <vt:lpstr>Трансляционная симметрия</vt:lpstr>
      <vt:lpstr>Триаксиальная симметрия</vt:lpstr>
      <vt:lpstr>Симметрия в человеке</vt:lpstr>
      <vt:lpstr>Слайд 13</vt:lpstr>
      <vt:lpstr>Слайд 14</vt:lpstr>
      <vt:lpstr>ВЫВОДЫ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Симметрия в биологии</dc:title>
  <dc:creator>Юля</dc:creator>
  <cp:lastModifiedBy>Admin</cp:lastModifiedBy>
  <cp:revision>22</cp:revision>
  <dcterms:created xsi:type="dcterms:W3CDTF">2011-03-21T14:58:03Z</dcterms:created>
  <dcterms:modified xsi:type="dcterms:W3CDTF">2011-09-12T20:10:19Z</dcterms:modified>
</cp:coreProperties>
</file>