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s/slide24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56" r:id="rId2"/>
    <p:sldMasterId id="2147483768" r:id="rId3"/>
    <p:sldMasterId id="2147483780" r:id="rId4"/>
    <p:sldMasterId id="2147483792" r:id="rId5"/>
    <p:sldMasterId id="2147483804" r:id="rId6"/>
    <p:sldMasterId id="2147483816" r:id="rId7"/>
    <p:sldMasterId id="2147483864" r:id="rId8"/>
    <p:sldMasterId id="2147483876" r:id="rId9"/>
    <p:sldMasterId id="2147483888" r:id="rId10"/>
    <p:sldMasterId id="2147483900" r:id="rId11"/>
  </p:sldMasterIdLst>
  <p:notesMasterIdLst>
    <p:notesMasterId r:id="rId44"/>
  </p:notesMasterIdLst>
  <p:sldIdLst>
    <p:sldId id="256" r:id="rId12"/>
    <p:sldId id="286" r:id="rId13"/>
    <p:sldId id="287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74" r:id="rId32"/>
    <p:sldId id="275" r:id="rId33"/>
    <p:sldId id="277" r:id="rId34"/>
    <p:sldId id="276" r:id="rId35"/>
    <p:sldId id="278" r:id="rId36"/>
    <p:sldId id="279" r:id="rId37"/>
    <p:sldId id="280" r:id="rId38"/>
    <p:sldId id="281" r:id="rId39"/>
    <p:sldId id="282" r:id="rId40"/>
    <p:sldId id="283" r:id="rId41"/>
    <p:sldId id="284" r:id="rId42"/>
    <p:sldId id="285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00"/>
    <a:srgbClr val="008080"/>
    <a:srgbClr val="1313DD"/>
    <a:srgbClr val="0066FF"/>
    <a:srgbClr val="FF99CC"/>
    <a:srgbClr val="FF6699"/>
    <a:srgbClr val="003300"/>
    <a:srgbClr val="009900"/>
    <a:srgbClr val="CC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41" Type="http://schemas.openxmlformats.org/officeDocument/2006/relationships/slide" Target="slides/slide3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F94217-D913-4112-A0D1-38C6AD793313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1C188-D879-4CAD-A298-53A139BFF3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   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1C188-D879-4CAD-A298-53A139BFF30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1C188-D879-4CAD-A298-53A139BFF30F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038F828C-720C-4773-9D43-1A51058F85A4}" type="datetimeFigureOut">
              <a:rPr lang="ru-RU" smtClean="0"/>
              <a:pPr/>
              <a:t>12.05.2008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E3F4AC81-A130-4DF6-A441-A1D01191BF3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0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1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1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60000"/>
                <a:lumOff val="40000"/>
              </a:schemeClr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571480"/>
            <a:ext cx="7858179" cy="314327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ФУНКЦИИ 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- 3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29190" y="4643446"/>
            <a:ext cx="385714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FF00"/>
                </a:solidFill>
              </a:rPr>
              <a:t>ПОДГОТОВИЛА:</a:t>
            </a:r>
          </a:p>
          <a:p>
            <a:pPr algn="ctr"/>
            <a:r>
              <a:rPr lang="ru-RU" sz="2800" dirty="0" smtClean="0">
                <a:solidFill>
                  <a:srgbClr val="00FF00"/>
                </a:solidFill>
              </a:rPr>
              <a:t>у</a:t>
            </a:r>
            <a:r>
              <a:rPr lang="ru-RU" sz="2800" dirty="0" smtClean="0">
                <a:solidFill>
                  <a:srgbClr val="00FF00"/>
                </a:solidFill>
              </a:rPr>
              <a:t>читель математики</a:t>
            </a:r>
          </a:p>
          <a:p>
            <a:pPr algn="ctr"/>
            <a:r>
              <a:rPr lang="ru-RU" sz="2800" dirty="0" smtClean="0">
                <a:solidFill>
                  <a:srgbClr val="00FF00"/>
                </a:solidFill>
              </a:rPr>
              <a:t>ГОШ № 42</a:t>
            </a:r>
          </a:p>
          <a:p>
            <a:pPr algn="ctr"/>
            <a:r>
              <a:rPr lang="ru-RU" sz="2800" dirty="0" smtClean="0">
                <a:solidFill>
                  <a:srgbClr val="00FF00"/>
                </a:solidFill>
              </a:rPr>
              <a:t>Рыбина М. В.</a:t>
            </a:r>
            <a:endParaRPr lang="ru-RU" sz="2800" dirty="0">
              <a:solidFill>
                <a:srgbClr val="00FF00"/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857256"/>
          </a:xfrm>
        </p:spPr>
        <p:txBody>
          <a:bodyPr/>
          <a:lstStyle/>
          <a:p>
            <a:pPr lvl="0" algn="ctr">
              <a:buNone/>
            </a:pPr>
            <a:r>
              <a:rPr lang="en-US" sz="3600" dirty="0" smtClean="0">
                <a:solidFill>
                  <a:srgbClr val="00CCFF"/>
                </a:solidFill>
              </a:rPr>
              <a:t>y = </a:t>
            </a:r>
            <a:r>
              <a:rPr lang="en-US" sz="3600" dirty="0" err="1" smtClean="0">
                <a:solidFill>
                  <a:srgbClr val="00CCFF"/>
                </a:solidFill>
              </a:rPr>
              <a:t>ctg</a:t>
            </a:r>
            <a:r>
              <a:rPr lang="en-US" sz="3600" dirty="0" smtClean="0">
                <a:solidFill>
                  <a:srgbClr val="00CCFF"/>
                </a:solidFill>
              </a:rPr>
              <a:t> x</a:t>
            </a:r>
            <a:endParaRPr lang="ru-RU" sz="3600" dirty="0" smtClean="0">
              <a:solidFill>
                <a:srgbClr val="00CCFF"/>
              </a:solidFill>
            </a:endParaRPr>
          </a:p>
          <a:p>
            <a:pPr algn="ctr">
              <a:buNone/>
            </a:pPr>
            <a:endParaRPr lang="ru-RU" dirty="0"/>
          </a:p>
        </p:txBody>
      </p:sp>
      <p:pic>
        <p:nvPicPr>
          <p:cNvPr id="4" name="Рисунок 3" descr="сканирование0008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720" y="1428736"/>
            <a:ext cx="8643998" cy="3500462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77318" cy="635798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1. Д(</a:t>
            </a:r>
            <a:r>
              <a:rPr lang="ru-RU" dirty="0" err="1" smtClean="0">
                <a:solidFill>
                  <a:srgbClr val="002060"/>
                </a:solidFill>
              </a:rPr>
              <a:t>х</a:t>
            </a:r>
            <a:r>
              <a:rPr lang="ru-RU" dirty="0" smtClean="0">
                <a:solidFill>
                  <a:srgbClr val="002060"/>
                </a:solidFill>
              </a:rPr>
              <a:t>) = </a:t>
            </a:r>
            <a:r>
              <a:rPr lang="ru-RU" dirty="0" err="1" smtClean="0">
                <a:solidFill>
                  <a:srgbClr val="002060"/>
                </a:solidFill>
              </a:rPr>
              <a:t>х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 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n, n  Z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2. Е(</a:t>
            </a:r>
            <a:r>
              <a:rPr lang="ru-RU" dirty="0" err="1" smtClean="0">
                <a:solidFill>
                  <a:srgbClr val="002060"/>
                </a:solidFill>
              </a:rPr>
              <a:t>х</a:t>
            </a:r>
            <a:r>
              <a:rPr lang="ru-RU" dirty="0" smtClean="0">
                <a:solidFill>
                  <a:srgbClr val="002060"/>
                </a:solidFill>
              </a:rPr>
              <a:t>) = 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R</a:t>
            </a:r>
            <a:endParaRPr lang="ru-RU" dirty="0" smtClean="0">
              <a:solidFill>
                <a:srgbClr val="002060"/>
              </a:solidFill>
              <a:sym typeface="Symbol"/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sym typeface="Symbol"/>
              </a:rPr>
              <a:t>3. </a:t>
            </a:r>
            <a:r>
              <a:rPr lang="uk-UA" dirty="0" err="1" smtClean="0">
                <a:solidFill>
                  <a:srgbClr val="002060"/>
                </a:solidFill>
                <a:sym typeface="Symbol"/>
              </a:rPr>
              <a:t>Неч</a:t>
            </a:r>
            <a:r>
              <a:rPr lang="ru-RU" dirty="0" err="1" smtClean="0">
                <a:solidFill>
                  <a:srgbClr val="002060"/>
                </a:solidFill>
                <a:sym typeface="Symbol"/>
              </a:rPr>
              <a:t>ётная</a:t>
            </a:r>
            <a:endParaRPr lang="ru-RU" dirty="0" smtClean="0">
              <a:solidFill>
                <a:srgbClr val="002060"/>
              </a:solidFill>
              <a:sym typeface="Symbol"/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sym typeface="Symbol"/>
              </a:rPr>
              <a:t>4. Периодическая, Т = 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sym typeface="Symbol"/>
              </a:rPr>
              <a:t>5. Нули функции  у = 0 при </a:t>
            </a:r>
            <a:r>
              <a:rPr lang="ru-RU" dirty="0" err="1" smtClean="0">
                <a:solidFill>
                  <a:srgbClr val="002060"/>
                </a:solidFill>
                <a:sym typeface="Symbol"/>
              </a:rPr>
              <a:t>х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 =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   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 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 + 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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n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, 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n  Z</a:t>
            </a:r>
            <a:endParaRPr lang="ru-RU" dirty="0" smtClean="0">
              <a:solidFill>
                <a:srgbClr val="002060"/>
              </a:solidFill>
              <a:sym typeface="Symbol"/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sym typeface="Symbol"/>
              </a:rPr>
              <a:t>6. Промежутки монотонности</a:t>
            </a: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sym typeface="Symbol"/>
              </a:rPr>
              <a:t>    у   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  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на всей Д(</a:t>
            </a:r>
            <a:r>
              <a:rPr lang="ru-RU" dirty="0" err="1" smtClean="0">
                <a:solidFill>
                  <a:srgbClr val="002060"/>
                </a:solidFill>
                <a:sym typeface="Symbol"/>
              </a:rPr>
              <a:t>х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)</a:t>
            </a:r>
            <a:endParaRPr lang="en-US" dirty="0" smtClean="0">
              <a:solidFill>
                <a:srgbClr val="002060"/>
              </a:solidFill>
              <a:sym typeface="Symbol"/>
            </a:endParaRP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sym typeface="Symbol"/>
              </a:rPr>
              <a:t>7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. Промежутки </a:t>
            </a:r>
            <a:r>
              <a:rPr lang="ru-RU" dirty="0" err="1" smtClean="0">
                <a:solidFill>
                  <a:srgbClr val="002060"/>
                </a:solidFill>
                <a:sym typeface="Symbol"/>
              </a:rPr>
              <a:t>знакопостоянства</a:t>
            </a:r>
            <a:endParaRPr lang="ru-RU" dirty="0" smtClean="0">
              <a:solidFill>
                <a:srgbClr val="002060"/>
              </a:solidFill>
              <a:sym typeface="Symbol"/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  <a:sym typeface="Symbol"/>
              </a:rPr>
              <a:t>    у 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&gt; 0 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при </a:t>
            </a:r>
            <a:r>
              <a:rPr lang="ru-RU" dirty="0" err="1" smtClean="0">
                <a:solidFill>
                  <a:srgbClr val="002060"/>
                </a:solidFill>
                <a:sym typeface="Symbol"/>
              </a:rPr>
              <a:t>х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 (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n,    + n), n  Z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sym typeface="Symbol"/>
              </a:rPr>
              <a:t>   </a:t>
            </a:r>
          </a:p>
          <a:p>
            <a:pPr>
              <a:buNone/>
            </a:pPr>
            <a:r>
              <a:rPr lang="en-US" dirty="0" smtClean="0">
                <a:solidFill>
                  <a:srgbClr val="002060"/>
                </a:solidFill>
                <a:sym typeface="Symbol"/>
              </a:rPr>
              <a:t>    y &lt; 0 </a:t>
            </a:r>
            <a:r>
              <a:rPr lang="ru-RU" dirty="0" smtClean="0">
                <a:solidFill>
                  <a:srgbClr val="002060"/>
                </a:solidFill>
                <a:sym typeface="Symbol"/>
              </a:rPr>
              <a:t>при </a:t>
            </a:r>
            <a:r>
              <a:rPr lang="en-US" dirty="0" smtClean="0">
                <a:solidFill>
                  <a:srgbClr val="002060"/>
                </a:solidFill>
                <a:sym typeface="Symbol"/>
              </a:rPr>
              <a:t>x (    + n,  + n), n  Z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3570" y="2285992"/>
            <a:ext cx="228601" cy="812804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/>
          <p:nvPr/>
        </p:nvCxnSpPr>
        <p:spPr>
          <a:xfrm rot="5400000">
            <a:off x="892943" y="3536157"/>
            <a:ext cx="357190" cy="28575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4429132"/>
            <a:ext cx="228601" cy="812804"/>
          </a:xfrm>
          <a:prstGeom prst="rect">
            <a:avLst/>
          </a:prstGeom>
          <a:noFill/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5500702"/>
            <a:ext cx="228601" cy="812804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3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3000"/>
                                        <p:tgtEl>
                                          <p:spTgt spid="5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00FF00"/>
                </a:solidFill>
              </a:rPr>
              <a:t>y = </a:t>
            </a:r>
            <a:r>
              <a:rPr lang="en-US" dirty="0" err="1" smtClean="0">
                <a:solidFill>
                  <a:srgbClr val="00FF00"/>
                </a:solidFill>
              </a:rPr>
              <a:t>arcsin</a:t>
            </a:r>
            <a:r>
              <a:rPr lang="en-US" dirty="0" smtClean="0">
                <a:solidFill>
                  <a:srgbClr val="00FF00"/>
                </a:solidFill>
              </a:rPr>
              <a:t> x</a:t>
            </a:r>
            <a:endParaRPr lang="ru-RU" dirty="0">
              <a:solidFill>
                <a:srgbClr val="00FF00"/>
              </a:solidFill>
            </a:endParaRPr>
          </a:p>
        </p:txBody>
      </p:sp>
      <p:pic>
        <p:nvPicPr>
          <p:cNvPr id="4" name="Рисунок 3" descr="сканирование0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1000108"/>
            <a:ext cx="7358114" cy="571504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B050"/>
          </a:solidFill>
        </p:spPr>
        <p:txBody>
          <a:bodyPr>
            <a:normAutofit/>
          </a:bodyPr>
          <a:lstStyle/>
          <a:p>
            <a:pPr marL="624078" indent="-514350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1. Д(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</a:rPr>
              <a:t>х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) =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–1; 1 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2. Е(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у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) =               </a:t>
            </a:r>
          </a:p>
          <a:p>
            <a:pPr marL="624078" indent="-514350">
              <a:buNone/>
            </a:pPr>
            <a:endParaRPr lang="ru-RU" sz="2400" dirty="0" smtClean="0">
              <a:solidFill>
                <a:schemeClr val="accent2">
                  <a:lumMod val="75000"/>
                </a:schemeClr>
              </a:solidFill>
              <a:sym typeface="Symbol"/>
            </a:endParaRPr>
          </a:p>
          <a:p>
            <a:pPr marL="624078" indent="-514350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Если 0 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 1, то 0  </a:t>
            </a:r>
            <a:r>
              <a:rPr lang="en-US" sz="2400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arcsin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</a:t>
            </a:r>
            <a:r>
              <a:rPr lang="en-US" sz="24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x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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     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Если -1 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 0, то –     </a:t>
            </a:r>
            <a:r>
              <a:rPr lang="en-US" sz="2400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arcsin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</a:t>
            </a:r>
            <a:r>
              <a:rPr lang="en-US" sz="24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x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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0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3. Нечётная, симметрия относительно (0; 0)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           </a:t>
            </a:r>
            <a:r>
              <a:rPr lang="en-US" sz="2400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arcsin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(– </a:t>
            </a:r>
            <a:r>
              <a:rPr lang="en-US" sz="24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x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) =– </a:t>
            </a:r>
            <a:r>
              <a:rPr lang="en-US" sz="2400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arcsin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endParaRPr lang="en-US" sz="2400" i="1" dirty="0" smtClean="0">
              <a:solidFill>
                <a:schemeClr val="accent2">
                  <a:lumMod val="75000"/>
                </a:schemeClr>
              </a:solidFill>
              <a:sym typeface="Symbol"/>
            </a:endParaRPr>
          </a:p>
          <a:p>
            <a:pPr marL="624078" indent="-514350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4. Непериодическая 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5.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у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= 0, если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= 0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6.       на всей Д(</a:t>
            </a:r>
            <a:r>
              <a:rPr lang="ru-RU" sz="2400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)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7. </a:t>
            </a:r>
            <a:r>
              <a:rPr lang="en-US" sz="24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y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&gt; 0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при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 (0; 1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   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у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&lt;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0 при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 – 1; 0) 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8.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у</a:t>
            </a:r>
            <a:r>
              <a:rPr lang="en-US" sz="2400" baseline="-250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max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=   , если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= 1</a:t>
            </a:r>
          </a:p>
          <a:p>
            <a:pPr marL="624078" indent="-514350">
              <a:buNone/>
            </a:pPr>
            <a:endParaRPr lang="ru-RU" sz="2400" dirty="0" smtClean="0">
              <a:solidFill>
                <a:schemeClr val="accent2">
                  <a:lumMod val="75000"/>
                </a:schemeClr>
              </a:solidFill>
              <a:sym typeface="Symbol"/>
            </a:endParaRPr>
          </a:p>
          <a:p>
            <a:pPr marL="624078" indent="-514350">
              <a:buNone/>
            </a:pP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   </a:t>
            </a:r>
            <a:r>
              <a:rPr lang="en-US" sz="2400" i="1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y</a:t>
            </a:r>
            <a:r>
              <a:rPr lang="en-US" sz="2400" baseline="-25000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min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= –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</a:t>
            </a:r>
            <a:r>
              <a:rPr lang="en-US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, если </a:t>
            </a:r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= – 1 </a:t>
            </a:r>
          </a:p>
        </p:txBody>
      </p:sp>
      <p:sp>
        <p:nvSpPr>
          <p:cNvPr id="1228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88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71604" y="428604"/>
            <a:ext cx="1000132" cy="588313"/>
          </a:xfrm>
          <a:prstGeom prst="rect">
            <a:avLst/>
          </a:prstGeom>
          <a:solidFill>
            <a:srgbClr val="00B050"/>
          </a:solidFill>
          <a:ln>
            <a:noFill/>
          </a:ln>
        </p:spPr>
      </p:pic>
      <p:sp>
        <p:nvSpPr>
          <p:cNvPr id="1228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2885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2887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22886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000628" y="1214422"/>
            <a:ext cx="214314" cy="571504"/>
          </a:xfrm>
          <a:prstGeom prst="rect">
            <a:avLst/>
          </a:prstGeom>
          <a:solidFill>
            <a:srgbClr val="00B050"/>
          </a:solidFill>
        </p:spPr>
      </p:pic>
      <p:sp>
        <p:nvSpPr>
          <p:cNvPr id="122888" name="Rectangle 8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286116" y="1643050"/>
            <a:ext cx="190501" cy="571504"/>
          </a:xfrm>
          <a:prstGeom prst="rect">
            <a:avLst/>
          </a:prstGeom>
          <a:solidFill>
            <a:srgbClr val="00B050"/>
          </a:solidFill>
        </p:spPr>
      </p:pic>
      <p:cxnSp>
        <p:nvCxnSpPr>
          <p:cNvPr id="14" name="Прямая со стрелкой 13"/>
          <p:cNvCxnSpPr/>
          <p:nvPr/>
        </p:nvCxnSpPr>
        <p:spPr>
          <a:xfrm rot="5400000" flipH="1" flipV="1">
            <a:off x="573158" y="3713066"/>
            <a:ext cx="428628" cy="432000"/>
          </a:xfrm>
          <a:prstGeom prst="straightConnector1">
            <a:avLst/>
          </a:prstGeom>
          <a:ln w="1905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71604" y="4929198"/>
            <a:ext cx="214314" cy="642941"/>
          </a:xfrm>
          <a:prstGeom prst="rect">
            <a:avLst/>
          </a:prstGeom>
          <a:solidFill>
            <a:srgbClr val="00B050"/>
          </a:solidFill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785918" y="5786454"/>
            <a:ext cx="214314" cy="642941"/>
          </a:xfrm>
          <a:prstGeom prst="rect">
            <a:avLst/>
          </a:prstGeom>
          <a:solidFill>
            <a:srgbClr val="00B050"/>
          </a:solidFill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22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22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y = </a:t>
            </a:r>
            <a:r>
              <a:rPr lang="en-US" dirty="0" err="1" smtClean="0">
                <a:solidFill>
                  <a:srgbClr val="002060"/>
                </a:solidFill>
              </a:rPr>
              <a:t>arccos</a:t>
            </a:r>
            <a:r>
              <a:rPr lang="en-US" dirty="0" smtClean="0">
                <a:solidFill>
                  <a:srgbClr val="002060"/>
                </a:solidFill>
              </a:rPr>
              <a:t> x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сканирование0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1285860"/>
            <a:ext cx="6357982" cy="5286412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14290"/>
            <a:ext cx="8501122" cy="6357982"/>
          </a:xfrm>
        </p:spPr>
        <p:txBody>
          <a:bodyPr>
            <a:normAutofit lnSpcReduction="10000"/>
          </a:bodyPr>
          <a:lstStyle/>
          <a:p>
            <a:pPr marL="624078" indent="-514350">
              <a:buNone/>
            </a:pPr>
            <a:r>
              <a:rPr lang="ru-RU" sz="3500" dirty="0" smtClean="0">
                <a:solidFill>
                  <a:srgbClr val="FFFF00"/>
                </a:solidFill>
              </a:rPr>
              <a:t>1. Д(</a:t>
            </a:r>
            <a:r>
              <a:rPr lang="ru-RU" sz="3500" i="1" dirty="0" err="1" smtClean="0">
                <a:solidFill>
                  <a:srgbClr val="FFFF00"/>
                </a:solidFill>
              </a:rPr>
              <a:t>х</a:t>
            </a:r>
            <a:r>
              <a:rPr lang="ru-RU" sz="3500" dirty="0" smtClean="0">
                <a:solidFill>
                  <a:srgbClr val="FFFF00"/>
                </a:solidFill>
              </a:rPr>
              <a:t>) = 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–1; 1 </a:t>
            </a:r>
          </a:p>
          <a:p>
            <a:pPr marL="624078" indent="-514350">
              <a:buNone/>
            </a:pPr>
            <a:r>
              <a:rPr lang="ru-RU" sz="3500" dirty="0" smtClean="0">
                <a:solidFill>
                  <a:srgbClr val="FFFF00"/>
                </a:solidFill>
                <a:sym typeface="Symbol"/>
              </a:rPr>
              <a:t>2. Е(</a:t>
            </a:r>
            <a:r>
              <a:rPr lang="ru-RU" sz="3500" i="1" dirty="0" smtClean="0">
                <a:solidFill>
                  <a:srgbClr val="FFFF00"/>
                </a:solidFill>
                <a:sym typeface="Symbol"/>
              </a:rPr>
              <a:t>у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) = 0;               </a:t>
            </a:r>
          </a:p>
          <a:p>
            <a:pPr marL="624078" indent="-514350">
              <a:buNone/>
            </a:pPr>
            <a:r>
              <a:rPr lang="ru-RU" sz="3500" dirty="0" smtClean="0">
                <a:solidFill>
                  <a:srgbClr val="FFFF00"/>
                </a:solidFill>
                <a:sym typeface="Symbol"/>
              </a:rPr>
              <a:t>     Если 0  </a:t>
            </a:r>
            <a:r>
              <a:rPr lang="ru-RU" sz="3500" i="1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  1, то  0  </a:t>
            </a:r>
            <a:r>
              <a:rPr lang="en-US" sz="3500" dirty="0" err="1" smtClean="0">
                <a:solidFill>
                  <a:srgbClr val="FFFF00"/>
                </a:solidFill>
                <a:sym typeface="Symbol"/>
              </a:rPr>
              <a:t>arccos</a:t>
            </a:r>
            <a:r>
              <a:rPr lang="en-US" sz="35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en-US" sz="3500" i="1" dirty="0" smtClean="0">
                <a:solidFill>
                  <a:srgbClr val="FFFF00"/>
                </a:solidFill>
                <a:sym typeface="Symbol"/>
              </a:rPr>
              <a:t>x</a:t>
            </a:r>
            <a:r>
              <a:rPr lang="en-US" sz="35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</a:t>
            </a:r>
            <a:r>
              <a:rPr lang="en-US" sz="3500" dirty="0" smtClean="0">
                <a:solidFill>
                  <a:srgbClr val="FFFF00"/>
                </a:solidFill>
                <a:sym typeface="Symbol"/>
              </a:rPr>
              <a:t>   </a:t>
            </a:r>
          </a:p>
          <a:p>
            <a:pPr marL="624078" indent="-514350">
              <a:buNone/>
            </a:pPr>
            <a:r>
              <a:rPr lang="ru-RU" sz="3500" dirty="0" smtClean="0">
                <a:solidFill>
                  <a:srgbClr val="FFFF00"/>
                </a:solidFill>
                <a:sym typeface="Symbol"/>
              </a:rPr>
              <a:t>     Если -1  </a:t>
            </a:r>
            <a:r>
              <a:rPr lang="ru-RU" sz="3500" i="1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  0, то</a:t>
            </a:r>
            <a:r>
              <a:rPr lang="en-US" sz="35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      </a:t>
            </a:r>
            <a:r>
              <a:rPr lang="en-US" sz="3500" dirty="0" err="1" smtClean="0">
                <a:solidFill>
                  <a:srgbClr val="FFFF00"/>
                </a:solidFill>
                <a:sym typeface="Symbol"/>
              </a:rPr>
              <a:t>arcsin</a:t>
            </a:r>
            <a:r>
              <a:rPr lang="en-US" sz="35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en-US" sz="3500" i="1" dirty="0" smtClean="0">
                <a:solidFill>
                  <a:srgbClr val="FFFF00"/>
                </a:solidFill>
                <a:sym typeface="Symbol"/>
              </a:rPr>
              <a:t>x</a:t>
            </a:r>
            <a:r>
              <a:rPr lang="en-US" sz="35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</a:t>
            </a:r>
            <a:r>
              <a:rPr lang="en-US" sz="3500" dirty="0" smtClean="0">
                <a:solidFill>
                  <a:srgbClr val="FFFF00"/>
                </a:solidFill>
                <a:sym typeface="Symbol"/>
              </a:rPr>
              <a:t> </a:t>
            </a:r>
          </a:p>
          <a:p>
            <a:pPr marL="624078" indent="-514350">
              <a:buNone/>
            </a:pPr>
            <a:r>
              <a:rPr lang="en-US" sz="3500" dirty="0" smtClean="0">
                <a:solidFill>
                  <a:srgbClr val="FFFF00"/>
                </a:solidFill>
                <a:sym typeface="Symbol"/>
              </a:rPr>
              <a:t>3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. Ни чётная, ни нечётная</a:t>
            </a:r>
            <a:endParaRPr lang="en-US" sz="3500" dirty="0" smtClean="0">
              <a:solidFill>
                <a:srgbClr val="FFFF00"/>
              </a:solidFill>
              <a:sym typeface="Symbol"/>
            </a:endParaRPr>
          </a:p>
          <a:p>
            <a:pPr marL="624078" indent="-514350">
              <a:buNone/>
            </a:pPr>
            <a:r>
              <a:rPr lang="ru-RU" sz="3500" dirty="0" smtClean="0">
                <a:solidFill>
                  <a:srgbClr val="FFFF00"/>
                </a:solidFill>
                <a:sym typeface="Symbol"/>
              </a:rPr>
              <a:t>4. Непериодическая </a:t>
            </a:r>
          </a:p>
          <a:p>
            <a:pPr marL="624078" indent="-514350">
              <a:buNone/>
            </a:pPr>
            <a:r>
              <a:rPr lang="ru-RU" sz="3500" dirty="0" smtClean="0">
                <a:solidFill>
                  <a:srgbClr val="FFFF00"/>
                </a:solidFill>
                <a:sym typeface="Symbol"/>
              </a:rPr>
              <a:t>5. </a:t>
            </a:r>
            <a:r>
              <a:rPr lang="ru-RU" sz="3500" i="1" dirty="0" smtClean="0">
                <a:solidFill>
                  <a:srgbClr val="FFFF00"/>
                </a:solidFill>
                <a:sym typeface="Symbol"/>
              </a:rPr>
              <a:t>у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 = 0, если </a:t>
            </a:r>
            <a:r>
              <a:rPr lang="ru-RU" sz="3500" i="1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 = 1</a:t>
            </a:r>
          </a:p>
          <a:p>
            <a:pPr marL="624078" indent="-514350">
              <a:buNone/>
            </a:pPr>
            <a:r>
              <a:rPr lang="ru-RU" sz="3500" dirty="0" smtClean="0">
                <a:solidFill>
                  <a:srgbClr val="FFFF00"/>
                </a:solidFill>
                <a:sym typeface="Symbol"/>
              </a:rPr>
              <a:t>6.       на всей Д(</a:t>
            </a:r>
            <a:r>
              <a:rPr lang="ru-RU" sz="3500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)</a:t>
            </a:r>
          </a:p>
          <a:p>
            <a:pPr marL="624078" indent="-514350">
              <a:buNone/>
            </a:pPr>
            <a:r>
              <a:rPr lang="ru-RU" sz="3500" dirty="0" smtClean="0">
                <a:solidFill>
                  <a:srgbClr val="FFFF00"/>
                </a:solidFill>
                <a:sym typeface="Symbol"/>
              </a:rPr>
              <a:t>7. </a:t>
            </a:r>
            <a:r>
              <a:rPr lang="en-US" sz="3500" i="1" dirty="0" smtClean="0">
                <a:solidFill>
                  <a:srgbClr val="FFFF00"/>
                </a:solidFill>
                <a:sym typeface="Symbol"/>
              </a:rPr>
              <a:t>y</a:t>
            </a:r>
            <a:r>
              <a:rPr lang="en-US" sz="3500" dirty="0" smtClean="0">
                <a:solidFill>
                  <a:srgbClr val="FFFF00"/>
                </a:solidFill>
                <a:sym typeface="Symbol"/>
              </a:rPr>
              <a:t> &gt; 0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 на всей Д(</a:t>
            </a:r>
            <a:r>
              <a:rPr lang="ru-RU" sz="3500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)</a:t>
            </a:r>
          </a:p>
          <a:p>
            <a:pPr marL="624078" indent="-514350">
              <a:buNone/>
            </a:pPr>
            <a:r>
              <a:rPr lang="ru-RU" sz="3500" dirty="0" smtClean="0">
                <a:solidFill>
                  <a:srgbClr val="FFFF00"/>
                </a:solidFill>
                <a:sym typeface="Symbol"/>
              </a:rPr>
              <a:t>8. </a:t>
            </a:r>
            <a:r>
              <a:rPr lang="ru-RU" sz="3500" i="1" dirty="0" smtClean="0">
                <a:solidFill>
                  <a:srgbClr val="FFFF00"/>
                </a:solidFill>
                <a:sym typeface="Symbol"/>
              </a:rPr>
              <a:t>у</a:t>
            </a:r>
            <a:r>
              <a:rPr lang="en-US" sz="3500" baseline="-25000" dirty="0" smtClean="0">
                <a:solidFill>
                  <a:srgbClr val="FFFF00"/>
                </a:solidFill>
                <a:sym typeface="Symbol"/>
              </a:rPr>
              <a:t>max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 =   , если </a:t>
            </a:r>
            <a:r>
              <a:rPr lang="ru-RU" sz="3500" i="1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 = – 1</a:t>
            </a:r>
          </a:p>
          <a:p>
            <a:pPr marL="624078" indent="-514350">
              <a:buNone/>
            </a:pPr>
            <a:r>
              <a:rPr lang="ru-RU" sz="3500" dirty="0" smtClean="0">
                <a:solidFill>
                  <a:srgbClr val="FFFF00"/>
                </a:solidFill>
                <a:sym typeface="Symbol"/>
              </a:rPr>
              <a:t>   </a:t>
            </a:r>
            <a:r>
              <a:rPr lang="en-US" sz="3500" i="1" dirty="0" err="1" smtClean="0">
                <a:solidFill>
                  <a:srgbClr val="FFFF00"/>
                </a:solidFill>
                <a:sym typeface="Symbol"/>
              </a:rPr>
              <a:t>y</a:t>
            </a:r>
            <a:r>
              <a:rPr lang="en-US" sz="3500" baseline="-25000" dirty="0" err="1" smtClean="0">
                <a:solidFill>
                  <a:srgbClr val="FFFF00"/>
                </a:solidFill>
                <a:sym typeface="Symbol"/>
              </a:rPr>
              <a:t>min</a:t>
            </a:r>
            <a:r>
              <a:rPr lang="en-US" sz="3500" dirty="0" smtClean="0">
                <a:solidFill>
                  <a:srgbClr val="FFFF00"/>
                </a:solidFill>
                <a:sym typeface="Symbol"/>
              </a:rPr>
              <a:t> = 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0, если </a:t>
            </a:r>
            <a:r>
              <a:rPr lang="ru-RU" sz="3500" i="1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3500" dirty="0" smtClean="0">
                <a:solidFill>
                  <a:srgbClr val="FFFF00"/>
                </a:solidFill>
                <a:sym typeface="Symbol"/>
              </a:rPr>
              <a:t> = 1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3721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721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58016" y="1214422"/>
            <a:ext cx="215867" cy="66199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</p:pic>
      <p:sp>
        <p:nvSpPr>
          <p:cNvPr id="137219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357686" y="1857364"/>
            <a:ext cx="215867" cy="66199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</p:pic>
      <p:cxnSp>
        <p:nvCxnSpPr>
          <p:cNvPr id="9" name="Прямая со стрелкой 8"/>
          <p:cNvCxnSpPr/>
          <p:nvPr/>
        </p:nvCxnSpPr>
        <p:spPr>
          <a:xfrm rot="5400000">
            <a:off x="964381" y="4179099"/>
            <a:ext cx="428628" cy="35719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2000"/>
                                        <p:tgtEl>
                                          <p:spTgt spid="13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y = </a:t>
            </a:r>
            <a:r>
              <a:rPr lang="en-US" dirty="0" err="1" smtClean="0">
                <a:solidFill>
                  <a:srgbClr val="FF0000"/>
                </a:solidFill>
              </a:rPr>
              <a:t>arctg</a:t>
            </a:r>
            <a:r>
              <a:rPr lang="en-US" dirty="0" smtClean="0">
                <a:solidFill>
                  <a:srgbClr val="FF0000"/>
                </a:solidFill>
              </a:rPr>
              <a:t> x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сканирование0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142984"/>
            <a:ext cx="7286676" cy="5429288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8786874" cy="6643710"/>
          </a:xfrm>
        </p:spPr>
        <p:txBody>
          <a:bodyPr>
            <a:noAutofit/>
          </a:bodyPr>
          <a:lstStyle/>
          <a:p>
            <a:pPr marL="624078" indent="-514350">
              <a:buNone/>
            </a:pPr>
            <a:r>
              <a:rPr lang="ru-RU" sz="2400" dirty="0" smtClean="0">
                <a:solidFill>
                  <a:srgbClr val="FFFF00"/>
                </a:solidFill>
              </a:rPr>
              <a:t>1. Д(</a:t>
            </a:r>
            <a:r>
              <a:rPr lang="ru-RU" sz="2400" i="1" dirty="0" err="1" smtClean="0">
                <a:solidFill>
                  <a:srgbClr val="FFFF00"/>
                </a:solidFill>
              </a:rPr>
              <a:t>х</a:t>
            </a:r>
            <a:r>
              <a:rPr lang="ru-RU" sz="2400" dirty="0" smtClean="0">
                <a:solidFill>
                  <a:srgbClr val="FFFF00"/>
                </a:solidFill>
              </a:rPr>
              <a:t>) = 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R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rgbClr val="FFFF00"/>
                </a:solidFill>
                <a:sym typeface="Symbol"/>
              </a:rPr>
              <a:t>2. Е(</a:t>
            </a:r>
            <a:r>
              <a:rPr lang="ru-RU" sz="2400" i="1" dirty="0" smtClean="0">
                <a:solidFill>
                  <a:srgbClr val="FFFF00"/>
                </a:solidFill>
                <a:sym typeface="Symbol"/>
              </a:rPr>
              <a:t>у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) =               </a:t>
            </a:r>
          </a:p>
          <a:p>
            <a:pPr marL="624078" indent="-514350">
              <a:buNone/>
            </a:pPr>
            <a:endParaRPr lang="ru-RU" sz="2400" dirty="0" smtClean="0">
              <a:solidFill>
                <a:srgbClr val="FFFF00"/>
              </a:solidFill>
              <a:sym typeface="Symbol"/>
            </a:endParaRPr>
          </a:p>
          <a:p>
            <a:pPr marL="624078" indent="-514350">
              <a:buNone/>
            </a:pPr>
            <a:r>
              <a:rPr lang="ru-RU" sz="2400" dirty="0" smtClean="0">
                <a:solidFill>
                  <a:srgbClr val="FFFF00"/>
                </a:solidFill>
                <a:sym typeface="Symbol"/>
              </a:rPr>
              <a:t>Если 0  </a:t>
            </a:r>
            <a:r>
              <a:rPr lang="ru-RU" sz="2400" i="1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&lt; + 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, то 0  </a:t>
            </a:r>
            <a:r>
              <a:rPr lang="en-US" sz="2400" dirty="0" err="1" smtClean="0">
                <a:solidFill>
                  <a:srgbClr val="FFFF00"/>
                </a:solidFill>
                <a:sym typeface="Symbol"/>
              </a:rPr>
              <a:t>arctg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en-US" sz="2400" i="1" dirty="0" smtClean="0">
                <a:solidFill>
                  <a:srgbClr val="FFFF00"/>
                </a:solidFill>
                <a:sym typeface="Symbol"/>
              </a:rPr>
              <a:t>x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 &lt;       </a:t>
            </a:r>
          </a:p>
          <a:p>
            <a:pPr marL="624078" indent="-514350">
              <a:buNone/>
            </a:pPr>
            <a:endParaRPr lang="en-US" sz="2400" dirty="0" smtClean="0">
              <a:solidFill>
                <a:srgbClr val="FFFF00"/>
              </a:solidFill>
              <a:sym typeface="Symbol"/>
            </a:endParaRPr>
          </a:p>
          <a:p>
            <a:pPr marL="624078" indent="-514350">
              <a:buNone/>
            </a:pPr>
            <a:r>
              <a:rPr lang="ru-RU" sz="2400" dirty="0" smtClean="0">
                <a:solidFill>
                  <a:srgbClr val="FFFF00"/>
                </a:solidFill>
                <a:sym typeface="Symbol"/>
              </a:rPr>
              <a:t>Если -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 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&lt;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ru-RU" sz="2400" i="1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 0, то –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  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   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&lt;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en-US" sz="2400" dirty="0" err="1" smtClean="0">
                <a:solidFill>
                  <a:srgbClr val="FFFF00"/>
                </a:solidFill>
                <a:sym typeface="Symbol"/>
              </a:rPr>
              <a:t>arctg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en-US" sz="2400" i="1" dirty="0" smtClean="0">
                <a:solidFill>
                  <a:srgbClr val="FFFF00"/>
                </a:solidFill>
                <a:sym typeface="Symbol"/>
              </a:rPr>
              <a:t>x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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 0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rgbClr val="FFFF00"/>
                </a:solidFill>
                <a:sym typeface="Symbol"/>
              </a:rPr>
              <a:t>3. Нечётная, симметрия относительно (0; 0)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           </a:t>
            </a:r>
            <a:r>
              <a:rPr lang="en-US" sz="2400" dirty="0" err="1" smtClean="0">
                <a:solidFill>
                  <a:srgbClr val="FFFF00"/>
                </a:solidFill>
                <a:sym typeface="Symbol"/>
              </a:rPr>
              <a:t>arctg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 (– </a:t>
            </a:r>
            <a:r>
              <a:rPr lang="en-US" sz="2400" i="1" dirty="0" smtClean="0">
                <a:solidFill>
                  <a:srgbClr val="FFFF00"/>
                </a:solidFill>
                <a:sym typeface="Symbol"/>
              </a:rPr>
              <a:t>x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) =– </a:t>
            </a:r>
            <a:r>
              <a:rPr lang="en-US" sz="2400" dirty="0" err="1" smtClean="0">
                <a:solidFill>
                  <a:srgbClr val="FFFF00"/>
                </a:solidFill>
                <a:sym typeface="Symbol"/>
              </a:rPr>
              <a:t>arctg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ru-RU" sz="2400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  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rgbClr val="FFFF00"/>
                </a:solidFill>
                <a:sym typeface="Symbol"/>
              </a:rPr>
              <a:t>4. Непериодическая 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rgbClr val="FFFF00"/>
                </a:solidFill>
                <a:sym typeface="Symbol"/>
              </a:rPr>
              <a:t>5. </a:t>
            </a:r>
            <a:r>
              <a:rPr lang="ru-RU" sz="2400" i="1" dirty="0" smtClean="0">
                <a:solidFill>
                  <a:srgbClr val="FFFF00"/>
                </a:solidFill>
                <a:sym typeface="Symbol"/>
              </a:rPr>
              <a:t>у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= 0, если </a:t>
            </a:r>
            <a:r>
              <a:rPr lang="ru-RU" sz="2400" i="1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= 0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rgbClr val="FFFF00"/>
                </a:solidFill>
                <a:sym typeface="Symbol"/>
              </a:rPr>
              <a:t>6.        на всей Д(</a:t>
            </a:r>
            <a:r>
              <a:rPr lang="ru-RU" sz="2400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)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rgbClr val="FFFF00"/>
                </a:solidFill>
                <a:sym typeface="Symbol"/>
              </a:rPr>
              <a:t>7. </a:t>
            </a:r>
            <a:r>
              <a:rPr lang="en-US" sz="2400" i="1" dirty="0" smtClean="0">
                <a:solidFill>
                  <a:srgbClr val="FFFF00"/>
                </a:solidFill>
                <a:sym typeface="Symbol"/>
              </a:rPr>
              <a:t>y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 &gt; 0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при </a:t>
            </a:r>
            <a:r>
              <a:rPr lang="ru-RU" sz="2400" i="1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 (0; 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+ )</a:t>
            </a:r>
            <a:endParaRPr lang="ru-RU" sz="2400" dirty="0" smtClean="0">
              <a:solidFill>
                <a:srgbClr val="FFFF00"/>
              </a:solidFill>
              <a:sym typeface="Symbol"/>
            </a:endParaRPr>
          </a:p>
          <a:p>
            <a:pPr marL="624078" indent="-514350">
              <a:buNone/>
            </a:pP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   </a:t>
            </a:r>
            <a:r>
              <a:rPr lang="ru-RU" sz="2400" i="1" dirty="0" smtClean="0">
                <a:solidFill>
                  <a:srgbClr val="FFFF00"/>
                </a:solidFill>
                <a:sym typeface="Symbol"/>
              </a:rPr>
              <a:t>у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&lt;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0 при </a:t>
            </a:r>
            <a:r>
              <a:rPr lang="ru-RU" sz="2400" i="1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 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(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– ; 0) </a:t>
            </a:r>
          </a:p>
          <a:p>
            <a:pPr marL="624078" indent="-514350">
              <a:buNone/>
            </a:pPr>
            <a:r>
              <a:rPr lang="ru-RU" sz="2400" dirty="0" smtClean="0">
                <a:solidFill>
                  <a:srgbClr val="FFFF00"/>
                </a:solidFill>
                <a:sym typeface="Symbol"/>
              </a:rPr>
              <a:t>8. </a:t>
            </a:r>
            <a:r>
              <a:rPr lang="en-US" sz="24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Экстремумов нет. Асимптоты </a:t>
            </a:r>
            <a:r>
              <a:rPr lang="ru-RU" sz="2400" i="1" dirty="0" smtClean="0">
                <a:solidFill>
                  <a:srgbClr val="FFFF00"/>
                </a:solidFill>
                <a:sym typeface="Symbol"/>
              </a:rPr>
              <a:t>у –       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и </a:t>
            </a:r>
            <a:r>
              <a:rPr lang="ru-RU" sz="2400" i="1" dirty="0" smtClean="0">
                <a:solidFill>
                  <a:srgbClr val="FFFF00"/>
                </a:solidFill>
                <a:sym typeface="Symbol"/>
              </a:rPr>
              <a:t>у</a:t>
            </a:r>
            <a:r>
              <a:rPr lang="ru-RU" sz="2400" dirty="0" smtClean="0">
                <a:solidFill>
                  <a:srgbClr val="FFFF00"/>
                </a:solidFill>
                <a:sym typeface="Symbol"/>
              </a:rPr>
              <a:t> = </a:t>
            </a:r>
          </a:p>
        </p:txBody>
      </p:sp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155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00166" y="642919"/>
            <a:ext cx="1071570" cy="669732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</p:pic>
      <p:sp>
        <p:nvSpPr>
          <p:cNvPr id="15155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155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1500174"/>
            <a:ext cx="214314" cy="613473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51557" name="Rectangle 5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43240" y="2357430"/>
            <a:ext cx="224609" cy="642942"/>
          </a:xfrm>
          <a:prstGeom prst="rect">
            <a:avLst/>
          </a:prstGeom>
          <a:solidFill>
            <a:srgbClr val="FFFF00"/>
          </a:solidFill>
        </p:spPr>
      </p:pic>
      <p:cxnSp>
        <p:nvCxnSpPr>
          <p:cNvPr id="11" name="Прямая со стрелкой 10"/>
          <p:cNvCxnSpPr/>
          <p:nvPr/>
        </p:nvCxnSpPr>
        <p:spPr>
          <a:xfrm rot="5400000" flipH="1" flipV="1">
            <a:off x="642910" y="4643446"/>
            <a:ext cx="357190" cy="35719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5786454"/>
            <a:ext cx="249565" cy="714380"/>
          </a:xfrm>
          <a:prstGeom prst="rect">
            <a:avLst/>
          </a:prstGeom>
          <a:solidFill>
            <a:srgbClr val="FFFF00"/>
          </a:solidFill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5786454"/>
            <a:ext cx="249565" cy="714380"/>
          </a:xfrm>
          <a:prstGeom prst="rect">
            <a:avLst/>
          </a:prstGeom>
          <a:solidFill>
            <a:srgbClr val="FFFF00"/>
          </a:solidFill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51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2000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y = arc</a:t>
            </a:r>
            <a:r>
              <a:rPr lang="ru-RU" dirty="0" smtClean="0">
                <a:solidFill>
                  <a:srgbClr val="FF0000"/>
                </a:solidFill>
              </a:rPr>
              <a:t>с</a:t>
            </a:r>
            <a:r>
              <a:rPr lang="en-US" dirty="0" err="1" smtClean="0">
                <a:solidFill>
                  <a:srgbClr val="FF0000"/>
                </a:solidFill>
              </a:rPr>
              <a:t>tg</a:t>
            </a:r>
            <a:r>
              <a:rPr lang="en-US" dirty="0" smtClean="0">
                <a:solidFill>
                  <a:srgbClr val="FF0000"/>
                </a:solidFill>
              </a:rPr>
              <a:t> x</a:t>
            </a:r>
            <a:endParaRPr lang="ru-RU" dirty="0"/>
          </a:p>
        </p:txBody>
      </p:sp>
      <p:pic>
        <p:nvPicPr>
          <p:cNvPr id="4" name="Рисунок 3" descr="сканирование00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1428712"/>
            <a:ext cx="6786610" cy="5214998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86874" cy="6429420"/>
          </a:xfrm>
        </p:spPr>
        <p:txBody>
          <a:bodyPr>
            <a:normAutofit/>
          </a:bodyPr>
          <a:lstStyle/>
          <a:p>
            <a:pPr marL="624078" indent="-514350"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1. Д(</a:t>
            </a:r>
            <a:r>
              <a:rPr lang="ru-RU" sz="3200" i="1" dirty="0" err="1" smtClean="0">
                <a:solidFill>
                  <a:srgbClr val="FFFF00"/>
                </a:solidFill>
              </a:rPr>
              <a:t>х</a:t>
            </a:r>
            <a:r>
              <a:rPr lang="ru-RU" sz="3200" dirty="0" smtClean="0">
                <a:solidFill>
                  <a:srgbClr val="FFFF00"/>
                </a:solidFill>
              </a:rPr>
              <a:t>) = 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R</a:t>
            </a:r>
            <a:endParaRPr lang="ru-RU" sz="3200" dirty="0" smtClean="0">
              <a:solidFill>
                <a:srgbClr val="FFFF00"/>
              </a:solidFill>
              <a:sym typeface="Symbol"/>
            </a:endParaRPr>
          </a:p>
          <a:p>
            <a:pPr marL="624078" indent="-514350">
              <a:buNone/>
            </a:pPr>
            <a:r>
              <a:rPr lang="ru-RU" sz="3200" dirty="0" smtClean="0">
                <a:solidFill>
                  <a:srgbClr val="FFFF00"/>
                </a:solidFill>
                <a:sym typeface="Symbol"/>
              </a:rPr>
              <a:t>2. Е(</a:t>
            </a:r>
            <a:r>
              <a:rPr lang="ru-RU" sz="3200" i="1" dirty="0" smtClean="0">
                <a:solidFill>
                  <a:srgbClr val="FFFF00"/>
                </a:solidFill>
                <a:sym typeface="Symbol"/>
              </a:rPr>
              <a:t>у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) = 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(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0; 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)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             </a:t>
            </a:r>
          </a:p>
          <a:p>
            <a:pPr marL="624078" indent="-514350">
              <a:buNone/>
            </a:pP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    Если 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–  &lt;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ru-RU" sz="3200" i="1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 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0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, то  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  &lt;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sym typeface="Symbol"/>
              </a:rPr>
              <a:t>arcctg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en-US" sz="3200" i="1" dirty="0" smtClean="0">
                <a:solidFill>
                  <a:srgbClr val="FFFF00"/>
                </a:solidFill>
                <a:sym typeface="Symbol"/>
              </a:rPr>
              <a:t>x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&lt;    </a:t>
            </a:r>
          </a:p>
          <a:p>
            <a:pPr marL="624078" indent="-514350">
              <a:buNone/>
            </a:pP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    Если 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0 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 </a:t>
            </a:r>
            <a:r>
              <a:rPr lang="ru-RU" sz="3200" i="1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&lt; + 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, то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0 &lt;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en-US" sz="3200" dirty="0" err="1" smtClean="0">
                <a:solidFill>
                  <a:srgbClr val="FFFF00"/>
                </a:solidFill>
                <a:sym typeface="Symbol"/>
              </a:rPr>
              <a:t>arcctg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en-US" sz="3200" i="1" dirty="0" smtClean="0">
                <a:solidFill>
                  <a:srgbClr val="FFFF00"/>
                </a:solidFill>
                <a:sym typeface="Symbol"/>
              </a:rPr>
              <a:t>x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&lt; </a:t>
            </a:r>
          </a:p>
          <a:p>
            <a:pPr marL="624078" indent="-514350">
              <a:buNone/>
            </a:pPr>
            <a:r>
              <a:rPr lang="en-US" sz="3200" dirty="0" smtClean="0">
                <a:solidFill>
                  <a:srgbClr val="FFFF00"/>
                </a:solidFill>
                <a:sym typeface="Symbol"/>
              </a:rPr>
              <a:t>3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. Ни чётная, ни нечётная</a:t>
            </a:r>
            <a:endParaRPr lang="en-US" sz="3200" dirty="0" smtClean="0">
              <a:solidFill>
                <a:srgbClr val="FFFF00"/>
              </a:solidFill>
              <a:sym typeface="Symbol"/>
            </a:endParaRPr>
          </a:p>
          <a:p>
            <a:pPr marL="624078" indent="-514350">
              <a:buNone/>
            </a:pPr>
            <a:r>
              <a:rPr lang="ru-RU" sz="3200" dirty="0" smtClean="0">
                <a:solidFill>
                  <a:srgbClr val="FFFF00"/>
                </a:solidFill>
                <a:sym typeface="Symbol"/>
              </a:rPr>
              <a:t>4. Непериодическая </a:t>
            </a:r>
          </a:p>
          <a:p>
            <a:pPr marL="624078" indent="-514350">
              <a:buNone/>
            </a:pPr>
            <a:r>
              <a:rPr lang="ru-RU" sz="3200" dirty="0" smtClean="0">
                <a:solidFill>
                  <a:srgbClr val="FFFF00"/>
                </a:solidFill>
                <a:sym typeface="Symbol"/>
              </a:rPr>
              <a:t>5. Нулей функции нет.</a:t>
            </a:r>
          </a:p>
          <a:p>
            <a:pPr marL="624078" indent="-514350">
              <a:buNone/>
            </a:pPr>
            <a:r>
              <a:rPr lang="ru-RU" sz="3200" dirty="0" smtClean="0">
                <a:solidFill>
                  <a:srgbClr val="FFFF00"/>
                </a:solidFill>
                <a:sym typeface="Symbol"/>
              </a:rPr>
              <a:t>6.      на всей Д(</a:t>
            </a:r>
            <a:r>
              <a:rPr lang="ru-RU" sz="3200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)</a:t>
            </a:r>
          </a:p>
          <a:p>
            <a:pPr marL="624078" indent="-514350">
              <a:buNone/>
            </a:pPr>
            <a:r>
              <a:rPr lang="ru-RU" sz="3200" dirty="0" smtClean="0">
                <a:solidFill>
                  <a:srgbClr val="FFFF00"/>
                </a:solidFill>
                <a:sym typeface="Symbol"/>
              </a:rPr>
              <a:t>7. </a:t>
            </a:r>
            <a:r>
              <a:rPr lang="en-US" sz="3200" i="1" dirty="0" smtClean="0">
                <a:solidFill>
                  <a:srgbClr val="FFFF00"/>
                </a:solidFill>
                <a:sym typeface="Symbol"/>
              </a:rPr>
              <a:t>y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&gt; 0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на всей Д(</a:t>
            </a:r>
            <a:r>
              <a:rPr lang="ru-RU" sz="3200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)</a:t>
            </a:r>
          </a:p>
          <a:p>
            <a:pPr marL="624078" indent="-514350">
              <a:buNone/>
            </a:pPr>
            <a:r>
              <a:rPr lang="ru-RU" sz="3200" dirty="0" smtClean="0">
                <a:solidFill>
                  <a:srgbClr val="FFFF00"/>
                </a:solidFill>
                <a:sym typeface="Symbol"/>
              </a:rPr>
              <a:t>8. Экстремумов нет. Асимптоты </a:t>
            </a:r>
            <a:r>
              <a:rPr lang="ru-RU" sz="3200" i="1" dirty="0" smtClean="0">
                <a:solidFill>
                  <a:srgbClr val="FFFF00"/>
                </a:solidFill>
                <a:sym typeface="Symbol"/>
              </a:rPr>
              <a:t>у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= 0 и </a:t>
            </a:r>
            <a:r>
              <a:rPr lang="ru-RU" sz="3200" i="1" dirty="0" smtClean="0">
                <a:solidFill>
                  <a:srgbClr val="FFFF00"/>
                </a:solidFill>
                <a:sym typeface="Symbol"/>
              </a:rPr>
              <a:t>у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= </a:t>
            </a:r>
            <a:endParaRPr lang="ru-RU" sz="3200" dirty="0"/>
          </a:p>
        </p:txBody>
      </p:sp>
      <p:sp>
        <p:nvSpPr>
          <p:cNvPr id="16589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588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9124" y="1357298"/>
            <a:ext cx="317502" cy="714380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65891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1928802"/>
            <a:ext cx="357190" cy="803678"/>
          </a:xfrm>
          <a:prstGeom prst="rect">
            <a:avLst/>
          </a:prstGeom>
          <a:solidFill>
            <a:srgbClr val="FFFF00"/>
          </a:solidFill>
        </p:spPr>
      </p:pic>
      <p:cxnSp>
        <p:nvCxnSpPr>
          <p:cNvPr id="9" name="Прямая со стрелкой 8"/>
          <p:cNvCxnSpPr/>
          <p:nvPr/>
        </p:nvCxnSpPr>
        <p:spPr>
          <a:xfrm rot="5400000">
            <a:off x="714348" y="4357694"/>
            <a:ext cx="500066" cy="35719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2000"/>
                                        <p:tgtEl>
                                          <p:spTgt spid="165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501122" cy="63579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i="1" dirty="0" smtClean="0">
                <a:solidFill>
                  <a:srgbClr val="FFFF00"/>
                </a:solidFill>
              </a:rPr>
              <a:t>у</a:t>
            </a:r>
            <a:r>
              <a:rPr lang="ru-RU" sz="3600" dirty="0" smtClean="0">
                <a:solidFill>
                  <a:srgbClr val="FFFF00"/>
                </a:solidFill>
              </a:rPr>
              <a:t> = </a:t>
            </a:r>
            <a:r>
              <a:rPr lang="ru-RU" sz="3600" dirty="0" smtClean="0">
                <a:solidFill>
                  <a:srgbClr val="FFFF00"/>
                </a:solidFill>
                <a:sym typeface="Symbol"/>
              </a:rPr>
              <a:t></a:t>
            </a:r>
            <a:r>
              <a:rPr lang="ru-RU" sz="3600" i="1" dirty="0" err="1" smtClean="0">
                <a:solidFill>
                  <a:srgbClr val="FFFF00"/>
                </a:solidFill>
              </a:rPr>
              <a:t>х</a:t>
            </a:r>
            <a:r>
              <a:rPr lang="ru-RU" sz="3600" dirty="0" smtClean="0">
                <a:solidFill>
                  <a:srgbClr val="FFFF00"/>
                </a:solidFill>
                <a:sym typeface="Symbol"/>
              </a:rPr>
              <a:t></a:t>
            </a:r>
          </a:p>
          <a:p>
            <a:pPr algn="ctr">
              <a:buNone/>
            </a:pPr>
            <a:endParaRPr lang="ru-RU" sz="3600" dirty="0" smtClean="0">
              <a:solidFill>
                <a:srgbClr val="FFFF00"/>
              </a:solidFill>
              <a:sym typeface="Symbol"/>
            </a:endParaRPr>
          </a:p>
          <a:p>
            <a:pPr algn="ctr">
              <a:buNone/>
            </a:pPr>
            <a:endParaRPr lang="ru-RU" sz="3600" dirty="0" smtClean="0">
              <a:solidFill>
                <a:srgbClr val="FFFF00"/>
              </a:solidFill>
              <a:sym typeface="Symbol"/>
            </a:endParaRPr>
          </a:p>
          <a:p>
            <a:pPr algn="ctr">
              <a:buNone/>
            </a:pPr>
            <a:endParaRPr lang="ru-RU" sz="3600" dirty="0" smtClean="0">
              <a:solidFill>
                <a:srgbClr val="FFFF00"/>
              </a:solidFill>
              <a:sym typeface="Symbol"/>
            </a:endParaRPr>
          </a:p>
          <a:p>
            <a:pPr algn="ctr">
              <a:buNone/>
            </a:pPr>
            <a:endParaRPr lang="ru-RU" sz="3600" dirty="0" smtClean="0">
              <a:solidFill>
                <a:srgbClr val="FFFF00"/>
              </a:solidFill>
              <a:sym typeface="Symbol"/>
            </a:endParaRPr>
          </a:p>
          <a:p>
            <a:pPr algn="ctr">
              <a:buNone/>
            </a:pPr>
            <a:endParaRPr lang="ru-RU" sz="3600" dirty="0" smtClean="0">
              <a:solidFill>
                <a:srgbClr val="FFFF00"/>
              </a:solidFill>
              <a:sym typeface="Symbol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sym typeface="Symbol"/>
              </a:rPr>
              <a:t>Целая часть числа </a:t>
            </a:r>
            <a:r>
              <a:rPr lang="ru-RU" sz="2800" i="1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2800" dirty="0" smtClean="0">
                <a:solidFill>
                  <a:srgbClr val="FFFF00"/>
                </a:solidFill>
                <a:sym typeface="Symbol"/>
              </a:rPr>
              <a:t> – наибольшее целое число, которое не превышает </a:t>
            </a:r>
            <a:r>
              <a:rPr lang="ru-RU" sz="2800" i="1" dirty="0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2800" dirty="0" smtClean="0">
                <a:solidFill>
                  <a:srgbClr val="FFFF00"/>
                </a:solidFill>
                <a:sym typeface="Symbol"/>
              </a:rPr>
              <a:t>.</a:t>
            </a:r>
          </a:p>
          <a:p>
            <a:pPr marL="578358" indent="-514350">
              <a:buNone/>
            </a:pPr>
            <a:r>
              <a:rPr lang="en-US" sz="2800" dirty="0" smtClean="0">
                <a:solidFill>
                  <a:srgbClr val="FFFF00"/>
                </a:solidFill>
                <a:sym typeface="Symbol"/>
              </a:rPr>
              <a:t>1. </a:t>
            </a:r>
            <a:r>
              <a:rPr lang="ru-RU" sz="2800" dirty="0" smtClean="0">
                <a:solidFill>
                  <a:srgbClr val="FFFF00"/>
                </a:solidFill>
                <a:sym typeface="Symbol"/>
              </a:rPr>
              <a:t>Д(</a:t>
            </a:r>
            <a:r>
              <a:rPr lang="ru-RU" sz="2800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2800" dirty="0" smtClean="0">
                <a:solidFill>
                  <a:srgbClr val="FFFF00"/>
                </a:solidFill>
                <a:sym typeface="Symbol"/>
              </a:rPr>
              <a:t>) = </a:t>
            </a:r>
            <a:r>
              <a:rPr lang="en-US" sz="2800" dirty="0" smtClean="0">
                <a:solidFill>
                  <a:srgbClr val="FFFF00"/>
                </a:solidFill>
                <a:sym typeface="Symbol"/>
              </a:rPr>
              <a:t>R;   3. </a:t>
            </a:r>
            <a:r>
              <a:rPr lang="ru-RU" sz="2800" dirty="0" smtClean="0">
                <a:solidFill>
                  <a:srgbClr val="FFFF00"/>
                </a:solidFill>
                <a:sym typeface="Symbol"/>
              </a:rPr>
              <a:t>Ни чётная, ни нечётная</a:t>
            </a:r>
            <a:r>
              <a:rPr lang="en-US" sz="2800" dirty="0" smtClean="0">
                <a:solidFill>
                  <a:srgbClr val="FFFF00"/>
                </a:solidFill>
                <a:sym typeface="Symbol"/>
              </a:rPr>
              <a:t>;</a:t>
            </a:r>
            <a:endParaRPr lang="ru-RU" sz="2800" dirty="0" smtClean="0">
              <a:solidFill>
                <a:srgbClr val="FFFF00"/>
              </a:solidFill>
              <a:sym typeface="Symbol"/>
            </a:endParaRPr>
          </a:p>
          <a:p>
            <a:pPr marL="578358" indent="-514350">
              <a:buNone/>
            </a:pPr>
            <a:r>
              <a:rPr lang="ru-RU" sz="2800" dirty="0" smtClean="0">
                <a:solidFill>
                  <a:srgbClr val="FFFF00"/>
                </a:solidFill>
                <a:sym typeface="Symbol"/>
              </a:rPr>
              <a:t>2. Е(у) = </a:t>
            </a:r>
            <a:r>
              <a:rPr lang="en-US" sz="2800" dirty="0" smtClean="0">
                <a:solidFill>
                  <a:srgbClr val="FFFF00"/>
                </a:solidFill>
                <a:sym typeface="Symbol"/>
              </a:rPr>
              <a:t>Z;</a:t>
            </a:r>
            <a:r>
              <a:rPr lang="ru-RU" sz="2800" dirty="0" smtClean="0">
                <a:solidFill>
                  <a:srgbClr val="FFFF00"/>
                </a:solidFill>
                <a:sym typeface="Symbol"/>
              </a:rPr>
              <a:t>    4. Постоянна для </a:t>
            </a:r>
            <a:r>
              <a:rPr lang="ru-RU" sz="2800" i="1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2800" dirty="0" smtClean="0">
                <a:solidFill>
                  <a:srgbClr val="FFFF00"/>
                </a:solidFill>
                <a:sym typeface="Symbol"/>
              </a:rPr>
              <a:t> </a:t>
            </a:r>
            <a:r>
              <a:rPr lang="en-US" sz="2800" i="1" dirty="0" smtClean="0">
                <a:solidFill>
                  <a:srgbClr val="FFFF00"/>
                </a:solidFill>
                <a:sym typeface="Symbol"/>
              </a:rPr>
              <a:t>n</a:t>
            </a:r>
            <a:r>
              <a:rPr lang="en-US" sz="2800" dirty="0" smtClean="0">
                <a:solidFill>
                  <a:srgbClr val="FFFF00"/>
                </a:solidFill>
                <a:sym typeface="Symbol"/>
              </a:rPr>
              <a:t>; </a:t>
            </a:r>
            <a:r>
              <a:rPr lang="en-US" sz="2800" i="1" dirty="0" smtClean="0">
                <a:solidFill>
                  <a:srgbClr val="FFFF00"/>
                </a:solidFill>
                <a:sym typeface="Symbol"/>
              </a:rPr>
              <a:t>n</a:t>
            </a:r>
            <a:r>
              <a:rPr lang="en-US" sz="2800" dirty="0" smtClean="0">
                <a:solidFill>
                  <a:srgbClr val="FFFF00"/>
                </a:solidFill>
                <a:sym typeface="Symbol"/>
              </a:rPr>
              <a:t> +1), </a:t>
            </a:r>
            <a:r>
              <a:rPr lang="en-US" sz="2800" i="1" dirty="0" smtClean="0">
                <a:solidFill>
                  <a:srgbClr val="FFFF00"/>
                </a:solidFill>
                <a:sym typeface="Symbol"/>
              </a:rPr>
              <a:t>n</a:t>
            </a:r>
            <a:r>
              <a:rPr lang="en-US" sz="2800" dirty="0" smtClean="0">
                <a:solidFill>
                  <a:srgbClr val="FFFF00"/>
                </a:solidFill>
                <a:sym typeface="Symbol"/>
              </a:rPr>
              <a:t>  Z.</a:t>
            </a:r>
            <a:endParaRPr lang="ru-RU" sz="2800" dirty="0" smtClean="0">
              <a:solidFill>
                <a:srgbClr val="FFFF00"/>
              </a:solidFill>
              <a:sym typeface="Symbol"/>
            </a:endParaRPr>
          </a:p>
        </p:txBody>
      </p:sp>
      <p:pic>
        <p:nvPicPr>
          <p:cNvPr id="4" name="Рисунок 3" descr="сканирование0004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500298" y="928670"/>
            <a:ext cx="4071966" cy="3000396"/>
          </a:xfrm>
          <a:prstGeom prst="rect">
            <a:avLst/>
          </a:prstGeom>
          <a:solidFill>
            <a:srgbClr val="008080"/>
          </a:solidFill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714488"/>
            <a:ext cx="8286808" cy="321471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2">
              <a:avLst>
                <a:gd name="adj1" fmla="val 12500"/>
                <a:gd name="adj2" fmla="val 556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СТЕПЕННАЯ ФУНКЦИЯ</a:t>
            </a:r>
            <a:endParaRPr lang="ru-RU" sz="5400" b="1" cap="none" spc="0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8472518" cy="642942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>
              <a:buNone/>
            </a:pPr>
            <a:r>
              <a:rPr lang="ru-RU" sz="3600" dirty="0" smtClean="0">
                <a:solidFill>
                  <a:srgbClr val="1313DD"/>
                </a:solidFill>
              </a:rPr>
              <a:t>у = </a:t>
            </a:r>
            <a:r>
              <a:rPr lang="ru-RU" sz="3600" dirty="0" err="1" smtClean="0">
                <a:solidFill>
                  <a:srgbClr val="1313DD"/>
                </a:solidFill>
              </a:rPr>
              <a:t>х</a:t>
            </a:r>
            <a:r>
              <a:rPr lang="en-US" sz="3600" baseline="30000" dirty="0" smtClean="0">
                <a:solidFill>
                  <a:srgbClr val="1313DD"/>
                </a:solidFill>
              </a:rPr>
              <a:t>n</a:t>
            </a:r>
            <a:r>
              <a:rPr lang="ru-RU" sz="3600" dirty="0" smtClean="0">
                <a:solidFill>
                  <a:srgbClr val="1313DD"/>
                </a:solidFill>
              </a:rPr>
              <a:t>, где </a:t>
            </a:r>
            <a:r>
              <a:rPr lang="en-US" sz="3600" dirty="0" smtClean="0">
                <a:solidFill>
                  <a:srgbClr val="1313DD"/>
                </a:solidFill>
              </a:rPr>
              <a:t>n </a:t>
            </a:r>
            <a:r>
              <a:rPr lang="en-US" sz="3600" dirty="0" smtClean="0">
                <a:solidFill>
                  <a:srgbClr val="1313DD"/>
                </a:solidFill>
                <a:sym typeface="Symbol"/>
              </a:rPr>
              <a:t> N</a:t>
            </a:r>
            <a:endParaRPr lang="ru-RU" sz="3600" dirty="0" smtClean="0">
              <a:solidFill>
                <a:srgbClr val="1313DD"/>
              </a:solidFill>
              <a:sym typeface="Symbol"/>
            </a:endParaRPr>
          </a:p>
          <a:p>
            <a:pPr>
              <a:buNone/>
            </a:pPr>
            <a:r>
              <a:rPr lang="ru-RU" i="1" dirty="0" smtClean="0"/>
              <a:t>                                                        </a:t>
            </a:r>
            <a:r>
              <a:rPr lang="ru-RU" sz="2800" i="1" dirty="0" smtClean="0">
                <a:solidFill>
                  <a:srgbClr val="1313DD"/>
                </a:solidFill>
              </a:rPr>
              <a:t>у</a:t>
            </a:r>
            <a:r>
              <a:rPr lang="ru-RU" sz="2800" dirty="0" smtClean="0">
                <a:solidFill>
                  <a:srgbClr val="1313DD"/>
                </a:solidFill>
              </a:rPr>
              <a:t> = </a:t>
            </a:r>
            <a:r>
              <a:rPr lang="ru-RU" sz="2800" i="1" dirty="0" smtClean="0">
                <a:solidFill>
                  <a:srgbClr val="1313DD"/>
                </a:solidFill>
              </a:rPr>
              <a:t>х</a:t>
            </a:r>
            <a:r>
              <a:rPr lang="ru-RU" sz="2800" baseline="30000" dirty="0" smtClean="0">
                <a:solidFill>
                  <a:srgbClr val="1313DD"/>
                </a:solidFill>
              </a:rPr>
              <a:t>3</a:t>
            </a:r>
            <a:r>
              <a:rPr lang="ru-RU" sz="2800" dirty="0" smtClean="0">
                <a:solidFill>
                  <a:srgbClr val="1313DD"/>
                </a:solidFill>
              </a:rPr>
              <a:t>, </a:t>
            </a:r>
            <a:r>
              <a:rPr lang="ru-RU" sz="2800" i="1" dirty="0" smtClean="0">
                <a:solidFill>
                  <a:srgbClr val="1313DD"/>
                </a:solidFill>
              </a:rPr>
              <a:t>у</a:t>
            </a:r>
            <a:r>
              <a:rPr lang="ru-RU" sz="2800" dirty="0" smtClean="0">
                <a:solidFill>
                  <a:srgbClr val="1313DD"/>
                </a:solidFill>
              </a:rPr>
              <a:t> = </a:t>
            </a:r>
            <a:r>
              <a:rPr lang="ru-RU" sz="2800" i="1" dirty="0" smtClean="0">
                <a:solidFill>
                  <a:srgbClr val="1313DD"/>
                </a:solidFill>
              </a:rPr>
              <a:t>х</a:t>
            </a:r>
            <a:r>
              <a:rPr lang="ru-RU" sz="2800" baseline="30000" dirty="0" smtClean="0">
                <a:solidFill>
                  <a:srgbClr val="1313DD"/>
                </a:solidFill>
              </a:rPr>
              <a:t>5</a:t>
            </a:r>
            <a:r>
              <a:rPr lang="ru-RU" sz="2800" dirty="0" smtClean="0">
                <a:solidFill>
                  <a:srgbClr val="1313DD"/>
                </a:solidFill>
              </a:rPr>
              <a:t>, </a:t>
            </a:r>
            <a:r>
              <a:rPr lang="ru-RU" sz="2800" i="1" dirty="0" smtClean="0">
                <a:solidFill>
                  <a:srgbClr val="1313DD"/>
                </a:solidFill>
              </a:rPr>
              <a:t>у</a:t>
            </a:r>
            <a:r>
              <a:rPr lang="ru-RU" sz="2800" dirty="0" smtClean="0">
                <a:solidFill>
                  <a:srgbClr val="1313DD"/>
                </a:solidFill>
              </a:rPr>
              <a:t> = </a:t>
            </a:r>
            <a:r>
              <a:rPr lang="ru-RU" sz="2800" i="1" dirty="0" smtClean="0">
                <a:solidFill>
                  <a:srgbClr val="1313DD"/>
                </a:solidFill>
              </a:rPr>
              <a:t>х</a:t>
            </a:r>
            <a:r>
              <a:rPr lang="ru-RU" sz="2800" baseline="30000" dirty="0" smtClean="0">
                <a:solidFill>
                  <a:srgbClr val="1313DD"/>
                </a:solidFill>
              </a:rPr>
              <a:t>7</a:t>
            </a:r>
          </a:p>
          <a:p>
            <a:pPr>
              <a:buNone/>
            </a:pPr>
            <a:r>
              <a:rPr lang="ru-RU" sz="2800" dirty="0" smtClean="0">
                <a:solidFill>
                  <a:srgbClr val="1313DD"/>
                </a:solidFill>
              </a:rPr>
              <a:t>                                           </a:t>
            </a:r>
            <a:r>
              <a:rPr lang="en-US" sz="2800" dirty="0" smtClean="0">
                <a:solidFill>
                  <a:srgbClr val="1313DD"/>
                </a:solidFill>
              </a:rPr>
              <a:t>1. </a:t>
            </a:r>
            <a:r>
              <a:rPr lang="ru-RU" sz="2800" dirty="0" smtClean="0">
                <a:solidFill>
                  <a:srgbClr val="1313DD"/>
                </a:solidFill>
              </a:rPr>
              <a:t>Д(</a:t>
            </a:r>
            <a:r>
              <a:rPr lang="ru-RU" sz="2800" i="1" dirty="0" err="1" smtClean="0">
                <a:solidFill>
                  <a:srgbClr val="1313DD"/>
                </a:solidFill>
              </a:rPr>
              <a:t>х</a:t>
            </a:r>
            <a:r>
              <a:rPr lang="ru-RU" sz="2800" dirty="0" smtClean="0">
                <a:solidFill>
                  <a:srgbClr val="1313DD"/>
                </a:solidFill>
              </a:rPr>
              <a:t>) = </a:t>
            </a:r>
            <a:r>
              <a:rPr lang="en-US" sz="2800" dirty="0" smtClean="0">
                <a:solidFill>
                  <a:srgbClr val="1313DD"/>
                </a:solidFill>
              </a:rPr>
              <a:t>R</a:t>
            </a:r>
            <a:endParaRPr lang="ru-RU" sz="2800" dirty="0" smtClean="0">
              <a:solidFill>
                <a:srgbClr val="1313DD"/>
              </a:solidFill>
              <a:sym typeface="Symbol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1313DD"/>
                </a:solidFill>
              </a:rPr>
              <a:t>                                           </a:t>
            </a:r>
            <a:r>
              <a:rPr lang="en-US" sz="2800" dirty="0" smtClean="0">
                <a:solidFill>
                  <a:srgbClr val="1313DD"/>
                </a:solidFill>
              </a:rPr>
              <a:t>2. E(</a:t>
            </a:r>
            <a:r>
              <a:rPr lang="en-US" sz="2800" i="1" dirty="0" smtClean="0">
                <a:solidFill>
                  <a:srgbClr val="1313DD"/>
                </a:solidFill>
              </a:rPr>
              <a:t>y</a:t>
            </a:r>
            <a:r>
              <a:rPr lang="en-US" sz="2800" dirty="0" smtClean="0">
                <a:solidFill>
                  <a:srgbClr val="1313DD"/>
                </a:solidFill>
              </a:rPr>
              <a:t>) = R</a:t>
            </a:r>
            <a:endParaRPr lang="ru-RU" sz="2800" dirty="0" smtClean="0">
              <a:solidFill>
                <a:srgbClr val="1313DD"/>
              </a:solidFill>
              <a:sym typeface="Symbol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1313DD"/>
                </a:solidFill>
                <a:sym typeface="Symbol"/>
              </a:rPr>
              <a:t>                                           </a:t>
            </a:r>
            <a:r>
              <a:rPr lang="en-US" sz="2800" dirty="0" smtClean="0">
                <a:solidFill>
                  <a:srgbClr val="1313DD"/>
                </a:solidFill>
                <a:sym typeface="Symbol"/>
              </a:rPr>
              <a:t>3. </a:t>
            </a:r>
            <a:r>
              <a:rPr lang="ru-RU" sz="2800" dirty="0" smtClean="0">
                <a:solidFill>
                  <a:srgbClr val="1313DD"/>
                </a:solidFill>
                <a:sym typeface="Symbol"/>
              </a:rPr>
              <a:t>Нечётная</a:t>
            </a:r>
          </a:p>
          <a:p>
            <a:pPr>
              <a:buNone/>
            </a:pPr>
            <a:r>
              <a:rPr lang="ru-RU" sz="2800" dirty="0" smtClean="0">
                <a:solidFill>
                  <a:srgbClr val="1313DD"/>
                </a:solidFill>
                <a:sym typeface="Symbol"/>
              </a:rPr>
              <a:t>                                           4. Нули (0; 0)</a:t>
            </a:r>
          </a:p>
          <a:p>
            <a:pPr>
              <a:buNone/>
            </a:pPr>
            <a:r>
              <a:rPr lang="ru-RU" sz="2800" dirty="0" smtClean="0">
                <a:solidFill>
                  <a:srgbClr val="1313DD"/>
                </a:solidFill>
                <a:sym typeface="Symbol"/>
              </a:rPr>
              <a:t>                                           5. </a:t>
            </a:r>
            <a:r>
              <a:rPr lang="ru-RU" sz="2800" i="1" dirty="0" smtClean="0">
                <a:solidFill>
                  <a:srgbClr val="1313DD"/>
                </a:solidFill>
                <a:sym typeface="Symbol"/>
              </a:rPr>
              <a:t>у</a:t>
            </a:r>
            <a:r>
              <a:rPr lang="ru-RU" sz="2800" dirty="0" smtClean="0">
                <a:solidFill>
                  <a:srgbClr val="1313DD"/>
                </a:solidFill>
                <a:sym typeface="Symbol"/>
              </a:rPr>
              <a:t> </a:t>
            </a:r>
            <a:r>
              <a:rPr lang="en-US" sz="2800" dirty="0" smtClean="0">
                <a:solidFill>
                  <a:srgbClr val="1313DD"/>
                </a:solidFill>
                <a:sym typeface="Symbol"/>
              </a:rPr>
              <a:t>&gt; 0 </a:t>
            </a:r>
            <a:r>
              <a:rPr lang="uk-UA" sz="2800" dirty="0" smtClean="0">
                <a:solidFill>
                  <a:srgbClr val="1313DD"/>
                </a:solidFill>
                <a:sym typeface="Symbol"/>
              </a:rPr>
              <a:t>при </a:t>
            </a:r>
            <a:r>
              <a:rPr lang="uk-UA" sz="2800" i="1" dirty="0" smtClean="0">
                <a:solidFill>
                  <a:srgbClr val="1313DD"/>
                </a:solidFill>
                <a:sym typeface="Symbol"/>
              </a:rPr>
              <a:t>х</a:t>
            </a:r>
            <a:r>
              <a:rPr lang="uk-UA" sz="2800" dirty="0" smtClean="0">
                <a:solidFill>
                  <a:srgbClr val="1313DD"/>
                </a:solidFill>
                <a:sym typeface="Symbol"/>
              </a:rPr>
              <a:t> (0; + )</a:t>
            </a:r>
          </a:p>
          <a:p>
            <a:pPr>
              <a:buNone/>
            </a:pPr>
            <a:r>
              <a:rPr lang="ru-RU" sz="2800" i="1" dirty="0" smtClean="0">
                <a:solidFill>
                  <a:srgbClr val="1313DD"/>
                </a:solidFill>
                <a:sym typeface="Symbol"/>
              </a:rPr>
              <a:t>                                                  </a:t>
            </a:r>
            <a:r>
              <a:rPr lang="en-US" sz="2800" i="1" dirty="0" smtClean="0">
                <a:solidFill>
                  <a:srgbClr val="1313DD"/>
                </a:solidFill>
                <a:sym typeface="Symbol"/>
              </a:rPr>
              <a:t>y</a:t>
            </a:r>
            <a:r>
              <a:rPr lang="en-US" sz="2800" dirty="0" smtClean="0">
                <a:solidFill>
                  <a:srgbClr val="1313DD"/>
                </a:solidFill>
                <a:sym typeface="Symbol"/>
              </a:rPr>
              <a:t> &lt; 0</a:t>
            </a:r>
            <a:r>
              <a:rPr lang="ru-RU" sz="2800" dirty="0" smtClean="0">
                <a:solidFill>
                  <a:srgbClr val="1313DD"/>
                </a:solidFill>
                <a:sym typeface="Symbol"/>
              </a:rPr>
              <a:t> при </a:t>
            </a:r>
            <a:r>
              <a:rPr lang="uk-UA" sz="2800" i="1" dirty="0" smtClean="0">
                <a:solidFill>
                  <a:srgbClr val="1313DD"/>
                </a:solidFill>
                <a:sym typeface="Symbol"/>
              </a:rPr>
              <a:t>х</a:t>
            </a:r>
            <a:r>
              <a:rPr lang="uk-UA" sz="2800" dirty="0" smtClean="0">
                <a:solidFill>
                  <a:srgbClr val="1313DD"/>
                </a:solidFill>
                <a:sym typeface="Symbol"/>
              </a:rPr>
              <a:t> (– ; 0)</a:t>
            </a:r>
          </a:p>
          <a:p>
            <a:pPr>
              <a:buNone/>
            </a:pPr>
            <a:r>
              <a:rPr lang="ru-RU" sz="2800" dirty="0" smtClean="0">
                <a:solidFill>
                  <a:srgbClr val="1313DD"/>
                </a:solidFill>
                <a:sym typeface="Symbol"/>
              </a:rPr>
              <a:t>                                           6.    при </a:t>
            </a:r>
            <a:r>
              <a:rPr lang="uk-UA" sz="2800" i="1" dirty="0" smtClean="0">
                <a:solidFill>
                  <a:srgbClr val="1313DD"/>
                </a:solidFill>
                <a:sym typeface="Symbol"/>
              </a:rPr>
              <a:t>х</a:t>
            </a:r>
            <a:r>
              <a:rPr lang="uk-UA" sz="2800" dirty="0" smtClean="0">
                <a:solidFill>
                  <a:srgbClr val="1313DD"/>
                </a:solidFill>
                <a:sym typeface="Symbol"/>
              </a:rPr>
              <a:t>  </a:t>
            </a:r>
            <a:r>
              <a:rPr lang="en-US" sz="2800" dirty="0" smtClean="0">
                <a:solidFill>
                  <a:srgbClr val="1313DD"/>
                </a:solidFill>
                <a:sym typeface="Symbol"/>
              </a:rPr>
              <a:t>R</a:t>
            </a:r>
            <a:endParaRPr lang="ru-RU" sz="2800" dirty="0" smtClean="0">
              <a:solidFill>
                <a:srgbClr val="1313DD"/>
              </a:solidFill>
              <a:sym typeface="Symbol"/>
            </a:endParaRPr>
          </a:p>
          <a:p>
            <a:pPr>
              <a:buNone/>
            </a:pPr>
            <a:r>
              <a:rPr lang="uk-UA" sz="2800" dirty="0" smtClean="0">
                <a:solidFill>
                  <a:srgbClr val="1313DD"/>
                </a:solidFill>
                <a:sym typeface="Symbol"/>
              </a:rPr>
              <a:t>                                           7. </a:t>
            </a:r>
            <a:r>
              <a:rPr lang="uk-UA" sz="2800" dirty="0" err="1" smtClean="0">
                <a:solidFill>
                  <a:srgbClr val="1313DD"/>
                </a:solidFill>
                <a:sym typeface="Symbol"/>
              </a:rPr>
              <a:t>Нет</a:t>
            </a:r>
            <a:r>
              <a:rPr lang="uk-UA" sz="2800" dirty="0" smtClean="0">
                <a:solidFill>
                  <a:srgbClr val="1313DD"/>
                </a:solidFill>
                <a:sym typeface="Symbol"/>
              </a:rPr>
              <a:t>  </a:t>
            </a:r>
            <a:r>
              <a:rPr lang="uk-UA" sz="2800" dirty="0" err="1" smtClean="0">
                <a:solidFill>
                  <a:srgbClr val="1313DD"/>
                </a:solidFill>
                <a:sym typeface="Symbol"/>
              </a:rPr>
              <a:t>экстремумов</a:t>
            </a:r>
            <a:endParaRPr lang="uk-UA" sz="2800" dirty="0" smtClean="0">
              <a:solidFill>
                <a:srgbClr val="1313DD"/>
              </a:solidFill>
              <a:sym typeface="Symbol"/>
            </a:endParaRP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1313DD"/>
                </a:solidFill>
                <a:sym typeface="Symbol"/>
              </a:rPr>
              <a:t>                                           </a:t>
            </a:r>
            <a:r>
              <a:rPr lang="en-US" sz="2800" dirty="0" smtClean="0">
                <a:solidFill>
                  <a:srgbClr val="1313DD"/>
                </a:solidFill>
                <a:sym typeface="Symbol"/>
              </a:rPr>
              <a:t>8</a:t>
            </a:r>
            <a:r>
              <a:rPr lang="ru-RU" sz="2800" dirty="0" smtClean="0">
                <a:solidFill>
                  <a:srgbClr val="1313DD"/>
                </a:solidFill>
                <a:sym typeface="Symbol"/>
              </a:rPr>
              <a:t>. Особые точки:                    </a:t>
            </a: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1313DD"/>
                </a:solidFill>
                <a:sym typeface="Symbol"/>
              </a:rPr>
              <a:t>                                               (– 1; – 1), (0; 0), (1; 1)</a:t>
            </a:r>
            <a:endParaRPr lang="ru-RU" sz="2800" dirty="0">
              <a:solidFill>
                <a:srgbClr val="1313DD"/>
              </a:solidFill>
            </a:endParaRPr>
          </a:p>
        </p:txBody>
      </p:sp>
      <p:pic>
        <p:nvPicPr>
          <p:cNvPr id="5" name="Рисунок 4" descr="сканирование0005.jp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57158" y="1142984"/>
            <a:ext cx="3143272" cy="328614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  <p:cxnSp>
        <p:nvCxnSpPr>
          <p:cNvPr id="7" name="Прямая со стрелкой 6"/>
          <p:cNvCxnSpPr/>
          <p:nvPr/>
        </p:nvCxnSpPr>
        <p:spPr>
          <a:xfrm rot="5400000" flipH="1" flipV="1">
            <a:off x="4393405" y="4393413"/>
            <a:ext cx="357190" cy="28575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643998" cy="6429420"/>
          </a:xfrm>
        </p:spPr>
        <p:txBody>
          <a:bodyPr/>
          <a:lstStyle/>
          <a:p>
            <a:pPr algn="ctr">
              <a:buNone/>
            </a:pPr>
            <a:r>
              <a:rPr lang="ru-RU" i="1" dirty="0" smtClean="0"/>
              <a:t>    </a:t>
            </a:r>
            <a:r>
              <a:rPr lang="ru-RU" sz="3600" dirty="0" smtClean="0">
                <a:solidFill>
                  <a:srgbClr val="1313DD"/>
                </a:solidFill>
              </a:rPr>
              <a:t>у = </a:t>
            </a:r>
            <a:r>
              <a:rPr lang="ru-RU" sz="3600" dirty="0" err="1" smtClean="0">
                <a:solidFill>
                  <a:srgbClr val="1313DD"/>
                </a:solidFill>
              </a:rPr>
              <a:t>х</a:t>
            </a:r>
            <a:r>
              <a:rPr lang="en-US" sz="3600" baseline="30000" dirty="0" smtClean="0">
                <a:solidFill>
                  <a:srgbClr val="1313DD"/>
                </a:solidFill>
              </a:rPr>
              <a:t>n</a:t>
            </a:r>
            <a:r>
              <a:rPr lang="ru-RU" sz="3600" dirty="0" smtClean="0">
                <a:solidFill>
                  <a:srgbClr val="1313DD"/>
                </a:solidFill>
              </a:rPr>
              <a:t>, где </a:t>
            </a:r>
            <a:r>
              <a:rPr lang="en-US" sz="3600" dirty="0" smtClean="0">
                <a:solidFill>
                  <a:srgbClr val="1313DD"/>
                </a:solidFill>
              </a:rPr>
              <a:t>n </a:t>
            </a:r>
            <a:r>
              <a:rPr lang="en-US" sz="3600" dirty="0" smtClean="0">
                <a:solidFill>
                  <a:srgbClr val="1313DD"/>
                </a:solidFill>
                <a:sym typeface="Symbol"/>
              </a:rPr>
              <a:t> N</a:t>
            </a:r>
            <a:r>
              <a:rPr lang="ru-RU" sz="3600" i="1" dirty="0" smtClean="0"/>
              <a:t>    </a:t>
            </a:r>
            <a:r>
              <a:rPr lang="ru-RU" sz="3600" dirty="0" smtClean="0"/>
              <a:t>             </a:t>
            </a:r>
          </a:p>
          <a:p>
            <a:pPr>
              <a:buNone/>
            </a:pPr>
            <a:r>
              <a:rPr lang="ru-RU" dirty="0" smtClean="0"/>
              <a:t>                                                </a:t>
            </a:r>
            <a:r>
              <a:rPr lang="ru-RU" i="1" dirty="0" smtClean="0"/>
              <a:t>у</a:t>
            </a:r>
            <a:r>
              <a:rPr lang="ru-RU" dirty="0" smtClean="0"/>
              <a:t> = </a:t>
            </a:r>
            <a:r>
              <a:rPr lang="ru-RU" i="1" dirty="0" smtClean="0"/>
              <a:t>х</a:t>
            </a:r>
            <a:r>
              <a:rPr lang="ru-RU" baseline="30000" dirty="0" smtClean="0"/>
              <a:t>2</a:t>
            </a:r>
            <a:r>
              <a:rPr lang="ru-RU" dirty="0" smtClean="0"/>
              <a:t>, </a:t>
            </a:r>
            <a:r>
              <a:rPr lang="ru-RU" i="1" dirty="0" smtClean="0"/>
              <a:t>у</a:t>
            </a:r>
            <a:r>
              <a:rPr lang="ru-RU" dirty="0" smtClean="0"/>
              <a:t> = </a:t>
            </a:r>
            <a:r>
              <a:rPr lang="ru-RU" i="1" dirty="0" smtClean="0"/>
              <a:t>х</a:t>
            </a:r>
            <a:r>
              <a:rPr lang="ru-RU" baseline="30000" dirty="0" smtClean="0"/>
              <a:t>4</a:t>
            </a:r>
            <a:r>
              <a:rPr lang="ru-RU" dirty="0" smtClean="0"/>
              <a:t>, </a:t>
            </a:r>
            <a:r>
              <a:rPr lang="ru-RU" i="1" dirty="0" smtClean="0"/>
              <a:t>у</a:t>
            </a:r>
            <a:r>
              <a:rPr lang="ru-RU" dirty="0" smtClean="0"/>
              <a:t> = </a:t>
            </a:r>
            <a:r>
              <a:rPr lang="ru-RU" i="1" dirty="0" smtClean="0"/>
              <a:t>х</a:t>
            </a:r>
            <a:r>
              <a:rPr lang="ru-RU" baseline="30000" dirty="0" smtClean="0"/>
              <a:t>6</a:t>
            </a:r>
          </a:p>
          <a:p>
            <a:pPr marL="514350" indent="-514350">
              <a:buNone/>
            </a:pPr>
            <a:r>
              <a:rPr lang="ru-RU" dirty="0" smtClean="0"/>
              <a:t>                                             </a:t>
            </a:r>
            <a:r>
              <a:rPr lang="en-US" dirty="0" smtClean="0"/>
              <a:t>1. </a:t>
            </a:r>
            <a:r>
              <a:rPr lang="ru-RU" dirty="0" smtClean="0"/>
              <a:t>Д(</a:t>
            </a:r>
            <a:r>
              <a:rPr lang="ru-RU" i="1" dirty="0" err="1" smtClean="0"/>
              <a:t>х</a:t>
            </a:r>
            <a:r>
              <a:rPr lang="ru-RU" dirty="0" smtClean="0"/>
              <a:t>) = </a:t>
            </a:r>
            <a:r>
              <a:rPr lang="en-US" dirty="0" smtClean="0"/>
              <a:t>R</a:t>
            </a:r>
            <a:r>
              <a:rPr lang="ru-RU" dirty="0" smtClean="0"/>
              <a:t> </a:t>
            </a:r>
            <a:endParaRPr lang="en-US" dirty="0" smtClean="0"/>
          </a:p>
          <a:p>
            <a:pPr marL="514350" indent="-514350">
              <a:buNone/>
            </a:pPr>
            <a:r>
              <a:rPr lang="ru-RU" dirty="0" smtClean="0"/>
              <a:t>                                            </a:t>
            </a:r>
            <a:r>
              <a:rPr lang="en-US" dirty="0" smtClean="0"/>
              <a:t>2. E(</a:t>
            </a:r>
            <a:r>
              <a:rPr lang="en-US" i="1" dirty="0" smtClean="0"/>
              <a:t>y</a:t>
            </a:r>
            <a:r>
              <a:rPr lang="en-US" dirty="0" smtClean="0"/>
              <a:t>) = </a:t>
            </a:r>
            <a:r>
              <a:rPr lang="en-US" dirty="0" smtClean="0">
                <a:sym typeface="Symbol"/>
              </a:rPr>
              <a:t>0; + </a:t>
            </a:r>
          </a:p>
          <a:p>
            <a:pPr marL="514350" indent="-514350">
              <a:buNone/>
            </a:pPr>
            <a:r>
              <a:rPr lang="ru-RU" dirty="0" smtClean="0">
                <a:sym typeface="Symbol"/>
              </a:rPr>
              <a:t>                                            </a:t>
            </a:r>
            <a:r>
              <a:rPr lang="en-US" dirty="0" smtClean="0">
                <a:sym typeface="Symbol"/>
              </a:rPr>
              <a:t>3. </a:t>
            </a:r>
            <a:r>
              <a:rPr lang="ru-RU" dirty="0" smtClean="0">
                <a:sym typeface="Symbol"/>
              </a:rPr>
              <a:t>Чётная</a:t>
            </a:r>
          </a:p>
          <a:p>
            <a:pPr marL="514350" indent="-514350">
              <a:buNone/>
            </a:pPr>
            <a:r>
              <a:rPr lang="ru-RU" dirty="0" smtClean="0">
                <a:sym typeface="Symbol"/>
              </a:rPr>
              <a:t>                                            4. Нули (0; 0)                              </a:t>
            </a:r>
          </a:p>
          <a:p>
            <a:pPr marL="514350" indent="-514350">
              <a:buNone/>
            </a:pPr>
            <a:r>
              <a:rPr lang="ru-RU" dirty="0" smtClean="0">
                <a:sym typeface="Symbol"/>
              </a:rPr>
              <a:t>                                            5. у </a:t>
            </a:r>
            <a:r>
              <a:rPr lang="en-US" dirty="0" smtClean="0">
                <a:sym typeface="Symbol"/>
              </a:rPr>
              <a:t>&gt; 0 </a:t>
            </a:r>
            <a:r>
              <a:rPr lang="uk-UA" dirty="0" smtClean="0">
                <a:sym typeface="Symbol"/>
              </a:rPr>
              <a:t>при </a:t>
            </a:r>
            <a:r>
              <a:rPr lang="uk-UA" i="1" dirty="0" smtClean="0">
                <a:sym typeface="Symbol"/>
              </a:rPr>
              <a:t>х</a:t>
            </a:r>
            <a:r>
              <a:rPr lang="uk-UA" dirty="0" smtClean="0">
                <a:sym typeface="Symbol"/>
              </a:rPr>
              <a:t> (– ; 0)  (0; + ) </a:t>
            </a:r>
          </a:p>
          <a:p>
            <a:pPr marL="514350" indent="-514350">
              <a:buNone/>
            </a:pPr>
            <a:r>
              <a:rPr lang="ru-RU" dirty="0" smtClean="0">
                <a:sym typeface="Symbol"/>
              </a:rPr>
              <a:t>                                            6.     </a:t>
            </a:r>
            <a:r>
              <a:rPr lang="uk-UA" dirty="0" smtClean="0">
                <a:sym typeface="Symbol"/>
              </a:rPr>
              <a:t>при </a:t>
            </a:r>
            <a:r>
              <a:rPr lang="uk-UA" i="1" dirty="0" smtClean="0">
                <a:sym typeface="Symbol"/>
              </a:rPr>
              <a:t>х</a:t>
            </a:r>
            <a:r>
              <a:rPr lang="uk-UA" dirty="0" smtClean="0">
                <a:sym typeface="Symbol"/>
              </a:rPr>
              <a:t>  0; + )</a:t>
            </a:r>
          </a:p>
          <a:p>
            <a:pPr marL="514350" indent="-514350">
              <a:buNone/>
            </a:pPr>
            <a:r>
              <a:rPr lang="uk-UA" dirty="0" smtClean="0">
                <a:sym typeface="Symbol"/>
              </a:rPr>
              <a:t>                                                    при </a:t>
            </a:r>
            <a:r>
              <a:rPr lang="uk-UA" i="1" dirty="0" smtClean="0">
                <a:sym typeface="Symbol"/>
              </a:rPr>
              <a:t>х</a:t>
            </a:r>
            <a:r>
              <a:rPr lang="uk-UA" dirty="0" smtClean="0">
                <a:sym typeface="Symbol"/>
              </a:rPr>
              <a:t>  (– ; 0</a:t>
            </a:r>
          </a:p>
          <a:p>
            <a:pPr marL="514350" indent="-514350">
              <a:buNone/>
            </a:pPr>
            <a:r>
              <a:rPr lang="uk-UA" dirty="0" smtClean="0">
                <a:sym typeface="Symbol"/>
              </a:rPr>
              <a:t>                                            7. </a:t>
            </a:r>
            <a:r>
              <a:rPr lang="en-US" i="1" dirty="0" err="1" smtClean="0">
                <a:sym typeface="Symbol"/>
              </a:rPr>
              <a:t>y</a:t>
            </a:r>
            <a:r>
              <a:rPr lang="en-US" baseline="-25000" dirty="0" err="1" smtClean="0">
                <a:sym typeface="Symbol"/>
              </a:rPr>
              <a:t>min</a:t>
            </a:r>
            <a:r>
              <a:rPr lang="en-US" dirty="0" smtClean="0">
                <a:sym typeface="Symbol"/>
              </a:rPr>
              <a:t> = 0 </a:t>
            </a:r>
            <a:r>
              <a:rPr lang="ru-RU" dirty="0" smtClean="0">
                <a:sym typeface="Symbol"/>
              </a:rPr>
              <a:t>при </a:t>
            </a:r>
            <a:r>
              <a:rPr lang="en-US" i="1" dirty="0" err="1" smtClean="0">
                <a:sym typeface="Symbol"/>
              </a:rPr>
              <a:t>x</a:t>
            </a:r>
            <a:r>
              <a:rPr lang="en-US" baseline="-25000" dirty="0" err="1" smtClean="0">
                <a:sym typeface="Symbol"/>
              </a:rPr>
              <a:t>min</a:t>
            </a:r>
            <a:r>
              <a:rPr lang="en-US" dirty="0" smtClean="0">
                <a:sym typeface="Symbol"/>
              </a:rPr>
              <a:t> = 0</a:t>
            </a:r>
            <a:r>
              <a:rPr lang="uk-UA" dirty="0" smtClean="0">
                <a:sym typeface="Symbol"/>
              </a:rPr>
              <a:t>     </a:t>
            </a:r>
            <a:endParaRPr lang="en-US" dirty="0" smtClean="0">
              <a:sym typeface="Symbol"/>
            </a:endParaRPr>
          </a:p>
          <a:p>
            <a:pPr marL="514350" indent="-514350">
              <a:buNone/>
            </a:pPr>
            <a:r>
              <a:rPr lang="ru-RU" dirty="0" smtClean="0">
                <a:sym typeface="Symbol"/>
              </a:rPr>
              <a:t>                                            </a:t>
            </a:r>
            <a:r>
              <a:rPr lang="en-US" dirty="0" smtClean="0">
                <a:sym typeface="Symbol"/>
              </a:rPr>
              <a:t>8</a:t>
            </a:r>
            <a:r>
              <a:rPr lang="ru-RU" dirty="0" smtClean="0">
                <a:sym typeface="Symbol"/>
              </a:rPr>
              <a:t>. Особые точки:</a:t>
            </a:r>
          </a:p>
          <a:p>
            <a:pPr marL="514350" indent="-514350">
              <a:buNone/>
            </a:pPr>
            <a:r>
              <a:rPr lang="ru-RU" dirty="0" smtClean="0">
                <a:sym typeface="Symbol"/>
              </a:rPr>
              <a:t>                                                (– 1; 1), (0; 0), (1; 1)</a:t>
            </a:r>
            <a:r>
              <a:rPr lang="uk-UA" dirty="0" smtClean="0">
                <a:sym typeface="Symbol"/>
              </a:rPr>
              <a:t> 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 flipH="1" flipV="1">
            <a:off x="4214810" y="3786190"/>
            <a:ext cx="285752" cy="28575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4214810" y="4214818"/>
            <a:ext cx="285752" cy="285752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 descr="сканирование0006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57158" y="1428736"/>
            <a:ext cx="3071834" cy="32147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28654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sz="4200" dirty="0" smtClean="0">
                <a:solidFill>
                  <a:schemeClr val="accent2">
                    <a:lumMod val="75000"/>
                  </a:schemeClr>
                </a:solidFill>
              </a:rPr>
              <a:t>y</a:t>
            </a:r>
            <a:r>
              <a:rPr lang="ru-RU" sz="4200" dirty="0" smtClean="0">
                <a:solidFill>
                  <a:schemeClr val="accent2">
                    <a:lumMod val="75000"/>
                  </a:schemeClr>
                </a:solidFill>
              </a:rPr>
              <a:t> = </a:t>
            </a:r>
            <a:r>
              <a:rPr lang="ru-RU" sz="4200" dirty="0" err="1" smtClean="0">
                <a:solidFill>
                  <a:schemeClr val="accent2">
                    <a:lumMod val="75000"/>
                  </a:schemeClr>
                </a:solidFill>
              </a:rPr>
              <a:t>х</a:t>
            </a:r>
            <a:r>
              <a:rPr lang="ru-RU" sz="4200" baseline="30000" dirty="0" smtClean="0">
                <a:solidFill>
                  <a:schemeClr val="accent2">
                    <a:lumMod val="75000"/>
                  </a:schemeClr>
                </a:solidFill>
              </a:rPr>
              <a:t>–</a:t>
            </a:r>
            <a:r>
              <a:rPr lang="en-US" sz="4200" baseline="30000" dirty="0" smtClean="0">
                <a:solidFill>
                  <a:schemeClr val="accent2">
                    <a:lumMod val="75000"/>
                  </a:schemeClr>
                </a:solidFill>
              </a:rPr>
              <a:t>n </a:t>
            </a:r>
            <a:r>
              <a:rPr lang="ru-RU" sz="4200" dirty="0" smtClean="0">
                <a:solidFill>
                  <a:schemeClr val="accent2">
                    <a:lumMod val="75000"/>
                  </a:schemeClr>
                </a:solidFill>
              </a:rPr>
              <a:t>, где </a:t>
            </a:r>
            <a:r>
              <a:rPr lang="en-US" sz="4200" dirty="0" smtClean="0">
                <a:solidFill>
                  <a:schemeClr val="accent2">
                    <a:lumMod val="75000"/>
                  </a:schemeClr>
                </a:solidFill>
              </a:rPr>
              <a:t>n </a:t>
            </a:r>
            <a:r>
              <a:rPr lang="en-US" sz="42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 </a:t>
            </a:r>
            <a:r>
              <a:rPr lang="en-US" sz="4200" dirty="0" smtClean="0">
                <a:solidFill>
                  <a:schemeClr val="accent2">
                    <a:lumMod val="75000"/>
                  </a:schemeClr>
                </a:solidFill>
              </a:rPr>
              <a:t>N</a:t>
            </a:r>
          </a:p>
          <a:p>
            <a:pPr>
              <a:buNone/>
            </a:pPr>
            <a:r>
              <a:rPr lang="en-US" sz="3600" i="1" dirty="0" smtClean="0">
                <a:solidFill>
                  <a:srgbClr val="1313DD"/>
                </a:solidFill>
              </a:rPr>
              <a:t>                                            </a:t>
            </a:r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</a:rPr>
              <a:t>у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= </a:t>
            </a:r>
            <a:r>
              <a:rPr lang="ru-RU" sz="3600" i="1" dirty="0" err="1" smtClean="0">
                <a:solidFill>
                  <a:schemeClr val="accent2">
                    <a:lumMod val="75000"/>
                  </a:schemeClr>
                </a:solidFill>
              </a:rPr>
              <a:t>х</a:t>
            </a:r>
            <a:r>
              <a:rPr lang="en-US" sz="3600" i="1" baseline="30000" dirty="0" smtClean="0">
                <a:solidFill>
                  <a:schemeClr val="accent2">
                    <a:lumMod val="75000"/>
                  </a:schemeClr>
                </a:solidFill>
              </a:rPr>
              <a:t>-</a:t>
            </a:r>
            <a:r>
              <a:rPr lang="ru-RU" sz="3600" baseline="30000" dirty="0" smtClean="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</a:rPr>
              <a:t>у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= </a:t>
            </a:r>
            <a:r>
              <a:rPr lang="ru-RU" sz="3600" i="1" dirty="0" err="1" smtClean="0">
                <a:solidFill>
                  <a:schemeClr val="accent2">
                    <a:lumMod val="75000"/>
                  </a:schemeClr>
                </a:solidFill>
              </a:rPr>
              <a:t>х</a:t>
            </a:r>
            <a:r>
              <a:rPr lang="en-US" sz="3600" i="1" baseline="30000" dirty="0" smtClean="0">
                <a:solidFill>
                  <a:schemeClr val="accent2">
                    <a:lumMod val="75000"/>
                  </a:schemeClr>
                </a:solidFill>
              </a:rPr>
              <a:t>-</a:t>
            </a:r>
            <a:r>
              <a:rPr lang="ru-RU" sz="3600" baseline="30000" dirty="0" smtClean="0">
                <a:solidFill>
                  <a:schemeClr val="accent2">
                    <a:lumMod val="75000"/>
                  </a:schemeClr>
                </a:solidFill>
              </a:rPr>
              <a:t>5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endParaRPr lang="ru-RU" sz="3600" baseline="30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1.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Д(</a:t>
            </a:r>
            <a:r>
              <a:rPr lang="ru-RU" sz="3600" i="1" dirty="0" err="1" smtClean="0">
                <a:solidFill>
                  <a:schemeClr val="accent2">
                    <a:lumMod val="75000"/>
                  </a:schemeClr>
                </a:solidFill>
              </a:rPr>
              <a:t>х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) = </a:t>
            </a: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(– ; 0)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</a:t>
            </a: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(0; + )</a:t>
            </a:r>
            <a:endParaRPr lang="ru-RU" sz="3600" dirty="0" smtClean="0">
              <a:solidFill>
                <a:schemeClr val="accent2">
                  <a:lumMod val="75000"/>
                </a:schemeClr>
              </a:solidFill>
              <a:sym typeface="Symbol"/>
            </a:endParaRPr>
          </a:p>
          <a:p>
            <a:pPr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2. E(</a:t>
            </a:r>
            <a:r>
              <a:rPr lang="en-US" sz="3600" i="1" dirty="0" smtClean="0">
                <a:solidFill>
                  <a:schemeClr val="accent2">
                    <a:lumMod val="75000"/>
                  </a:schemeClr>
                </a:solidFill>
              </a:rPr>
              <a:t>y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) = </a:t>
            </a: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(– ; 0)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</a:t>
            </a: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(0; + )</a:t>
            </a:r>
            <a:endParaRPr lang="ru-RU" sz="3600" dirty="0" smtClean="0">
              <a:solidFill>
                <a:schemeClr val="accent2">
                  <a:lumMod val="75000"/>
                </a:schemeClr>
              </a:solidFill>
              <a:sym typeface="Symbol"/>
            </a:endParaRPr>
          </a:p>
          <a:p>
            <a:pPr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                                      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3.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Нечётная</a:t>
            </a:r>
          </a:p>
          <a:p>
            <a:pPr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                                       4. Нулей нет</a:t>
            </a:r>
          </a:p>
          <a:p>
            <a:pPr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                                       5. </a:t>
            </a:r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у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&gt; 0 </a:t>
            </a: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при </a:t>
            </a:r>
            <a:r>
              <a:rPr lang="uk-UA" sz="36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(0; + )</a:t>
            </a:r>
          </a:p>
          <a:p>
            <a:pPr>
              <a:buNone/>
            </a:pPr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                                              </a:t>
            </a:r>
            <a:r>
              <a:rPr lang="en-US" sz="36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y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&lt; 0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при </a:t>
            </a:r>
            <a:r>
              <a:rPr lang="uk-UA" sz="36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(– ; 0)</a:t>
            </a:r>
          </a:p>
          <a:p>
            <a:pPr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                                 </a:t>
            </a:r>
          </a:p>
          <a:p>
            <a:pPr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6.   при </a:t>
            </a:r>
            <a:r>
              <a:rPr lang="uk-UA" sz="36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 (– ; 0)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</a:t>
            </a: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(0; + ) </a:t>
            </a:r>
            <a:endParaRPr lang="ru-RU" sz="3600" dirty="0" smtClean="0">
              <a:solidFill>
                <a:schemeClr val="accent2">
                  <a:lumMod val="75000"/>
                </a:schemeClr>
              </a:solidFill>
              <a:sym typeface="Symbol"/>
            </a:endParaRPr>
          </a:p>
          <a:p>
            <a:pPr>
              <a:buNone/>
            </a:pP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7. </a:t>
            </a:r>
            <a:r>
              <a:rPr lang="uk-UA" sz="3600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Экстремумов</a:t>
            </a:r>
            <a:r>
              <a:rPr lang="uk-UA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</a:t>
            </a:r>
            <a:r>
              <a:rPr lang="uk-UA" sz="3600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нет</a:t>
            </a:r>
            <a:endParaRPr lang="uk-UA" sz="3600" dirty="0" smtClean="0">
              <a:solidFill>
                <a:schemeClr val="accent2">
                  <a:lumMod val="75000"/>
                </a:schemeClr>
              </a:solidFill>
              <a:sym typeface="Symbol"/>
            </a:endParaRPr>
          </a:p>
          <a:p>
            <a:pPr marL="514350" indent="-514350"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8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. Особые точки: (– 1; – 1), (1; 1)</a:t>
            </a:r>
          </a:p>
          <a:p>
            <a:pPr marL="514350" indent="-514350"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9. Асимптоты: </a:t>
            </a:r>
            <a:r>
              <a:rPr lang="ru-RU" sz="3600" i="1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= 0, </a:t>
            </a:r>
            <a:r>
              <a:rPr lang="ru-RU" sz="36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у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= 0</a:t>
            </a:r>
            <a:endParaRPr lang="ru-RU" sz="36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сканирование0001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00034" y="785794"/>
            <a:ext cx="3143272" cy="3429024"/>
          </a:xfrm>
          <a:prstGeom prst="rect">
            <a:avLst/>
          </a:prstGeom>
          <a:solidFill>
            <a:srgbClr val="00FF0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</p:pic>
      <p:cxnSp>
        <p:nvCxnSpPr>
          <p:cNvPr id="6" name="Прямая со стрелкой 5"/>
          <p:cNvCxnSpPr/>
          <p:nvPr/>
        </p:nvCxnSpPr>
        <p:spPr>
          <a:xfrm rot="5400000">
            <a:off x="571472" y="4572008"/>
            <a:ext cx="428628" cy="285752"/>
          </a:xfrm>
          <a:prstGeom prst="straightConnector1">
            <a:avLst/>
          </a:prstGeom>
          <a:ln>
            <a:solidFill>
              <a:srgbClr val="1313D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214313" y="142875"/>
            <a:ext cx="8643937" cy="642937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y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 = </a:t>
            </a:r>
            <a:r>
              <a:rPr lang="ru-RU" sz="3600" dirty="0" err="1" smtClean="0">
                <a:solidFill>
                  <a:schemeClr val="accent2">
                    <a:lumMod val="75000"/>
                  </a:schemeClr>
                </a:solidFill>
              </a:rPr>
              <a:t>х</a:t>
            </a:r>
            <a:r>
              <a:rPr lang="ru-RU" sz="3600" baseline="30000" dirty="0" smtClean="0">
                <a:solidFill>
                  <a:schemeClr val="accent2">
                    <a:lumMod val="75000"/>
                  </a:schemeClr>
                </a:solidFill>
              </a:rPr>
              <a:t>–</a:t>
            </a:r>
            <a:r>
              <a:rPr lang="en-US" sz="3600" baseline="30000" dirty="0" smtClean="0">
                <a:solidFill>
                  <a:schemeClr val="accent2">
                    <a:lumMod val="75000"/>
                  </a:schemeClr>
                </a:solidFill>
              </a:rPr>
              <a:t>n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, где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n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 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</a:rPr>
              <a:t>N</a:t>
            </a:r>
          </a:p>
          <a:p>
            <a:pPr>
              <a:buNone/>
            </a:pPr>
            <a:r>
              <a:rPr lang="en-US" sz="2800" i="1" dirty="0" smtClean="0">
                <a:solidFill>
                  <a:srgbClr val="1313DD"/>
                </a:solidFill>
              </a:rPr>
              <a:t>                                            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у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= </a:t>
            </a:r>
            <a:r>
              <a:rPr lang="ru-RU" sz="2800" i="1" dirty="0" err="1" smtClean="0">
                <a:solidFill>
                  <a:schemeClr val="accent2">
                    <a:lumMod val="75000"/>
                  </a:schemeClr>
                </a:solidFill>
              </a:rPr>
              <a:t>х</a:t>
            </a:r>
            <a:r>
              <a:rPr lang="en-US" sz="2800" i="1" baseline="30000" dirty="0" smtClean="0">
                <a:solidFill>
                  <a:schemeClr val="accent2">
                    <a:lumMod val="75000"/>
                  </a:schemeClr>
                </a:solidFill>
              </a:rPr>
              <a:t>-</a:t>
            </a:r>
            <a:r>
              <a:rPr lang="ru-RU" sz="2800" i="1" baseline="300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у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= </a:t>
            </a:r>
            <a:r>
              <a:rPr lang="ru-RU" sz="2800" i="1" dirty="0" err="1" smtClean="0">
                <a:solidFill>
                  <a:schemeClr val="accent2">
                    <a:lumMod val="75000"/>
                  </a:schemeClr>
                </a:solidFill>
              </a:rPr>
              <a:t>х</a:t>
            </a:r>
            <a:r>
              <a:rPr lang="en-US" sz="2800" i="1" baseline="30000" dirty="0" smtClean="0">
                <a:solidFill>
                  <a:schemeClr val="accent2">
                    <a:lumMod val="75000"/>
                  </a:schemeClr>
                </a:solidFill>
              </a:rPr>
              <a:t>-</a:t>
            </a:r>
            <a:r>
              <a:rPr lang="ru-RU" sz="2800" i="1" baseline="30000" dirty="0" smtClean="0">
                <a:solidFill>
                  <a:schemeClr val="accent2">
                    <a:lumMod val="75000"/>
                  </a:schemeClr>
                </a:solidFill>
              </a:rPr>
              <a:t>4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endParaRPr lang="ru-RU" sz="2800" baseline="300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1.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Д(</a:t>
            </a:r>
            <a:r>
              <a:rPr lang="ru-RU" sz="2800" i="1" dirty="0" err="1" smtClean="0">
                <a:solidFill>
                  <a:schemeClr val="accent2">
                    <a:lumMod val="75000"/>
                  </a:schemeClr>
                </a:solidFill>
              </a:rPr>
              <a:t>х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) = </a:t>
            </a: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(– ; 0)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</a:t>
            </a: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(0; + )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  <a:sym typeface="Symbol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 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2. E(</a:t>
            </a:r>
            <a:r>
              <a:rPr lang="en-US" sz="2800" i="1" dirty="0" smtClean="0">
                <a:solidFill>
                  <a:schemeClr val="accent2">
                    <a:lumMod val="75000"/>
                  </a:schemeClr>
                </a:solidFill>
              </a:rPr>
              <a:t>y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</a:rPr>
              <a:t>) = </a:t>
            </a: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(0; + )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  <a:sym typeface="Symbol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                                      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3.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Чётная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                                       4. Нулей нет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                                       5. 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у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&gt; 0 </a:t>
            </a: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при </a:t>
            </a:r>
            <a:r>
              <a:rPr lang="uk-UA" sz="28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(0; + ) 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                                                                      </a:t>
            </a: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(– ; 0)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                                       6.    при </a:t>
            </a:r>
            <a:r>
              <a:rPr lang="uk-UA" sz="28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 (– ; 0) </a:t>
            </a:r>
          </a:p>
          <a:p>
            <a:pPr>
              <a:buNone/>
            </a:pP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                                              при </a:t>
            </a:r>
            <a:r>
              <a:rPr lang="uk-UA" sz="28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 (0; + ) 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  <a:sym typeface="Symbol"/>
            </a:endParaRPr>
          </a:p>
          <a:p>
            <a:pPr>
              <a:buNone/>
            </a:pP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7. </a:t>
            </a:r>
            <a:r>
              <a:rPr lang="uk-UA" sz="2800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Экстремумов</a:t>
            </a:r>
            <a:r>
              <a:rPr lang="uk-UA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</a:t>
            </a:r>
            <a:r>
              <a:rPr lang="uk-UA" sz="2800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нет</a:t>
            </a:r>
            <a:endParaRPr lang="uk-UA" sz="2800" dirty="0" smtClean="0">
              <a:solidFill>
                <a:schemeClr val="accent2">
                  <a:lumMod val="75000"/>
                </a:schemeClr>
              </a:solidFill>
              <a:sym typeface="Symbol"/>
            </a:endParaRPr>
          </a:p>
          <a:p>
            <a:pPr marL="514350" indent="-514350"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</a:t>
            </a:r>
            <a:r>
              <a:rPr lang="en-US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8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. Особые точки: (– 1; 1), (1; 1)</a:t>
            </a:r>
          </a:p>
          <a:p>
            <a:pPr marL="514350" indent="-514350">
              <a:buNone/>
            </a:pP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9. Асимптоты: </a:t>
            </a:r>
            <a:r>
              <a:rPr lang="ru-RU" sz="2800" i="1" dirty="0" err="1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х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= 0, 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у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sym typeface="Symbol"/>
              </a:rPr>
              <a:t> = 0</a:t>
            </a:r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сканирование0002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720" y="857232"/>
            <a:ext cx="3357586" cy="3286148"/>
          </a:xfrm>
          <a:prstGeom prst="rect">
            <a:avLst/>
          </a:prstGeom>
        </p:spPr>
      </p:pic>
      <p:cxnSp>
        <p:nvCxnSpPr>
          <p:cNvPr id="8" name="Прямая со стрелкой 7"/>
          <p:cNvCxnSpPr/>
          <p:nvPr/>
        </p:nvCxnSpPr>
        <p:spPr>
          <a:xfrm rot="5400000" flipH="1" flipV="1">
            <a:off x="4071934" y="4000504"/>
            <a:ext cx="50006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4000496" y="4500570"/>
            <a:ext cx="50006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8786874" cy="6429420"/>
          </a:xfrm>
        </p:spPr>
        <p:txBody>
          <a:bodyPr>
            <a:normAutofit fontScale="40000" lnSpcReduction="20000"/>
          </a:bodyPr>
          <a:lstStyle/>
          <a:p>
            <a:pPr marL="514350" indent="-514350" algn="ctr">
              <a:buNone/>
            </a:pPr>
            <a:r>
              <a:rPr lang="en-US" sz="7600" dirty="0" smtClean="0">
                <a:solidFill>
                  <a:srgbClr val="003300"/>
                </a:solidFill>
              </a:rPr>
              <a:t>y</a:t>
            </a:r>
            <a:r>
              <a:rPr lang="ru-RU" sz="7600" dirty="0" smtClean="0">
                <a:solidFill>
                  <a:srgbClr val="003300"/>
                </a:solidFill>
              </a:rPr>
              <a:t> = </a:t>
            </a:r>
            <a:r>
              <a:rPr lang="en-US" sz="7600" dirty="0" smtClean="0">
                <a:solidFill>
                  <a:srgbClr val="003300"/>
                </a:solidFill>
              </a:rPr>
              <a:t>      , n </a:t>
            </a:r>
            <a:r>
              <a:rPr lang="en-US" sz="7600" dirty="0" smtClean="0">
                <a:solidFill>
                  <a:srgbClr val="003300"/>
                </a:solidFill>
                <a:sym typeface="Symbol"/>
              </a:rPr>
              <a:t> N</a:t>
            </a:r>
            <a:r>
              <a:rPr lang="ru-RU" sz="7600" dirty="0" smtClean="0">
                <a:solidFill>
                  <a:srgbClr val="003300"/>
                </a:solidFill>
              </a:rPr>
              <a:t> </a:t>
            </a:r>
          </a:p>
          <a:p>
            <a:pPr marL="514350" indent="-514350">
              <a:buNone/>
            </a:pPr>
            <a:endParaRPr lang="ru-RU" sz="3600" dirty="0" smtClean="0">
              <a:solidFill>
                <a:srgbClr val="003300"/>
              </a:solidFill>
            </a:endParaRPr>
          </a:p>
          <a:p>
            <a:pPr marL="514350" indent="-514350">
              <a:buNone/>
            </a:pPr>
            <a:r>
              <a:rPr lang="ru-RU" sz="3600" dirty="0" smtClean="0">
                <a:solidFill>
                  <a:srgbClr val="003300"/>
                </a:solidFill>
              </a:rPr>
              <a:t>                                                      </a:t>
            </a:r>
          </a:p>
          <a:p>
            <a:pPr marL="514350" indent="-514350">
              <a:buNone/>
            </a:pPr>
            <a:r>
              <a:rPr lang="ru-RU" sz="5900" dirty="0" smtClean="0">
                <a:solidFill>
                  <a:srgbClr val="003300"/>
                </a:solidFill>
              </a:rPr>
              <a:t>                                                         </a:t>
            </a:r>
            <a:r>
              <a:rPr lang="ru-RU" sz="7000" dirty="0" smtClean="0">
                <a:solidFill>
                  <a:srgbClr val="003300"/>
                </a:solidFill>
              </a:rPr>
              <a:t>у =          , </a:t>
            </a:r>
            <a:r>
              <a:rPr lang="ru-RU" sz="7000" dirty="0" err="1" smtClean="0">
                <a:solidFill>
                  <a:srgbClr val="003300"/>
                </a:solidFill>
              </a:rPr>
              <a:t>у</a:t>
            </a:r>
            <a:r>
              <a:rPr lang="ru-RU" sz="7000" dirty="0" smtClean="0">
                <a:solidFill>
                  <a:srgbClr val="003300"/>
                </a:solidFill>
              </a:rPr>
              <a:t> =                                             </a:t>
            </a:r>
          </a:p>
          <a:p>
            <a:pPr marL="514350" indent="-514350">
              <a:buNone/>
            </a:pPr>
            <a:r>
              <a:rPr lang="ru-RU" sz="5900" dirty="0" smtClean="0">
                <a:solidFill>
                  <a:srgbClr val="003300"/>
                </a:solidFill>
              </a:rPr>
              <a:t>                                             </a:t>
            </a:r>
          </a:p>
          <a:p>
            <a:pPr marL="514350" indent="-514350">
              <a:buNone/>
            </a:pPr>
            <a:r>
              <a:rPr lang="ru-RU" sz="5900" dirty="0" smtClean="0">
                <a:solidFill>
                  <a:srgbClr val="003300"/>
                </a:solidFill>
              </a:rPr>
              <a:t>                                                       </a:t>
            </a:r>
            <a:r>
              <a:rPr lang="en-US" sz="7000" dirty="0" smtClean="0">
                <a:solidFill>
                  <a:srgbClr val="003300"/>
                </a:solidFill>
              </a:rPr>
              <a:t>1. </a:t>
            </a:r>
            <a:r>
              <a:rPr lang="ru-RU" sz="7000" dirty="0" smtClean="0">
                <a:solidFill>
                  <a:srgbClr val="003300"/>
                </a:solidFill>
              </a:rPr>
              <a:t>Д(</a:t>
            </a:r>
            <a:r>
              <a:rPr lang="ru-RU" sz="7000" i="1" dirty="0" err="1" smtClean="0">
                <a:solidFill>
                  <a:srgbClr val="003300"/>
                </a:solidFill>
              </a:rPr>
              <a:t>х</a:t>
            </a:r>
            <a:r>
              <a:rPr lang="ru-RU" sz="7000" dirty="0" smtClean="0">
                <a:solidFill>
                  <a:srgbClr val="003300"/>
                </a:solidFill>
              </a:rPr>
              <a:t>) = </a:t>
            </a:r>
            <a:r>
              <a:rPr lang="en-US" sz="7000" dirty="0" smtClean="0">
                <a:solidFill>
                  <a:srgbClr val="003300"/>
                </a:solidFill>
              </a:rPr>
              <a:t>R</a:t>
            </a:r>
            <a:r>
              <a:rPr lang="ru-RU" sz="7000" dirty="0" smtClean="0">
                <a:solidFill>
                  <a:srgbClr val="003300"/>
                </a:solidFill>
              </a:rPr>
              <a:t> </a:t>
            </a:r>
            <a:endParaRPr lang="en-US" sz="7000" dirty="0" smtClean="0">
              <a:solidFill>
                <a:srgbClr val="003300"/>
              </a:solidFill>
            </a:endParaRPr>
          </a:p>
          <a:p>
            <a:pPr marL="514350" indent="-514350">
              <a:buNone/>
            </a:pPr>
            <a:r>
              <a:rPr lang="ru-RU" sz="5900" dirty="0" smtClean="0">
                <a:solidFill>
                  <a:srgbClr val="003300"/>
                </a:solidFill>
              </a:rPr>
              <a:t>                                                       </a:t>
            </a:r>
            <a:r>
              <a:rPr lang="en-US" sz="7000" dirty="0" smtClean="0">
                <a:solidFill>
                  <a:srgbClr val="003300"/>
                </a:solidFill>
              </a:rPr>
              <a:t>2. E(</a:t>
            </a:r>
            <a:r>
              <a:rPr lang="en-US" sz="7000" i="1" dirty="0" smtClean="0">
                <a:solidFill>
                  <a:srgbClr val="003300"/>
                </a:solidFill>
              </a:rPr>
              <a:t>y</a:t>
            </a:r>
            <a:r>
              <a:rPr lang="en-US" sz="7000" dirty="0" smtClean="0">
                <a:solidFill>
                  <a:srgbClr val="003300"/>
                </a:solidFill>
              </a:rPr>
              <a:t>) = </a:t>
            </a:r>
            <a:r>
              <a:rPr lang="en-US" sz="7000" dirty="0" smtClean="0">
                <a:solidFill>
                  <a:srgbClr val="003300"/>
                </a:solidFill>
                <a:sym typeface="Symbol"/>
              </a:rPr>
              <a:t>R</a:t>
            </a:r>
          </a:p>
          <a:p>
            <a:pPr marL="514350" indent="-514350">
              <a:buNone/>
            </a:pPr>
            <a:r>
              <a:rPr lang="ru-RU" sz="5900" dirty="0" smtClean="0">
                <a:solidFill>
                  <a:srgbClr val="003300"/>
                </a:solidFill>
                <a:sym typeface="Symbol"/>
              </a:rPr>
              <a:t>                                                       </a:t>
            </a:r>
            <a:r>
              <a:rPr lang="en-US" sz="7000" dirty="0" smtClean="0">
                <a:solidFill>
                  <a:srgbClr val="003300"/>
                </a:solidFill>
                <a:sym typeface="Symbol"/>
              </a:rPr>
              <a:t>3. </a:t>
            </a:r>
            <a:r>
              <a:rPr lang="ru-RU" sz="7000" dirty="0" smtClean="0">
                <a:solidFill>
                  <a:srgbClr val="003300"/>
                </a:solidFill>
                <a:sym typeface="Symbol"/>
              </a:rPr>
              <a:t>Нечётная</a:t>
            </a:r>
          </a:p>
          <a:p>
            <a:pPr marL="514350" indent="-514350">
              <a:buNone/>
            </a:pPr>
            <a:r>
              <a:rPr lang="ru-RU" sz="5900" dirty="0" smtClean="0">
                <a:solidFill>
                  <a:srgbClr val="003300"/>
                </a:solidFill>
                <a:sym typeface="Symbol"/>
              </a:rPr>
              <a:t>                                                       </a:t>
            </a:r>
            <a:r>
              <a:rPr lang="ru-RU" sz="7000" dirty="0" smtClean="0">
                <a:solidFill>
                  <a:srgbClr val="003300"/>
                </a:solidFill>
                <a:sym typeface="Symbol"/>
              </a:rPr>
              <a:t>4. Нули </a:t>
            </a:r>
            <a:r>
              <a:rPr lang="ru-RU" sz="7000" dirty="0" err="1" smtClean="0">
                <a:solidFill>
                  <a:srgbClr val="003300"/>
                </a:solidFill>
                <a:sym typeface="Symbol"/>
              </a:rPr>
              <a:t>х</a:t>
            </a:r>
            <a:r>
              <a:rPr lang="ru-RU" sz="7000" dirty="0" smtClean="0">
                <a:solidFill>
                  <a:srgbClr val="003300"/>
                </a:solidFill>
                <a:sym typeface="Symbol"/>
              </a:rPr>
              <a:t> = 0; у = 0                              </a:t>
            </a:r>
          </a:p>
          <a:p>
            <a:pPr marL="514350" indent="-514350">
              <a:buNone/>
            </a:pPr>
            <a:r>
              <a:rPr lang="ru-RU" sz="5900" dirty="0" smtClean="0">
                <a:solidFill>
                  <a:srgbClr val="003300"/>
                </a:solidFill>
                <a:sym typeface="Symbol"/>
              </a:rPr>
              <a:t>                                                       </a:t>
            </a:r>
            <a:r>
              <a:rPr lang="ru-RU" sz="7000" dirty="0" smtClean="0">
                <a:solidFill>
                  <a:srgbClr val="003300"/>
                </a:solidFill>
                <a:sym typeface="Symbol"/>
              </a:rPr>
              <a:t>5. у </a:t>
            </a:r>
            <a:r>
              <a:rPr lang="en-US" sz="7000" dirty="0" smtClean="0">
                <a:solidFill>
                  <a:srgbClr val="003300"/>
                </a:solidFill>
                <a:sym typeface="Symbol"/>
              </a:rPr>
              <a:t>&gt; 0 </a:t>
            </a:r>
            <a:r>
              <a:rPr lang="uk-UA" sz="7000" dirty="0" smtClean="0">
                <a:solidFill>
                  <a:srgbClr val="003300"/>
                </a:solidFill>
                <a:sym typeface="Symbol"/>
              </a:rPr>
              <a:t>при </a:t>
            </a:r>
            <a:r>
              <a:rPr lang="uk-UA" sz="7000" i="1" dirty="0" smtClean="0">
                <a:solidFill>
                  <a:srgbClr val="003300"/>
                </a:solidFill>
                <a:sym typeface="Symbol"/>
              </a:rPr>
              <a:t>х</a:t>
            </a:r>
            <a:r>
              <a:rPr lang="uk-UA" sz="7000" dirty="0" smtClean="0">
                <a:solidFill>
                  <a:srgbClr val="003300"/>
                </a:solidFill>
                <a:sym typeface="Symbol"/>
              </a:rPr>
              <a:t>  (0; + ) </a:t>
            </a:r>
          </a:p>
          <a:p>
            <a:pPr marL="514350" indent="-514350">
              <a:buNone/>
            </a:pPr>
            <a:r>
              <a:rPr lang="uk-UA" sz="7000" dirty="0" smtClean="0">
                <a:solidFill>
                  <a:srgbClr val="003300"/>
                </a:solidFill>
                <a:sym typeface="Symbol"/>
              </a:rPr>
              <a:t>                                                   </a:t>
            </a:r>
            <a:r>
              <a:rPr lang="ru-RU" sz="7000" dirty="0" smtClean="0">
                <a:solidFill>
                  <a:srgbClr val="003300"/>
                </a:solidFill>
                <a:sym typeface="Symbol"/>
              </a:rPr>
              <a:t>у </a:t>
            </a:r>
            <a:r>
              <a:rPr lang="en-US" sz="7000" dirty="0" smtClean="0">
                <a:solidFill>
                  <a:srgbClr val="003300"/>
                </a:solidFill>
                <a:sym typeface="Symbol"/>
              </a:rPr>
              <a:t>&lt; 0 </a:t>
            </a:r>
            <a:r>
              <a:rPr lang="uk-UA" sz="7000" dirty="0" smtClean="0">
                <a:solidFill>
                  <a:srgbClr val="003300"/>
                </a:solidFill>
                <a:sym typeface="Symbol"/>
              </a:rPr>
              <a:t>при </a:t>
            </a:r>
            <a:r>
              <a:rPr lang="uk-UA" sz="7000" i="1" dirty="0" smtClean="0">
                <a:solidFill>
                  <a:srgbClr val="003300"/>
                </a:solidFill>
                <a:sym typeface="Symbol"/>
              </a:rPr>
              <a:t>х</a:t>
            </a:r>
            <a:r>
              <a:rPr lang="uk-UA" sz="7000" dirty="0" smtClean="0">
                <a:solidFill>
                  <a:srgbClr val="003300"/>
                </a:solidFill>
                <a:sym typeface="Symbol"/>
              </a:rPr>
              <a:t>  (– ; 0)  </a:t>
            </a:r>
          </a:p>
          <a:p>
            <a:pPr marL="514350" indent="-514350">
              <a:buNone/>
            </a:pPr>
            <a:r>
              <a:rPr lang="ru-RU" sz="5900" dirty="0" smtClean="0">
                <a:solidFill>
                  <a:srgbClr val="003300"/>
                </a:solidFill>
                <a:sym typeface="Symbol"/>
              </a:rPr>
              <a:t>                                                       </a:t>
            </a:r>
            <a:r>
              <a:rPr lang="ru-RU" sz="7000" dirty="0" smtClean="0">
                <a:solidFill>
                  <a:srgbClr val="003300"/>
                </a:solidFill>
                <a:sym typeface="Symbol"/>
              </a:rPr>
              <a:t>6. Возрастает на всей Д(</a:t>
            </a:r>
            <a:r>
              <a:rPr lang="ru-RU" sz="7000" dirty="0" err="1" smtClean="0">
                <a:solidFill>
                  <a:srgbClr val="003300"/>
                </a:solidFill>
                <a:sym typeface="Symbol"/>
              </a:rPr>
              <a:t>х</a:t>
            </a:r>
            <a:r>
              <a:rPr lang="ru-RU" sz="7000" dirty="0" smtClean="0">
                <a:solidFill>
                  <a:srgbClr val="003300"/>
                </a:solidFill>
                <a:sym typeface="Symbol"/>
              </a:rPr>
              <a:t>)</a:t>
            </a:r>
          </a:p>
          <a:p>
            <a:pPr marL="514350" indent="-514350">
              <a:buNone/>
            </a:pPr>
            <a:r>
              <a:rPr lang="uk-UA" sz="5900" dirty="0" smtClean="0">
                <a:solidFill>
                  <a:srgbClr val="003300"/>
                </a:solidFill>
                <a:sym typeface="Symbol"/>
              </a:rPr>
              <a:t>                                                       </a:t>
            </a:r>
            <a:r>
              <a:rPr lang="uk-UA" sz="7000" dirty="0" smtClean="0">
                <a:solidFill>
                  <a:srgbClr val="003300"/>
                </a:solidFill>
                <a:sym typeface="Symbol"/>
              </a:rPr>
              <a:t>7. </a:t>
            </a:r>
            <a:r>
              <a:rPr lang="ru-RU" sz="7000" dirty="0" smtClean="0">
                <a:solidFill>
                  <a:srgbClr val="003300"/>
                </a:solidFill>
                <a:sym typeface="Symbol"/>
              </a:rPr>
              <a:t>Экстремумов нет</a:t>
            </a:r>
            <a:r>
              <a:rPr lang="uk-UA" sz="7000" dirty="0" smtClean="0">
                <a:solidFill>
                  <a:srgbClr val="003300"/>
                </a:solidFill>
                <a:sym typeface="Symbol"/>
              </a:rPr>
              <a:t>    </a:t>
            </a:r>
            <a:endParaRPr lang="en-US" sz="7000" dirty="0" smtClean="0">
              <a:solidFill>
                <a:srgbClr val="003300"/>
              </a:solidFill>
              <a:sym typeface="Symbol"/>
            </a:endParaRPr>
          </a:p>
          <a:p>
            <a:pPr marL="514350" indent="-514350">
              <a:buNone/>
            </a:pPr>
            <a:r>
              <a:rPr lang="ru-RU" sz="5900" dirty="0" smtClean="0">
                <a:solidFill>
                  <a:srgbClr val="003300"/>
                </a:solidFill>
                <a:sym typeface="Symbol"/>
              </a:rPr>
              <a:t>                                                       </a:t>
            </a:r>
            <a:r>
              <a:rPr lang="en-US" sz="7000" dirty="0" smtClean="0">
                <a:solidFill>
                  <a:srgbClr val="003300"/>
                </a:solidFill>
                <a:sym typeface="Symbol"/>
              </a:rPr>
              <a:t>8</a:t>
            </a:r>
            <a:r>
              <a:rPr lang="ru-RU" sz="7000" dirty="0" smtClean="0">
                <a:solidFill>
                  <a:srgbClr val="003300"/>
                </a:solidFill>
                <a:sym typeface="Symbol"/>
              </a:rPr>
              <a:t>. Особые  точки:</a:t>
            </a:r>
          </a:p>
          <a:p>
            <a:pPr marL="514350" indent="-514350">
              <a:buNone/>
            </a:pPr>
            <a:r>
              <a:rPr lang="ru-RU" sz="5900" dirty="0" smtClean="0">
                <a:solidFill>
                  <a:srgbClr val="003300"/>
                </a:solidFill>
                <a:sym typeface="Symbol"/>
              </a:rPr>
              <a:t>                                                            </a:t>
            </a:r>
            <a:r>
              <a:rPr lang="ru-RU" sz="7000" dirty="0" smtClean="0">
                <a:solidFill>
                  <a:srgbClr val="003300"/>
                </a:solidFill>
                <a:sym typeface="Symbol"/>
              </a:rPr>
              <a:t>(– 1; 1), (1; 1),</a:t>
            </a:r>
            <a:r>
              <a:rPr lang="uk-UA" sz="7000" dirty="0" smtClean="0">
                <a:solidFill>
                  <a:srgbClr val="003300"/>
                </a:solidFill>
                <a:sym typeface="Symbol"/>
              </a:rPr>
              <a:t> </a:t>
            </a:r>
            <a:r>
              <a:rPr lang="ru-RU" sz="7000" dirty="0" smtClean="0">
                <a:solidFill>
                  <a:srgbClr val="003300"/>
                </a:solidFill>
                <a:sym typeface="Symbol"/>
              </a:rPr>
              <a:t>(0; 0)</a:t>
            </a:r>
            <a:r>
              <a:rPr lang="en-US" sz="7000" dirty="0" smtClean="0">
                <a:solidFill>
                  <a:srgbClr val="003300"/>
                </a:solidFill>
              </a:rPr>
              <a:t> </a:t>
            </a:r>
            <a:endParaRPr lang="ru-RU" sz="7000" dirty="0" smtClean="0">
              <a:solidFill>
                <a:srgbClr val="003300"/>
              </a:solidFill>
            </a:endParaRPr>
          </a:p>
          <a:p>
            <a:pPr algn="ctr">
              <a:buNone/>
            </a:pPr>
            <a:endParaRPr lang="ru-RU" sz="3600" dirty="0" smtClean="0">
              <a:solidFill>
                <a:srgbClr val="003300"/>
              </a:solidFill>
            </a:endParaRPr>
          </a:p>
          <a:p>
            <a:pPr>
              <a:buNone/>
            </a:pPr>
            <a:r>
              <a:rPr lang="en-US" sz="3600" dirty="0" smtClean="0">
                <a:solidFill>
                  <a:srgbClr val="003300"/>
                </a:solidFill>
              </a:rPr>
              <a:t>         </a:t>
            </a:r>
            <a:r>
              <a:rPr lang="ru-RU" sz="3600" dirty="0" smtClean="0">
                <a:solidFill>
                  <a:srgbClr val="003300"/>
                </a:solidFill>
              </a:rPr>
              <a:t> </a:t>
            </a:r>
            <a:endParaRPr lang="ru-RU" sz="3600" dirty="0">
              <a:solidFill>
                <a:srgbClr val="003300"/>
              </a:solidFill>
            </a:endParaRP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857620" y="214290"/>
            <a:ext cx="642942" cy="571504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072066" y="1000108"/>
            <a:ext cx="642942" cy="64294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scene3d>
            <a:camera prst="orthographicFront"/>
            <a:lightRig rig="chilly" dir="t"/>
          </a:scene3d>
          <a:sp3d extrusionH="76200" contourW="12700" prstMaterial="matte">
            <a:extrusionClr>
              <a:srgbClr val="FF99CC"/>
            </a:extrusionClr>
            <a:contourClr>
              <a:srgbClr val="FF99CC"/>
            </a:contourClr>
          </a:sp3d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643702" y="1000108"/>
            <a:ext cx="642942" cy="642942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Рисунок 12" descr="сканирование0001.jpg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28596" y="928670"/>
            <a:ext cx="3429024" cy="3429024"/>
          </a:xfrm>
          <a:prstGeom prst="rect">
            <a:avLst/>
          </a:prstGeom>
          <a:solidFill>
            <a:srgbClr val="CCCC00"/>
          </a:solidFill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643998" cy="6357982"/>
          </a:xfrm>
        </p:spPr>
        <p:txBody>
          <a:bodyPr>
            <a:normAutofit fontScale="77500" lnSpcReduction="20000"/>
          </a:bodyPr>
          <a:lstStyle/>
          <a:p>
            <a:pPr marL="514350" indent="-514350" algn="ctr">
              <a:buNone/>
            </a:pPr>
            <a:r>
              <a:rPr lang="en-US" sz="4000" dirty="0" smtClean="0">
                <a:solidFill>
                  <a:srgbClr val="003300"/>
                </a:solidFill>
              </a:rPr>
              <a:t>y</a:t>
            </a:r>
            <a:r>
              <a:rPr lang="ru-RU" sz="4000" dirty="0" smtClean="0">
                <a:solidFill>
                  <a:srgbClr val="003300"/>
                </a:solidFill>
              </a:rPr>
              <a:t> =   </a:t>
            </a:r>
            <a:r>
              <a:rPr lang="en-US" sz="4000" dirty="0" smtClean="0">
                <a:solidFill>
                  <a:srgbClr val="003300"/>
                </a:solidFill>
              </a:rPr>
              <a:t>      , n </a:t>
            </a:r>
            <a:r>
              <a:rPr lang="en-US" sz="4000" dirty="0" smtClean="0">
                <a:solidFill>
                  <a:srgbClr val="003300"/>
                </a:solidFill>
                <a:sym typeface="Symbol"/>
              </a:rPr>
              <a:t> N</a:t>
            </a:r>
            <a:r>
              <a:rPr lang="ru-RU" sz="4000" dirty="0" smtClean="0">
                <a:solidFill>
                  <a:srgbClr val="003300"/>
                </a:solidFill>
              </a:rPr>
              <a:t> </a:t>
            </a:r>
          </a:p>
          <a:p>
            <a:pPr marL="514350" indent="-514350">
              <a:buNone/>
            </a:pPr>
            <a:endParaRPr lang="ru-RU" sz="1400" dirty="0" smtClean="0">
              <a:solidFill>
                <a:srgbClr val="003300"/>
              </a:solidFill>
            </a:endParaRPr>
          </a:p>
          <a:p>
            <a:pPr marL="514350" indent="-514350">
              <a:buNone/>
            </a:pPr>
            <a:r>
              <a:rPr lang="ru-RU" sz="1400" dirty="0" smtClean="0">
                <a:solidFill>
                  <a:srgbClr val="003300"/>
                </a:solidFill>
              </a:rPr>
              <a:t>                                                      </a:t>
            </a: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003300"/>
                </a:solidFill>
              </a:rPr>
              <a:t>                                                         </a:t>
            </a:r>
            <a:r>
              <a:rPr lang="ru-RU" sz="3600" dirty="0" smtClean="0">
                <a:solidFill>
                  <a:srgbClr val="003300"/>
                </a:solidFill>
              </a:rPr>
              <a:t>у =          , </a:t>
            </a:r>
            <a:r>
              <a:rPr lang="ru-RU" sz="3600" dirty="0" err="1" smtClean="0">
                <a:solidFill>
                  <a:srgbClr val="003300"/>
                </a:solidFill>
              </a:rPr>
              <a:t>у</a:t>
            </a:r>
            <a:r>
              <a:rPr lang="ru-RU" sz="3600" dirty="0" smtClean="0">
                <a:solidFill>
                  <a:srgbClr val="003300"/>
                </a:solidFill>
              </a:rPr>
              <a:t> =                                             </a:t>
            </a: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003300"/>
                </a:solidFill>
              </a:rPr>
              <a:t>                                             </a:t>
            </a: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003300"/>
                </a:solidFill>
              </a:rPr>
              <a:t>                                                       </a:t>
            </a:r>
            <a:r>
              <a:rPr lang="en-US" sz="3600" dirty="0" smtClean="0">
                <a:solidFill>
                  <a:srgbClr val="003300"/>
                </a:solidFill>
              </a:rPr>
              <a:t>1. </a:t>
            </a:r>
            <a:r>
              <a:rPr lang="ru-RU" sz="3600" dirty="0" smtClean="0">
                <a:solidFill>
                  <a:srgbClr val="003300"/>
                </a:solidFill>
              </a:rPr>
              <a:t>Д(</a:t>
            </a:r>
            <a:r>
              <a:rPr lang="ru-RU" sz="3600" i="1" dirty="0" err="1" smtClean="0">
                <a:solidFill>
                  <a:srgbClr val="003300"/>
                </a:solidFill>
              </a:rPr>
              <a:t>х</a:t>
            </a:r>
            <a:r>
              <a:rPr lang="ru-RU" sz="3600" dirty="0" smtClean="0">
                <a:solidFill>
                  <a:srgbClr val="003300"/>
                </a:solidFill>
              </a:rPr>
              <a:t>) = </a:t>
            </a:r>
            <a:r>
              <a:rPr lang="en-US" sz="3600" dirty="0" smtClean="0">
                <a:solidFill>
                  <a:srgbClr val="003300"/>
                </a:solidFill>
                <a:sym typeface="Symbol"/>
              </a:rPr>
              <a:t></a:t>
            </a:r>
            <a:r>
              <a:rPr lang="ru-RU" sz="3600" dirty="0" smtClean="0">
                <a:solidFill>
                  <a:srgbClr val="003300"/>
                </a:solidFill>
                <a:sym typeface="Symbol"/>
              </a:rPr>
              <a:t>0; + </a:t>
            </a:r>
            <a:r>
              <a:rPr lang="en-US" sz="3600" dirty="0" smtClean="0">
                <a:solidFill>
                  <a:srgbClr val="003300"/>
                </a:solidFill>
                <a:sym typeface="Symbol"/>
              </a:rPr>
              <a:t></a:t>
            </a:r>
            <a:r>
              <a:rPr lang="ru-RU" sz="3600" dirty="0" smtClean="0">
                <a:solidFill>
                  <a:srgbClr val="003300"/>
                </a:solidFill>
                <a:sym typeface="Symbol"/>
              </a:rPr>
              <a:t>)</a:t>
            </a:r>
            <a:r>
              <a:rPr lang="ru-RU" sz="3600" dirty="0" smtClean="0">
                <a:solidFill>
                  <a:srgbClr val="003300"/>
                </a:solidFill>
              </a:rPr>
              <a:t> </a:t>
            </a:r>
            <a:endParaRPr lang="en-US" sz="3600" dirty="0" smtClean="0">
              <a:solidFill>
                <a:srgbClr val="003300"/>
              </a:solidFill>
            </a:endParaRP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003300"/>
                </a:solidFill>
              </a:rPr>
              <a:t>                                                       </a:t>
            </a:r>
            <a:r>
              <a:rPr lang="en-US" sz="3600" dirty="0" smtClean="0">
                <a:solidFill>
                  <a:srgbClr val="003300"/>
                </a:solidFill>
              </a:rPr>
              <a:t>2. E(</a:t>
            </a:r>
            <a:r>
              <a:rPr lang="en-US" sz="3600" i="1" dirty="0" smtClean="0">
                <a:solidFill>
                  <a:srgbClr val="003300"/>
                </a:solidFill>
              </a:rPr>
              <a:t>y</a:t>
            </a:r>
            <a:r>
              <a:rPr lang="en-US" sz="3600" dirty="0" smtClean="0">
                <a:solidFill>
                  <a:srgbClr val="003300"/>
                </a:solidFill>
              </a:rPr>
              <a:t>) = </a:t>
            </a:r>
            <a:r>
              <a:rPr lang="en-US" sz="3600" dirty="0" smtClean="0">
                <a:solidFill>
                  <a:srgbClr val="003300"/>
                </a:solidFill>
                <a:sym typeface="Symbol"/>
              </a:rPr>
              <a:t></a:t>
            </a:r>
            <a:r>
              <a:rPr lang="ru-RU" sz="3600" dirty="0" smtClean="0">
                <a:solidFill>
                  <a:srgbClr val="003300"/>
                </a:solidFill>
                <a:sym typeface="Symbol"/>
              </a:rPr>
              <a:t>0; + </a:t>
            </a:r>
            <a:r>
              <a:rPr lang="en-US" sz="3600" dirty="0" smtClean="0">
                <a:solidFill>
                  <a:srgbClr val="003300"/>
                </a:solidFill>
                <a:sym typeface="Symbol"/>
              </a:rPr>
              <a:t></a:t>
            </a:r>
            <a:r>
              <a:rPr lang="ru-RU" sz="3600" dirty="0" smtClean="0">
                <a:solidFill>
                  <a:srgbClr val="003300"/>
                </a:solidFill>
                <a:sym typeface="Symbol"/>
              </a:rPr>
              <a:t>)</a:t>
            </a:r>
            <a:r>
              <a:rPr lang="ru-RU" sz="3600" dirty="0" smtClean="0">
                <a:solidFill>
                  <a:srgbClr val="003300"/>
                </a:solidFill>
              </a:rPr>
              <a:t> </a:t>
            </a:r>
            <a:endParaRPr lang="en-US" sz="3600" dirty="0" smtClean="0">
              <a:solidFill>
                <a:srgbClr val="003300"/>
              </a:solidFill>
              <a:sym typeface="Symbol"/>
            </a:endParaRP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003300"/>
                </a:solidFill>
                <a:sym typeface="Symbol"/>
              </a:rPr>
              <a:t>                                                       </a:t>
            </a:r>
            <a:r>
              <a:rPr lang="en-US" sz="3600" dirty="0" smtClean="0">
                <a:solidFill>
                  <a:srgbClr val="003300"/>
                </a:solidFill>
                <a:sym typeface="Symbol"/>
              </a:rPr>
              <a:t>3. </a:t>
            </a:r>
            <a:r>
              <a:rPr lang="ru-RU" sz="3600" dirty="0" smtClean="0">
                <a:solidFill>
                  <a:srgbClr val="003300"/>
                </a:solidFill>
                <a:sym typeface="Symbol"/>
              </a:rPr>
              <a:t>Ни чётная, ни нечётная</a:t>
            </a: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003300"/>
                </a:solidFill>
                <a:sym typeface="Symbol"/>
              </a:rPr>
              <a:t>                                                       </a:t>
            </a:r>
            <a:r>
              <a:rPr lang="ru-RU" sz="3600" dirty="0" smtClean="0">
                <a:solidFill>
                  <a:srgbClr val="003300"/>
                </a:solidFill>
                <a:sym typeface="Symbol"/>
              </a:rPr>
              <a:t>4. Нули </a:t>
            </a:r>
            <a:r>
              <a:rPr lang="ru-RU" sz="3600" dirty="0" err="1" smtClean="0">
                <a:solidFill>
                  <a:srgbClr val="003300"/>
                </a:solidFill>
                <a:sym typeface="Symbol"/>
              </a:rPr>
              <a:t>х</a:t>
            </a:r>
            <a:r>
              <a:rPr lang="ru-RU" sz="3600" dirty="0" smtClean="0">
                <a:solidFill>
                  <a:srgbClr val="003300"/>
                </a:solidFill>
                <a:sym typeface="Symbol"/>
              </a:rPr>
              <a:t> = 0; у = 0                              </a:t>
            </a: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003300"/>
                </a:solidFill>
                <a:sym typeface="Symbol"/>
              </a:rPr>
              <a:t>                                                       </a:t>
            </a:r>
            <a:r>
              <a:rPr lang="ru-RU" sz="3600" dirty="0" smtClean="0">
                <a:solidFill>
                  <a:srgbClr val="003300"/>
                </a:solidFill>
                <a:sym typeface="Symbol"/>
              </a:rPr>
              <a:t>5. у </a:t>
            </a:r>
            <a:r>
              <a:rPr lang="en-US" sz="3600" dirty="0" smtClean="0">
                <a:solidFill>
                  <a:srgbClr val="003300"/>
                </a:solidFill>
                <a:sym typeface="Symbol"/>
              </a:rPr>
              <a:t>&gt; 0 </a:t>
            </a:r>
            <a:r>
              <a:rPr lang="uk-UA" sz="3600" dirty="0" smtClean="0">
                <a:solidFill>
                  <a:srgbClr val="003300"/>
                </a:solidFill>
                <a:sym typeface="Symbol"/>
              </a:rPr>
              <a:t>при </a:t>
            </a:r>
            <a:r>
              <a:rPr lang="uk-UA" sz="3600" i="1" dirty="0" smtClean="0">
                <a:solidFill>
                  <a:srgbClr val="003300"/>
                </a:solidFill>
                <a:sym typeface="Symbol"/>
              </a:rPr>
              <a:t>х</a:t>
            </a:r>
            <a:r>
              <a:rPr lang="uk-UA" sz="3600" dirty="0" smtClean="0">
                <a:solidFill>
                  <a:srgbClr val="003300"/>
                </a:solidFill>
                <a:sym typeface="Symbol"/>
              </a:rPr>
              <a:t>  (0; + )   </a:t>
            </a: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003300"/>
                </a:solidFill>
                <a:sym typeface="Symbol"/>
              </a:rPr>
              <a:t>                                                       </a:t>
            </a:r>
            <a:r>
              <a:rPr lang="ru-RU" sz="3600" dirty="0" smtClean="0">
                <a:solidFill>
                  <a:srgbClr val="003300"/>
                </a:solidFill>
                <a:sym typeface="Symbol"/>
              </a:rPr>
              <a:t>6. Возрастает на всей Д(</a:t>
            </a:r>
            <a:r>
              <a:rPr lang="ru-RU" sz="3600" dirty="0" err="1" smtClean="0">
                <a:solidFill>
                  <a:srgbClr val="003300"/>
                </a:solidFill>
                <a:sym typeface="Symbol"/>
              </a:rPr>
              <a:t>х</a:t>
            </a:r>
            <a:r>
              <a:rPr lang="ru-RU" sz="3600" dirty="0" smtClean="0">
                <a:solidFill>
                  <a:srgbClr val="003300"/>
                </a:solidFill>
                <a:sym typeface="Symbol"/>
              </a:rPr>
              <a:t>)</a:t>
            </a:r>
          </a:p>
          <a:p>
            <a:pPr marL="514350" indent="-514350">
              <a:buNone/>
            </a:pPr>
            <a:r>
              <a:rPr lang="uk-UA" sz="2800" dirty="0" smtClean="0">
                <a:solidFill>
                  <a:srgbClr val="003300"/>
                </a:solidFill>
                <a:sym typeface="Symbol"/>
              </a:rPr>
              <a:t>                                                       </a:t>
            </a:r>
            <a:r>
              <a:rPr lang="uk-UA" sz="3600" dirty="0" smtClean="0">
                <a:solidFill>
                  <a:srgbClr val="003300"/>
                </a:solidFill>
                <a:sym typeface="Symbol"/>
              </a:rPr>
              <a:t>7. </a:t>
            </a:r>
            <a:r>
              <a:rPr lang="ru-RU" sz="3600" dirty="0" smtClean="0">
                <a:solidFill>
                  <a:srgbClr val="003300"/>
                </a:solidFill>
                <a:sym typeface="Symbol"/>
              </a:rPr>
              <a:t>Экстремумов нет</a:t>
            </a:r>
            <a:r>
              <a:rPr lang="uk-UA" sz="3600" dirty="0" smtClean="0">
                <a:solidFill>
                  <a:srgbClr val="003300"/>
                </a:solidFill>
                <a:sym typeface="Symbol"/>
              </a:rPr>
              <a:t>    </a:t>
            </a:r>
            <a:endParaRPr lang="en-US" sz="3600" dirty="0" smtClean="0">
              <a:solidFill>
                <a:srgbClr val="003300"/>
              </a:solidFill>
              <a:sym typeface="Symbol"/>
            </a:endParaRP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003300"/>
                </a:solidFill>
                <a:sym typeface="Symbol"/>
              </a:rPr>
              <a:t>                                                       </a:t>
            </a:r>
            <a:r>
              <a:rPr lang="en-US" sz="3600" dirty="0" smtClean="0">
                <a:solidFill>
                  <a:srgbClr val="003300"/>
                </a:solidFill>
                <a:sym typeface="Symbol"/>
              </a:rPr>
              <a:t>8</a:t>
            </a:r>
            <a:r>
              <a:rPr lang="ru-RU" sz="3600" dirty="0" smtClean="0">
                <a:solidFill>
                  <a:srgbClr val="003300"/>
                </a:solidFill>
                <a:sym typeface="Symbol"/>
              </a:rPr>
              <a:t>. Особые  точки:</a:t>
            </a:r>
          </a:p>
          <a:p>
            <a:pPr marL="514350" indent="-514350">
              <a:buNone/>
            </a:pPr>
            <a:r>
              <a:rPr lang="ru-RU" sz="2800" dirty="0" smtClean="0">
                <a:solidFill>
                  <a:srgbClr val="003300"/>
                </a:solidFill>
                <a:sym typeface="Symbol"/>
              </a:rPr>
              <a:t>                                                            </a:t>
            </a:r>
            <a:r>
              <a:rPr lang="ru-RU" sz="3600" dirty="0" smtClean="0">
                <a:solidFill>
                  <a:srgbClr val="003300"/>
                </a:solidFill>
                <a:sym typeface="Symbol"/>
              </a:rPr>
              <a:t>(0; 0), (1; 1)</a:t>
            </a:r>
            <a:r>
              <a:rPr lang="en-US" sz="3600" dirty="0" smtClean="0">
                <a:solidFill>
                  <a:srgbClr val="003300"/>
                </a:solidFill>
              </a:rPr>
              <a:t> </a:t>
            </a:r>
            <a:endParaRPr lang="ru-RU" sz="3600" dirty="0" smtClean="0">
              <a:solidFill>
                <a:srgbClr val="00330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150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052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857620" y="214289"/>
            <a:ext cx="714380" cy="675089"/>
          </a:xfrm>
          <a:prstGeom prst="rect">
            <a:avLst/>
          </a:prstGeom>
          <a:noFill/>
        </p:spPr>
      </p:pic>
      <p:sp>
        <p:nvSpPr>
          <p:cNvPr id="150531" name="Rectangle 3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053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053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786314" y="928670"/>
            <a:ext cx="500066" cy="583410"/>
          </a:xfrm>
          <a:prstGeom prst="rect">
            <a:avLst/>
          </a:prstGeom>
          <a:noFill/>
        </p:spPr>
      </p:pic>
      <p:sp>
        <p:nvSpPr>
          <p:cNvPr id="150534" name="Rectangle 6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053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053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86512" y="928670"/>
            <a:ext cx="642942" cy="710620"/>
          </a:xfrm>
          <a:prstGeom prst="rect">
            <a:avLst/>
          </a:prstGeom>
          <a:noFill/>
        </p:spPr>
      </p:pic>
      <p:sp>
        <p:nvSpPr>
          <p:cNvPr id="150537" name="Rectangle 9"/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Рисунок 12" descr="сканирование0002.jpg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57158" y="1214422"/>
            <a:ext cx="3357586" cy="3429024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15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5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150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329642" cy="4286280"/>
          </a:xfrm>
        </p:spPr>
        <p:txBody>
          <a:bodyPr>
            <a:prstTxWarp prst="textInflateTop">
              <a:avLst/>
            </a:prstTxWarp>
          </a:bodyPr>
          <a:lstStyle/>
          <a:p>
            <a:r>
              <a:rPr lang="ru-RU" dirty="0" smtClean="0">
                <a:solidFill>
                  <a:srgbClr val="1313DD"/>
                </a:solidFill>
              </a:rPr>
              <a:t>ПОКАЗАТЕЛЬНАЯ ФУНКЦИЯ</a:t>
            </a:r>
            <a:endParaRPr lang="ru-RU" dirty="0">
              <a:solidFill>
                <a:srgbClr val="1313DD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16908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Функция вида </a:t>
            </a:r>
            <a:r>
              <a:rPr lang="ru-RU" i="1" dirty="0" smtClean="0"/>
              <a:t>у</a:t>
            </a:r>
            <a:r>
              <a:rPr lang="ru-RU" dirty="0" smtClean="0"/>
              <a:t> = </a:t>
            </a:r>
            <a:r>
              <a:rPr lang="ru-RU" i="1" dirty="0" smtClean="0"/>
              <a:t>а</a:t>
            </a:r>
            <a:r>
              <a:rPr lang="ru-RU" baseline="30000" dirty="0" smtClean="0"/>
              <a:t>х</a:t>
            </a:r>
            <a:r>
              <a:rPr lang="ru-RU" dirty="0" smtClean="0"/>
              <a:t> (где </a:t>
            </a:r>
            <a:r>
              <a:rPr lang="en-US" i="1" dirty="0" smtClean="0"/>
              <a:t>a</a:t>
            </a:r>
            <a:r>
              <a:rPr lang="en-US" dirty="0" smtClean="0"/>
              <a:t> &gt; 0, </a:t>
            </a:r>
            <a:r>
              <a:rPr lang="en-US" i="1" dirty="0" smtClean="0"/>
              <a:t>a</a:t>
            </a:r>
            <a:r>
              <a:rPr lang="en-US" dirty="0" smtClean="0"/>
              <a:t> </a:t>
            </a:r>
            <a:r>
              <a:rPr lang="en-US" dirty="0" smtClean="0">
                <a:sym typeface="Symbol"/>
              </a:rPr>
              <a:t> 1</a:t>
            </a:r>
            <a:r>
              <a:rPr lang="ru-RU" dirty="0" smtClean="0">
                <a:sym typeface="Symbol"/>
              </a:rPr>
              <a:t>) называется показательной с основанием </a:t>
            </a:r>
            <a:r>
              <a:rPr lang="ru-RU" i="1" dirty="0" smtClean="0">
                <a:sym typeface="Symbol"/>
              </a:rPr>
              <a:t>а</a:t>
            </a:r>
            <a:r>
              <a:rPr lang="ru-RU" dirty="0" smtClean="0">
                <a:sym typeface="Symbol"/>
              </a:rPr>
              <a:t>.</a:t>
            </a:r>
            <a:endParaRPr lang="ru-RU" dirty="0"/>
          </a:p>
        </p:txBody>
      </p:sp>
      <p:pic>
        <p:nvPicPr>
          <p:cNvPr id="4" name="Рисунок 3" descr="сканирование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428860" y="1857364"/>
            <a:ext cx="4143404" cy="4802718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635798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   </a:t>
            </a:r>
            <a:r>
              <a:rPr lang="en-US" i="1" dirty="0" smtClean="0"/>
              <a:t>a</a:t>
            </a:r>
            <a:r>
              <a:rPr lang="en-US" dirty="0" smtClean="0"/>
              <a:t> &gt; 1                                </a:t>
            </a:r>
            <a:r>
              <a:rPr lang="en-US" i="1" dirty="0" smtClean="0"/>
              <a:t>a</a:t>
            </a:r>
            <a:r>
              <a:rPr lang="en-US" dirty="0" smtClean="0"/>
              <a:t> &lt; 1</a:t>
            </a:r>
          </a:p>
          <a:p>
            <a:pPr>
              <a:buNone/>
            </a:pPr>
            <a:r>
              <a:rPr lang="en-US" sz="2400" dirty="0" smtClean="0"/>
              <a:t>1</a:t>
            </a:r>
            <a:r>
              <a:rPr lang="ru-RU" sz="2400" dirty="0" smtClean="0"/>
              <a:t>. Д(</a:t>
            </a:r>
            <a:r>
              <a:rPr lang="ru-RU" sz="2400" i="1" dirty="0" err="1" smtClean="0"/>
              <a:t>х</a:t>
            </a:r>
            <a:r>
              <a:rPr lang="ru-RU" sz="2400" dirty="0" smtClean="0"/>
              <a:t>) = </a:t>
            </a:r>
            <a:r>
              <a:rPr lang="en-US" sz="2400" dirty="0" smtClean="0"/>
              <a:t>R</a:t>
            </a:r>
            <a:r>
              <a:rPr lang="ru-RU" sz="2400" dirty="0" smtClean="0"/>
              <a:t>                                  </a:t>
            </a:r>
            <a:r>
              <a:rPr lang="en-US" sz="2400" dirty="0" smtClean="0"/>
              <a:t>1</a:t>
            </a:r>
            <a:r>
              <a:rPr lang="ru-RU" sz="2400" dirty="0" smtClean="0"/>
              <a:t>. Д(</a:t>
            </a:r>
            <a:r>
              <a:rPr lang="ru-RU" sz="2400" i="1" dirty="0" err="1" smtClean="0"/>
              <a:t>х</a:t>
            </a:r>
            <a:r>
              <a:rPr lang="ru-RU" sz="2400" dirty="0" smtClean="0"/>
              <a:t>) = </a:t>
            </a:r>
            <a:r>
              <a:rPr lang="en-US" sz="2400" dirty="0" smtClean="0"/>
              <a:t>R</a:t>
            </a:r>
            <a:endParaRPr lang="ru-RU" sz="2400" dirty="0" smtClean="0"/>
          </a:p>
          <a:p>
            <a:pPr>
              <a:buNone/>
            </a:pPr>
            <a:r>
              <a:rPr lang="en-US" sz="2400" dirty="0" smtClean="0"/>
              <a:t>2</a:t>
            </a:r>
            <a:r>
              <a:rPr lang="ru-RU" sz="2400" dirty="0" smtClean="0"/>
              <a:t>. Е(</a:t>
            </a:r>
            <a:r>
              <a:rPr lang="ru-RU" sz="2400" i="1" dirty="0" smtClean="0"/>
              <a:t>у</a:t>
            </a:r>
            <a:r>
              <a:rPr lang="ru-RU" sz="2400" dirty="0" smtClean="0"/>
              <a:t>) = (0; + </a:t>
            </a:r>
            <a:r>
              <a:rPr lang="ru-RU" sz="2400" dirty="0" smtClean="0">
                <a:sym typeface="Symbol"/>
              </a:rPr>
              <a:t>)</a:t>
            </a:r>
            <a:r>
              <a:rPr lang="en-US" sz="2400" dirty="0" smtClean="0"/>
              <a:t> </a:t>
            </a:r>
            <a:r>
              <a:rPr lang="ru-RU" sz="2400" dirty="0" smtClean="0"/>
              <a:t>                        </a:t>
            </a:r>
            <a:r>
              <a:rPr lang="en-US" sz="2400" dirty="0" smtClean="0"/>
              <a:t>2</a:t>
            </a:r>
            <a:r>
              <a:rPr lang="ru-RU" sz="2400" dirty="0" smtClean="0"/>
              <a:t>. Е(</a:t>
            </a:r>
            <a:r>
              <a:rPr lang="ru-RU" sz="2400" i="1" dirty="0" smtClean="0"/>
              <a:t>у</a:t>
            </a:r>
            <a:r>
              <a:rPr lang="ru-RU" sz="2400" dirty="0" smtClean="0"/>
              <a:t>) = (0; + </a:t>
            </a:r>
            <a:r>
              <a:rPr lang="ru-RU" sz="2400" dirty="0" smtClean="0">
                <a:sym typeface="Symbol"/>
              </a:rPr>
              <a:t>)</a:t>
            </a:r>
          </a:p>
          <a:p>
            <a:pPr>
              <a:buNone/>
            </a:pPr>
            <a:r>
              <a:rPr lang="ru-RU" sz="2400" dirty="0" smtClean="0">
                <a:sym typeface="Symbol"/>
              </a:rPr>
              <a:t>3. Ни чётная, ни нечётная       3. Ни чётная, ни нечётная</a:t>
            </a:r>
          </a:p>
          <a:p>
            <a:pPr>
              <a:buNone/>
            </a:pPr>
            <a:r>
              <a:rPr lang="ru-RU" sz="2400" dirty="0" smtClean="0">
                <a:sym typeface="Symbol"/>
              </a:rPr>
              <a:t>4. Нулей нет.                             4. Нулей нет.</a:t>
            </a:r>
          </a:p>
          <a:p>
            <a:pPr>
              <a:buNone/>
            </a:pPr>
            <a:r>
              <a:rPr lang="ru-RU" sz="2400" dirty="0" smtClean="0">
                <a:sym typeface="Symbol"/>
              </a:rPr>
              <a:t>5. Промежутки </a:t>
            </a:r>
            <a:r>
              <a:rPr lang="ru-RU" sz="2400" dirty="0" err="1" smtClean="0">
                <a:sym typeface="Symbol"/>
              </a:rPr>
              <a:t>знакопостоянства</a:t>
            </a:r>
            <a:r>
              <a:rPr lang="ru-RU" sz="2400" dirty="0" smtClean="0">
                <a:sym typeface="Symbol"/>
              </a:rPr>
              <a:t>: у </a:t>
            </a:r>
            <a:r>
              <a:rPr lang="en-US" sz="2400" dirty="0" smtClean="0">
                <a:sym typeface="Symbol"/>
              </a:rPr>
              <a:t>&gt; 0</a:t>
            </a:r>
            <a:r>
              <a:rPr lang="ru-RU" sz="2400" dirty="0" smtClean="0">
                <a:sym typeface="Symbol"/>
              </a:rPr>
              <a:t> при </a:t>
            </a:r>
            <a:r>
              <a:rPr lang="ru-RU" sz="2400" dirty="0" err="1" smtClean="0">
                <a:sym typeface="Symbol"/>
              </a:rPr>
              <a:t>х</a:t>
            </a:r>
            <a:r>
              <a:rPr lang="ru-RU" sz="2400" dirty="0" smtClean="0">
                <a:sym typeface="Symbol"/>
              </a:rPr>
              <a:t>  </a:t>
            </a:r>
            <a:r>
              <a:rPr lang="en-US" sz="2400" dirty="0" smtClean="0">
                <a:sym typeface="Symbol"/>
              </a:rPr>
              <a:t>R</a:t>
            </a:r>
            <a:endParaRPr lang="ru-RU" sz="2400" dirty="0" smtClean="0">
              <a:sym typeface="Symbol"/>
            </a:endParaRPr>
          </a:p>
          <a:p>
            <a:pPr>
              <a:buNone/>
            </a:pPr>
            <a:r>
              <a:rPr lang="ru-RU" sz="2400" dirty="0" smtClean="0">
                <a:sym typeface="Symbol"/>
              </a:rPr>
              <a:t>6. Промежутки монотонности</a:t>
            </a:r>
          </a:p>
          <a:p>
            <a:pPr>
              <a:buNone/>
            </a:pPr>
            <a:r>
              <a:rPr lang="ru-RU" sz="2400" dirty="0" smtClean="0">
                <a:sym typeface="Symbol"/>
              </a:rPr>
              <a:t>            при </a:t>
            </a:r>
            <a:r>
              <a:rPr lang="ru-RU" sz="2400" i="1" dirty="0" err="1" smtClean="0">
                <a:sym typeface="Symbol"/>
              </a:rPr>
              <a:t>х</a:t>
            </a:r>
            <a:r>
              <a:rPr lang="ru-RU" sz="2400" dirty="0" smtClean="0">
                <a:sym typeface="Symbol"/>
              </a:rPr>
              <a:t>  </a:t>
            </a:r>
            <a:r>
              <a:rPr lang="en-US" sz="2400" dirty="0" smtClean="0">
                <a:sym typeface="Symbol"/>
              </a:rPr>
              <a:t>R       </a:t>
            </a:r>
            <a:r>
              <a:rPr lang="ru-RU" sz="2400" dirty="0" smtClean="0">
                <a:sym typeface="Symbol"/>
              </a:rPr>
              <a:t>                       при </a:t>
            </a:r>
            <a:r>
              <a:rPr lang="ru-RU" sz="2400" i="1" dirty="0" err="1" smtClean="0">
                <a:sym typeface="Symbol"/>
              </a:rPr>
              <a:t>х</a:t>
            </a:r>
            <a:r>
              <a:rPr lang="ru-RU" sz="2400" dirty="0" smtClean="0">
                <a:sym typeface="Symbol"/>
              </a:rPr>
              <a:t>  </a:t>
            </a:r>
            <a:r>
              <a:rPr lang="en-US" sz="2400" dirty="0" smtClean="0">
                <a:sym typeface="Symbol"/>
              </a:rPr>
              <a:t>R</a:t>
            </a:r>
            <a:endParaRPr lang="ru-RU" sz="2400" dirty="0" smtClean="0">
              <a:sym typeface="Symbol"/>
            </a:endParaRPr>
          </a:p>
          <a:p>
            <a:pPr>
              <a:buNone/>
            </a:pPr>
            <a:r>
              <a:rPr lang="ru-RU" sz="2400" dirty="0" smtClean="0">
                <a:sym typeface="Symbol"/>
              </a:rPr>
              <a:t>7. Экстремумов нет                7. Экстремумов нет</a:t>
            </a:r>
          </a:p>
          <a:p>
            <a:pPr>
              <a:buNone/>
            </a:pPr>
            <a:r>
              <a:rPr lang="ru-RU" sz="2400" dirty="0" smtClean="0">
                <a:sym typeface="Symbol"/>
              </a:rPr>
              <a:t>8. График проходит через точку (0; 1)</a:t>
            </a:r>
          </a:p>
          <a:p>
            <a:pPr>
              <a:buNone/>
            </a:pPr>
            <a:r>
              <a:rPr lang="ru-RU" sz="2400" dirty="0" smtClean="0">
                <a:sym typeface="Symbol"/>
              </a:rPr>
              <a:t>9. Асимптота: </a:t>
            </a:r>
            <a:r>
              <a:rPr lang="ru-RU" sz="2400" i="1" dirty="0" smtClean="0">
                <a:sym typeface="Symbol"/>
              </a:rPr>
              <a:t>у</a:t>
            </a:r>
            <a:r>
              <a:rPr lang="ru-RU" sz="2400" dirty="0" smtClean="0">
                <a:sym typeface="Symbol"/>
              </a:rPr>
              <a:t> = 0                  9. Асимптота: </a:t>
            </a:r>
            <a:r>
              <a:rPr lang="ru-RU" sz="2400" i="1" dirty="0" smtClean="0">
                <a:sym typeface="Symbol"/>
              </a:rPr>
              <a:t>у</a:t>
            </a:r>
            <a:r>
              <a:rPr lang="ru-RU" sz="2400" dirty="0" smtClean="0">
                <a:sym typeface="Symbol"/>
              </a:rPr>
              <a:t> = 0</a:t>
            </a: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>
            <a:off x="4964909" y="3464719"/>
            <a:ext cx="357190" cy="285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 flipH="1" flipV="1">
            <a:off x="1035819" y="3464719"/>
            <a:ext cx="357190" cy="285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3579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600" dirty="0" smtClean="0">
                <a:solidFill>
                  <a:srgbClr val="FFFF00"/>
                </a:solidFill>
              </a:rPr>
              <a:t>y = </a:t>
            </a:r>
            <a:r>
              <a:rPr lang="en-US" sz="3600" dirty="0" smtClean="0">
                <a:solidFill>
                  <a:srgbClr val="FFFF00"/>
                </a:solidFill>
                <a:sym typeface="Symbol"/>
              </a:rPr>
              <a:t>x</a:t>
            </a:r>
          </a:p>
          <a:p>
            <a:pPr algn="ctr">
              <a:buNone/>
            </a:pPr>
            <a:endParaRPr lang="en-US" sz="3600" dirty="0" smtClean="0">
              <a:solidFill>
                <a:srgbClr val="FFFF00"/>
              </a:solidFill>
              <a:sym typeface="Symbol"/>
            </a:endParaRPr>
          </a:p>
          <a:p>
            <a:pPr algn="ctr">
              <a:buNone/>
            </a:pPr>
            <a:endParaRPr lang="en-US" sz="3600" dirty="0" smtClean="0">
              <a:solidFill>
                <a:srgbClr val="FFFF00"/>
              </a:solidFill>
              <a:sym typeface="Symbol"/>
            </a:endParaRPr>
          </a:p>
          <a:p>
            <a:pPr algn="ctr">
              <a:buNone/>
            </a:pPr>
            <a:endParaRPr lang="en-US" sz="3600" dirty="0" smtClean="0">
              <a:solidFill>
                <a:srgbClr val="FFFF00"/>
              </a:solidFill>
              <a:sym typeface="Symbol"/>
            </a:endParaRPr>
          </a:p>
          <a:p>
            <a:pPr algn="ctr">
              <a:buNone/>
            </a:pPr>
            <a:endParaRPr lang="en-US" sz="3600" dirty="0" smtClean="0">
              <a:solidFill>
                <a:srgbClr val="FFFF00"/>
              </a:solidFill>
              <a:sym typeface="Symbol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FFFF00"/>
                </a:solidFill>
                <a:sym typeface="Symbol"/>
              </a:rPr>
              <a:t>Дробной частью числа </a:t>
            </a:r>
            <a:r>
              <a:rPr lang="ru-RU" sz="2800" i="1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2800" dirty="0" smtClean="0">
                <a:solidFill>
                  <a:srgbClr val="FFFF00"/>
                </a:solidFill>
                <a:sym typeface="Symbol"/>
              </a:rPr>
              <a:t> называется разность между этим числом и его целой частью</a:t>
            </a:r>
          </a:p>
          <a:p>
            <a:pPr marL="578358" indent="-514350">
              <a:buNone/>
            </a:pPr>
            <a:r>
              <a:rPr lang="en-US" sz="2800" dirty="0" smtClean="0">
                <a:solidFill>
                  <a:srgbClr val="FFFF00"/>
                </a:solidFill>
                <a:sym typeface="Symbol"/>
              </a:rPr>
              <a:t>1. </a:t>
            </a:r>
            <a:r>
              <a:rPr lang="ru-RU" sz="2800" dirty="0" smtClean="0">
                <a:solidFill>
                  <a:srgbClr val="FFFF00"/>
                </a:solidFill>
                <a:sym typeface="Symbol"/>
              </a:rPr>
              <a:t>Д(</a:t>
            </a:r>
            <a:r>
              <a:rPr lang="ru-RU" sz="2800" i="1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2800" dirty="0" smtClean="0">
                <a:solidFill>
                  <a:srgbClr val="FFFF00"/>
                </a:solidFill>
                <a:sym typeface="Symbol"/>
              </a:rPr>
              <a:t>) = </a:t>
            </a:r>
            <a:r>
              <a:rPr lang="en-US" sz="2800" dirty="0" smtClean="0">
                <a:solidFill>
                  <a:srgbClr val="FFFF00"/>
                </a:solidFill>
                <a:sym typeface="Symbol"/>
              </a:rPr>
              <a:t>R</a:t>
            </a:r>
            <a:r>
              <a:rPr lang="ru-RU" sz="2800" dirty="0" smtClean="0">
                <a:solidFill>
                  <a:srgbClr val="FFFF00"/>
                </a:solidFill>
                <a:sym typeface="Symbol"/>
              </a:rPr>
              <a:t>                 </a:t>
            </a:r>
            <a:r>
              <a:rPr lang="en-US" sz="2800" dirty="0" smtClean="0">
                <a:solidFill>
                  <a:srgbClr val="FFFF00"/>
                </a:solidFill>
                <a:sym typeface="Symbol"/>
              </a:rPr>
              <a:t>2. E(</a:t>
            </a:r>
            <a:r>
              <a:rPr lang="en-US" sz="2800" i="1" dirty="0" smtClean="0">
                <a:solidFill>
                  <a:srgbClr val="FFFF00"/>
                </a:solidFill>
                <a:sym typeface="Symbol"/>
              </a:rPr>
              <a:t>y</a:t>
            </a:r>
            <a:r>
              <a:rPr lang="en-US" sz="2800" dirty="0" smtClean="0">
                <a:solidFill>
                  <a:srgbClr val="FFFF00"/>
                </a:solidFill>
                <a:sym typeface="Symbol"/>
              </a:rPr>
              <a:t>) = 0; 1);</a:t>
            </a:r>
          </a:p>
          <a:p>
            <a:pPr marL="578358" indent="-514350">
              <a:buNone/>
            </a:pPr>
            <a:r>
              <a:rPr lang="en-US" sz="2800" dirty="0" smtClean="0">
                <a:solidFill>
                  <a:srgbClr val="FFFF00"/>
                </a:solidFill>
                <a:sym typeface="Symbol"/>
              </a:rPr>
              <a:t>3</a:t>
            </a:r>
            <a:r>
              <a:rPr lang="ru-RU" sz="2800" dirty="0" smtClean="0">
                <a:solidFill>
                  <a:srgbClr val="FFFF00"/>
                </a:solidFill>
                <a:sym typeface="Symbol"/>
              </a:rPr>
              <a:t>. Ни чётная, ни нечётная.</a:t>
            </a:r>
          </a:p>
          <a:p>
            <a:pPr marL="578358" indent="-514350">
              <a:buNone/>
            </a:pPr>
            <a:r>
              <a:rPr lang="ru-RU" sz="2800" dirty="0" smtClean="0">
                <a:solidFill>
                  <a:srgbClr val="FFFF00"/>
                </a:solidFill>
                <a:sym typeface="Symbol"/>
              </a:rPr>
              <a:t>4. Возрастает на каждом из промежутков</a:t>
            </a:r>
          </a:p>
          <a:p>
            <a:pPr marL="578358" indent="-514350">
              <a:buNone/>
            </a:pPr>
            <a:r>
              <a:rPr lang="ru-RU" sz="2800" dirty="0" smtClean="0">
                <a:solidFill>
                  <a:srgbClr val="FFFF00"/>
                </a:solidFill>
                <a:sym typeface="Symbol"/>
              </a:rPr>
              <a:t>    </a:t>
            </a:r>
            <a:r>
              <a:rPr lang="en-US" sz="2800" i="1" dirty="0" smtClean="0">
                <a:solidFill>
                  <a:srgbClr val="FFFF00"/>
                </a:solidFill>
                <a:sym typeface="Symbol"/>
              </a:rPr>
              <a:t>n</a:t>
            </a:r>
            <a:r>
              <a:rPr lang="en-US" sz="2800" dirty="0" smtClean="0">
                <a:solidFill>
                  <a:srgbClr val="FFFF00"/>
                </a:solidFill>
                <a:sym typeface="Symbol"/>
              </a:rPr>
              <a:t>; </a:t>
            </a:r>
            <a:r>
              <a:rPr lang="en-US" sz="2800" i="1" dirty="0" smtClean="0">
                <a:solidFill>
                  <a:srgbClr val="FFFF00"/>
                </a:solidFill>
                <a:sym typeface="Symbol"/>
              </a:rPr>
              <a:t>n</a:t>
            </a:r>
            <a:r>
              <a:rPr lang="en-US" sz="2800" dirty="0" smtClean="0">
                <a:solidFill>
                  <a:srgbClr val="FFFF00"/>
                </a:solidFill>
                <a:sym typeface="Symbol"/>
              </a:rPr>
              <a:t> + 1)</a:t>
            </a:r>
            <a:r>
              <a:rPr lang="ru-RU" sz="2800" dirty="0" smtClean="0">
                <a:solidFill>
                  <a:srgbClr val="FFFF00"/>
                </a:solidFill>
                <a:sym typeface="Symbol"/>
              </a:rPr>
              <a:t>, где </a:t>
            </a:r>
            <a:r>
              <a:rPr lang="en-US" sz="2800" i="1" dirty="0" smtClean="0">
                <a:solidFill>
                  <a:srgbClr val="FFFF00"/>
                </a:solidFill>
                <a:sym typeface="Symbol"/>
              </a:rPr>
              <a:t>n</a:t>
            </a:r>
            <a:r>
              <a:rPr lang="ru-RU" sz="2800" dirty="0" smtClean="0">
                <a:solidFill>
                  <a:srgbClr val="FFFF00"/>
                </a:solidFill>
                <a:sym typeface="Symbol"/>
              </a:rPr>
              <a:t>  </a:t>
            </a:r>
            <a:r>
              <a:rPr lang="en-US" sz="2800" dirty="0" smtClean="0">
                <a:solidFill>
                  <a:srgbClr val="FFFF00"/>
                </a:solidFill>
                <a:sym typeface="Symbol"/>
              </a:rPr>
              <a:t>Z</a:t>
            </a:r>
            <a:r>
              <a:rPr lang="ru-RU" sz="2800" dirty="0" smtClean="0">
                <a:solidFill>
                  <a:srgbClr val="FFFF00"/>
                </a:solidFill>
                <a:sym typeface="Symbol"/>
              </a:rPr>
              <a:t>  </a:t>
            </a:r>
            <a:endParaRPr lang="en-US" sz="2800" dirty="0" smtClean="0">
              <a:solidFill>
                <a:srgbClr val="FFFF00"/>
              </a:solidFill>
              <a:sym typeface="Symbol"/>
            </a:endParaRPr>
          </a:p>
          <a:p>
            <a:pPr algn="ctr">
              <a:buNone/>
            </a:pPr>
            <a:endParaRPr lang="en-US" sz="3600" dirty="0" smtClean="0">
              <a:sym typeface="Symbol"/>
            </a:endParaRPr>
          </a:p>
          <a:p>
            <a:pPr>
              <a:buNone/>
            </a:pPr>
            <a:endParaRPr lang="ru-RU" sz="2800" dirty="0"/>
          </a:p>
        </p:txBody>
      </p:sp>
      <p:pic>
        <p:nvPicPr>
          <p:cNvPr id="4" name="Рисунок 3" descr="сканирование0005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071670" y="1000108"/>
            <a:ext cx="4929222" cy="250033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1612"/>
            <a:ext cx="8715436" cy="3311560"/>
          </a:xfrm>
        </p:spPr>
        <p:txBody>
          <a:bodyPr>
            <a:prstTxWarp prst="textWave4">
              <a:avLst/>
            </a:prstTxWarp>
          </a:bodyPr>
          <a:lstStyle/>
          <a:p>
            <a:pPr>
              <a:buNone/>
            </a:pPr>
            <a: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0066FF"/>
                </a:solidFill>
              </a:rPr>
              <a:t>ЛОГАРИФМИЧЕСКАЯ</a:t>
            </a:r>
            <a:r>
              <a:rPr lang="ru-RU" dirty="0" smtClean="0"/>
              <a:t> </a:t>
            </a:r>
            <a: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0066FF"/>
                </a:solidFill>
              </a:rPr>
              <a:t>ФУНКЦИЯ</a:t>
            </a:r>
            <a:endParaRPr lang="ru-RU" dirty="0">
              <a:ln>
                <a:solidFill>
                  <a:srgbClr val="FF0000"/>
                </a:solidFill>
              </a:ln>
              <a:solidFill>
                <a:srgbClr val="0066FF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3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643998" cy="6097642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FF00"/>
                </a:solidFill>
              </a:rPr>
              <a:t>Функция вида </a:t>
            </a:r>
            <a:r>
              <a:rPr lang="ru-RU" i="1" dirty="0" smtClean="0">
                <a:solidFill>
                  <a:srgbClr val="00FF00"/>
                </a:solidFill>
              </a:rPr>
              <a:t>у</a:t>
            </a:r>
            <a:r>
              <a:rPr lang="ru-RU" dirty="0" smtClean="0">
                <a:solidFill>
                  <a:srgbClr val="00FF00"/>
                </a:solidFill>
              </a:rPr>
              <a:t> = </a:t>
            </a:r>
            <a:r>
              <a:rPr lang="en-US" i="1" dirty="0" err="1" smtClean="0">
                <a:solidFill>
                  <a:srgbClr val="00FF00"/>
                </a:solidFill>
              </a:rPr>
              <a:t>log</a:t>
            </a:r>
            <a:r>
              <a:rPr lang="en-US" baseline="-25000" dirty="0" err="1" smtClean="0">
                <a:solidFill>
                  <a:srgbClr val="00FF00"/>
                </a:solidFill>
              </a:rPr>
              <a:t>a</a:t>
            </a:r>
            <a:r>
              <a:rPr lang="en-US" i="1" dirty="0" err="1" smtClean="0">
                <a:solidFill>
                  <a:srgbClr val="00FF00"/>
                </a:solidFill>
              </a:rPr>
              <a:t>x</a:t>
            </a:r>
            <a:r>
              <a:rPr lang="ru-RU" dirty="0" smtClean="0">
                <a:solidFill>
                  <a:srgbClr val="00FF00"/>
                </a:solidFill>
              </a:rPr>
              <a:t>, где </a:t>
            </a:r>
            <a:r>
              <a:rPr lang="en-US" i="1" dirty="0" smtClean="0">
                <a:solidFill>
                  <a:srgbClr val="00FF00"/>
                </a:solidFill>
              </a:rPr>
              <a:t>a</a:t>
            </a:r>
            <a:r>
              <a:rPr lang="en-US" dirty="0" smtClean="0">
                <a:solidFill>
                  <a:srgbClr val="00FF00"/>
                </a:solidFill>
              </a:rPr>
              <a:t> &gt; 0, </a:t>
            </a:r>
            <a:r>
              <a:rPr lang="en-US" i="1" dirty="0" smtClean="0">
                <a:solidFill>
                  <a:srgbClr val="00FF00"/>
                </a:solidFill>
              </a:rPr>
              <a:t>a</a:t>
            </a:r>
            <a:r>
              <a:rPr lang="en-US" dirty="0" smtClean="0">
                <a:solidFill>
                  <a:srgbClr val="00FF00"/>
                </a:solidFill>
              </a:rPr>
              <a:t> </a:t>
            </a:r>
            <a:r>
              <a:rPr lang="en-US" dirty="0" smtClean="0">
                <a:solidFill>
                  <a:srgbClr val="00FF00"/>
                </a:solidFill>
                <a:sym typeface="Symbol"/>
              </a:rPr>
              <a:t> 1</a:t>
            </a:r>
            <a:r>
              <a:rPr lang="ru-RU" dirty="0" smtClean="0">
                <a:solidFill>
                  <a:srgbClr val="00FF00"/>
                </a:solidFill>
                <a:sym typeface="Symbol"/>
              </a:rPr>
              <a:t> называют логарифмической с основанием </a:t>
            </a:r>
            <a:r>
              <a:rPr lang="ru-RU" i="1" dirty="0" smtClean="0">
                <a:solidFill>
                  <a:srgbClr val="00FF00"/>
                </a:solidFill>
                <a:sym typeface="Symbol"/>
              </a:rPr>
              <a:t>а</a:t>
            </a:r>
            <a:r>
              <a:rPr lang="ru-RU" dirty="0" smtClean="0">
                <a:solidFill>
                  <a:srgbClr val="00FF00"/>
                </a:solidFill>
                <a:sym typeface="Symbol"/>
              </a:rPr>
              <a:t>.</a:t>
            </a:r>
            <a:endParaRPr lang="ru-RU" dirty="0">
              <a:solidFill>
                <a:srgbClr val="00FF00"/>
              </a:solidFill>
            </a:endParaRPr>
          </a:p>
        </p:txBody>
      </p:sp>
      <p:pic>
        <p:nvPicPr>
          <p:cNvPr id="4" name="Рисунок 3" descr="сканирование0003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71538" y="2382012"/>
            <a:ext cx="6858048" cy="3975946"/>
          </a:xfrm>
          <a:prstGeom prst="rect">
            <a:avLst/>
          </a:prstGeom>
          <a:solidFill>
            <a:srgbClr val="00FF00"/>
          </a:solidFill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3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85728"/>
            <a:ext cx="8786874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        </a:t>
            </a:r>
            <a:r>
              <a:rPr lang="en-US" i="1" dirty="0" smtClean="0">
                <a:solidFill>
                  <a:srgbClr val="00FF00"/>
                </a:solidFill>
              </a:rPr>
              <a:t>a</a:t>
            </a:r>
            <a:r>
              <a:rPr lang="en-US" dirty="0" smtClean="0">
                <a:solidFill>
                  <a:srgbClr val="00FF00"/>
                </a:solidFill>
              </a:rPr>
              <a:t> &gt; 1   </a:t>
            </a:r>
            <a:r>
              <a:rPr lang="ru-RU" dirty="0" smtClean="0">
                <a:solidFill>
                  <a:srgbClr val="00FF00"/>
                </a:solidFill>
              </a:rPr>
              <a:t>                           </a:t>
            </a:r>
            <a:r>
              <a:rPr lang="en-US" dirty="0" smtClean="0">
                <a:solidFill>
                  <a:srgbClr val="00FF00"/>
                </a:solidFill>
              </a:rPr>
              <a:t>0 &lt; </a:t>
            </a:r>
            <a:r>
              <a:rPr lang="en-US" i="1" dirty="0" smtClean="0">
                <a:solidFill>
                  <a:srgbClr val="00FF00"/>
                </a:solidFill>
              </a:rPr>
              <a:t>a</a:t>
            </a:r>
            <a:r>
              <a:rPr lang="en-US" dirty="0" smtClean="0">
                <a:solidFill>
                  <a:srgbClr val="00FF00"/>
                </a:solidFill>
              </a:rPr>
              <a:t> &lt; 1</a:t>
            </a:r>
            <a:endParaRPr lang="ru-RU" dirty="0" smtClean="0">
              <a:solidFill>
                <a:srgbClr val="00FF00"/>
              </a:solidFill>
            </a:endParaRPr>
          </a:p>
          <a:p>
            <a:pPr marL="578358" indent="-514350">
              <a:buNone/>
            </a:pPr>
            <a:r>
              <a:rPr lang="ru-RU" sz="2400" dirty="0" smtClean="0">
                <a:solidFill>
                  <a:srgbClr val="00FF00"/>
                </a:solidFill>
              </a:rPr>
              <a:t>1. Д(</a:t>
            </a:r>
            <a:r>
              <a:rPr lang="ru-RU" sz="2400" i="1" dirty="0" err="1" smtClean="0">
                <a:solidFill>
                  <a:srgbClr val="00FF00"/>
                </a:solidFill>
              </a:rPr>
              <a:t>х</a:t>
            </a:r>
            <a:r>
              <a:rPr lang="ru-RU" sz="2400" dirty="0" smtClean="0">
                <a:solidFill>
                  <a:srgbClr val="00FF00"/>
                </a:solidFill>
              </a:rPr>
              <a:t>) = (0; + 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)</a:t>
            </a:r>
            <a:r>
              <a:rPr lang="ru-RU" sz="2400" dirty="0" smtClean="0">
                <a:solidFill>
                  <a:srgbClr val="00FF00"/>
                </a:solidFill>
              </a:rPr>
              <a:t>                      1. Д(</a:t>
            </a:r>
            <a:r>
              <a:rPr lang="ru-RU" sz="2400" i="1" dirty="0" err="1" smtClean="0">
                <a:solidFill>
                  <a:srgbClr val="00FF00"/>
                </a:solidFill>
              </a:rPr>
              <a:t>х</a:t>
            </a:r>
            <a:r>
              <a:rPr lang="ru-RU" sz="2400" dirty="0" smtClean="0">
                <a:solidFill>
                  <a:srgbClr val="00FF00"/>
                </a:solidFill>
              </a:rPr>
              <a:t>) = (0; + 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)</a:t>
            </a:r>
          </a:p>
          <a:p>
            <a:pPr marL="578358" indent="-514350">
              <a:buNone/>
            </a:pPr>
            <a:r>
              <a:rPr lang="ru-RU" sz="2400" dirty="0" smtClean="0">
                <a:solidFill>
                  <a:srgbClr val="00FF00"/>
                </a:solidFill>
                <a:sym typeface="Symbol"/>
              </a:rPr>
              <a:t>2. Е(</a:t>
            </a:r>
            <a:r>
              <a:rPr lang="ru-RU" sz="2400" i="1" dirty="0" smtClean="0">
                <a:solidFill>
                  <a:srgbClr val="00FF00"/>
                </a:solidFill>
                <a:sym typeface="Symbol"/>
              </a:rPr>
              <a:t>у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) = (– ; + )                   2. Е(</a:t>
            </a:r>
            <a:r>
              <a:rPr lang="ru-RU" sz="2400" i="1" dirty="0" smtClean="0">
                <a:solidFill>
                  <a:srgbClr val="00FF00"/>
                </a:solidFill>
                <a:sym typeface="Symbol"/>
              </a:rPr>
              <a:t>у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) = (– ; + )  </a:t>
            </a:r>
          </a:p>
          <a:p>
            <a:pPr marL="578358" indent="-514350">
              <a:buNone/>
            </a:pPr>
            <a:r>
              <a:rPr lang="ru-RU" sz="2400" dirty="0" smtClean="0">
                <a:solidFill>
                  <a:srgbClr val="00FF00"/>
                </a:solidFill>
                <a:sym typeface="Symbol"/>
              </a:rPr>
              <a:t>3. Чётность, нечётность.       3. Чётность, нечётность.</a:t>
            </a:r>
          </a:p>
          <a:p>
            <a:pPr marL="578358" indent="-514350">
              <a:buNone/>
            </a:pPr>
            <a:r>
              <a:rPr lang="ru-RU" sz="2400" dirty="0" smtClean="0">
                <a:solidFill>
                  <a:srgbClr val="00FF00"/>
                </a:solidFill>
                <a:sym typeface="Symbol"/>
              </a:rPr>
              <a:t>4. Нули: </a:t>
            </a:r>
            <a:r>
              <a:rPr lang="ru-RU" sz="2400" i="1" dirty="0" smtClean="0">
                <a:solidFill>
                  <a:srgbClr val="00FF00"/>
                </a:solidFill>
                <a:sym typeface="Symbol"/>
              </a:rPr>
              <a:t>у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= 0 при </a:t>
            </a:r>
            <a:r>
              <a:rPr lang="ru-RU" sz="2400" i="1" dirty="0" err="1" smtClean="0">
                <a:solidFill>
                  <a:srgbClr val="00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= 1          4. Нули: </a:t>
            </a:r>
            <a:r>
              <a:rPr lang="ru-RU" sz="2400" i="1" dirty="0" smtClean="0">
                <a:solidFill>
                  <a:srgbClr val="00FF00"/>
                </a:solidFill>
                <a:sym typeface="Symbol"/>
              </a:rPr>
              <a:t>у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= 0 при </a:t>
            </a:r>
            <a:r>
              <a:rPr lang="ru-RU" sz="2400" i="1" dirty="0" err="1" smtClean="0">
                <a:solidFill>
                  <a:srgbClr val="00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= 1</a:t>
            </a:r>
          </a:p>
          <a:p>
            <a:pPr marL="578358" indent="-514350">
              <a:buNone/>
            </a:pPr>
            <a:r>
              <a:rPr lang="ru-RU" sz="2400" dirty="0" smtClean="0">
                <a:solidFill>
                  <a:srgbClr val="00FF00"/>
                </a:solidFill>
                <a:sym typeface="Symbol"/>
              </a:rPr>
              <a:t>5. Промежутки монотонности:</a:t>
            </a:r>
          </a:p>
          <a:p>
            <a:pPr marL="578358" indent="-514350">
              <a:buNone/>
            </a:pP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   </a:t>
            </a:r>
            <a:r>
              <a:rPr lang="en-US" sz="2400" dirty="0" smtClean="0">
                <a:solidFill>
                  <a:srgbClr val="00FF00"/>
                </a:solidFill>
                <a:sym typeface="Symbol"/>
              </a:rPr>
              <a:t>             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Если </a:t>
            </a:r>
            <a:r>
              <a:rPr lang="en-US" sz="2400" i="1" dirty="0" smtClean="0">
                <a:solidFill>
                  <a:srgbClr val="00FF00"/>
                </a:solidFill>
                <a:sym typeface="Symbol"/>
              </a:rPr>
              <a:t>a</a:t>
            </a:r>
            <a:r>
              <a:rPr lang="en-US" sz="2400" dirty="0" smtClean="0">
                <a:solidFill>
                  <a:srgbClr val="00FF00"/>
                </a:solidFill>
                <a:sym typeface="Symbol"/>
              </a:rPr>
              <a:t> &gt; 1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, то </a:t>
            </a:r>
            <a:r>
              <a:rPr lang="ru-RU" sz="2400" i="1" dirty="0" smtClean="0">
                <a:solidFill>
                  <a:srgbClr val="00FF00"/>
                </a:solidFill>
                <a:sym typeface="Symbol"/>
              </a:rPr>
              <a:t>у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 </a:t>
            </a:r>
            <a:r>
              <a:rPr lang="en-US" sz="2400" dirty="0" smtClean="0">
                <a:solidFill>
                  <a:srgbClr val="00FF00"/>
                </a:solidFill>
                <a:sym typeface="Symbol"/>
              </a:rPr>
              <a:t>   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на всей Д(</a:t>
            </a:r>
            <a:r>
              <a:rPr lang="ru-RU" sz="2400" i="1" dirty="0" err="1" smtClean="0">
                <a:solidFill>
                  <a:srgbClr val="00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)</a:t>
            </a:r>
          </a:p>
          <a:p>
            <a:pPr marL="578358" indent="-514350">
              <a:buNone/>
            </a:pP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   </a:t>
            </a:r>
            <a:r>
              <a:rPr lang="en-US" sz="2400" dirty="0" smtClean="0">
                <a:solidFill>
                  <a:srgbClr val="00FF00"/>
                </a:solidFill>
                <a:sym typeface="Symbol"/>
              </a:rPr>
              <a:t>             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Если 0 </a:t>
            </a:r>
            <a:r>
              <a:rPr lang="en-US" sz="2400" dirty="0" smtClean="0">
                <a:solidFill>
                  <a:srgbClr val="00FF00"/>
                </a:solidFill>
                <a:sym typeface="Symbol"/>
              </a:rPr>
              <a:t>&lt; </a:t>
            </a:r>
            <a:r>
              <a:rPr lang="en-US" sz="2400" i="1" dirty="0" smtClean="0">
                <a:solidFill>
                  <a:srgbClr val="00FF00"/>
                </a:solidFill>
                <a:sym typeface="Symbol"/>
              </a:rPr>
              <a:t>a</a:t>
            </a:r>
            <a:r>
              <a:rPr lang="en-US" sz="2400" dirty="0" smtClean="0">
                <a:solidFill>
                  <a:srgbClr val="00FF00"/>
                </a:solidFill>
                <a:sym typeface="Symbol"/>
              </a:rPr>
              <a:t> &lt; 1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, то </a:t>
            </a:r>
            <a:r>
              <a:rPr lang="ru-RU" sz="2400" i="1" dirty="0" smtClean="0">
                <a:solidFill>
                  <a:srgbClr val="00FF00"/>
                </a:solidFill>
                <a:sym typeface="Symbol"/>
              </a:rPr>
              <a:t>у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 </a:t>
            </a:r>
            <a:r>
              <a:rPr lang="en-US" sz="2400" dirty="0" smtClean="0">
                <a:solidFill>
                  <a:srgbClr val="00FF00"/>
                </a:solidFill>
                <a:sym typeface="Symbol"/>
              </a:rPr>
              <a:t>   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на всей Д(</a:t>
            </a:r>
            <a:r>
              <a:rPr lang="ru-RU" sz="2400" i="1" dirty="0" err="1" smtClean="0">
                <a:solidFill>
                  <a:srgbClr val="00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)</a:t>
            </a:r>
            <a:endParaRPr lang="en-US" sz="2400" dirty="0" smtClean="0">
              <a:solidFill>
                <a:srgbClr val="00FF00"/>
              </a:solidFill>
              <a:sym typeface="Symbol"/>
            </a:endParaRPr>
          </a:p>
          <a:p>
            <a:pPr marL="578358" indent="-514350">
              <a:buNone/>
            </a:pPr>
            <a:r>
              <a:rPr lang="en-US" sz="2400" dirty="0" smtClean="0">
                <a:solidFill>
                  <a:srgbClr val="00FF00"/>
                </a:solidFill>
                <a:sym typeface="Symbol"/>
              </a:rPr>
              <a:t>6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. Пересекает ось </a:t>
            </a:r>
            <a:r>
              <a:rPr lang="ru-RU" sz="2400" i="1" dirty="0" err="1" smtClean="0">
                <a:solidFill>
                  <a:srgbClr val="00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в точке (1; 0)</a:t>
            </a:r>
          </a:p>
          <a:p>
            <a:pPr marL="578358" indent="-514350">
              <a:buNone/>
            </a:pPr>
            <a:r>
              <a:rPr lang="ru-RU" sz="2400" dirty="0" smtClean="0">
                <a:solidFill>
                  <a:srgbClr val="00FF00"/>
                </a:solidFill>
                <a:sym typeface="Symbol"/>
              </a:rPr>
              <a:t>7. Промежутки </a:t>
            </a:r>
            <a:r>
              <a:rPr lang="ru-RU" sz="2400" dirty="0" err="1" smtClean="0">
                <a:solidFill>
                  <a:srgbClr val="00FF00"/>
                </a:solidFill>
                <a:sym typeface="Symbol"/>
              </a:rPr>
              <a:t>знакопостоянства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:</a:t>
            </a:r>
          </a:p>
          <a:p>
            <a:pPr marL="578358" indent="-514350">
              <a:buNone/>
            </a:pP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   </a:t>
            </a:r>
            <a:r>
              <a:rPr lang="en-US" sz="2400" i="1" dirty="0" smtClean="0">
                <a:solidFill>
                  <a:srgbClr val="00FF00"/>
                </a:solidFill>
                <a:sym typeface="Symbol"/>
              </a:rPr>
              <a:t>y</a:t>
            </a:r>
            <a:r>
              <a:rPr lang="en-US" sz="2400" dirty="0" smtClean="0">
                <a:solidFill>
                  <a:srgbClr val="00FF00"/>
                </a:solidFill>
                <a:sym typeface="Symbol"/>
              </a:rPr>
              <a:t> &gt; 0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при </a:t>
            </a:r>
            <a:r>
              <a:rPr lang="ru-RU" sz="2400" i="1" dirty="0" err="1" smtClean="0">
                <a:solidFill>
                  <a:srgbClr val="00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 (1; + )      </a:t>
            </a:r>
            <a:r>
              <a:rPr lang="en-US" sz="2400" i="1" dirty="0" smtClean="0">
                <a:solidFill>
                  <a:srgbClr val="00FF00"/>
                </a:solidFill>
                <a:sym typeface="Symbol"/>
              </a:rPr>
              <a:t>y</a:t>
            </a:r>
            <a:r>
              <a:rPr lang="en-US" sz="2400" dirty="0" smtClean="0">
                <a:solidFill>
                  <a:srgbClr val="00FF00"/>
                </a:solidFill>
                <a:sym typeface="Symbol"/>
              </a:rPr>
              <a:t> &gt; 0 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при </a:t>
            </a:r>
            <a:r>
              <a:rPr lang="ru-RU" sz="2400" i="1" dirty="0" err="1" smtClean="0">
                <a:solidFill>
                  <a:srgbClr val="00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 (0; 1)</a:t>
            </a:r>
          </a:p>
          <a:p>
            <a:pPr marL="578358" indent="-514350">
              <a:buNone/>
            </a:pP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   </a:t>
            </a:r>
            <a:r>
              <a:rPr lang="ru-RU" sz="2400" i="1" dirty="0" smtClean="0">
                <a:solidFill>
                  <a:srgbClr val="00FF00"/>
                </a:solidFill>
                <a:sym typeface="Symbol"/>
              </a:rPr>
              <a:t>у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</a:t>
            </a:r>
            <a:r>
              <a:rPr lang="en-US" sz="2400" dirty="0" smtClean="0">
                <a:solidFill>
                  <a:srgbClr val="00FF00"/>
                </a:solidFill>
                <a:sym typeface="Symbol"/>
              </a:rPr>
              <a:t>&lt;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0 при </a:t>
            </a:r>
            <a:r>
              <a:rPr lang="ru-RU" sz="2400" i="1" dirty="0" err="1" smtClean="0">
                <a:solidFill>
                  <a:srgbClr val="00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 (0; 1)          </a:t>
            </a:r>
            <a:r>
              <a:rPr lang="ru-RU" sz="2400" i="1" dirty="0" smtClean="0">
                <a:solidFill>
                  <a:srgbClr val="00FF00"/>
                </a:solidFill>
                <a:sym typeface="Symbol"/>
              </a:rPr>
              <a:t>у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</a:t>
            </a:r>
            <a:r>
              <a:rPr lang="en-US" sz="2400" dirty="0" smtClean="0">
                <a:solidFill>
                  <a:srgbClr val="00FF00"/>
                </a:solidFill>
                <a:sym typeface="Symbol"/>
              </a:rPr>
              <a:t>&lt;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0 при </a:t>
            </a:r>
            <a:r>
              <a:rPr lang="ru-RU" sz="2400" i="1" dirty="0" err="1" smtClean="0">
                <a:solidFill>
                  <a:srgbClr val="00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(1; + )</a:t>
            </a:r>
          </a:p>
          <a:p>
            <a:pPr marL="578358" indent="-514350">
              <a:buNone/>
            </a:pPr>
            <a:r>
              <a:rPr lang="ru-RU" sz="2400" dirty="0" smtClean="0">
                <a:solidFill>
                  <a:srgbClr val="00FF00"/>
                </a:solidFill>
                <a:sym typeface="Symbol"/>
              </a:rPr>
              <a:t>8. Экстремумов нет              8. Экстремумов нет</a:t>
            </a:r>
          </a:p>
          <a:p>
            <a:pPr marL="578358" indent="-514350">
              <a:buNone/>
            </a:pPr>
            <a:r>
              <a:rPr lang="ru-RU" sz="2400" dirty="0" smtClean="0">
                <a:solidFill>
                  <a:srgbClr val="00FF00"/>
                </a:solidFill>
                <a:sym typeface="Symbol"/>
              </a:rPr>
              <a:t>9. Асимптота: </a:t>
            </a:r>
            <a:r>
              <a:rPr lang="ru-RU" sz="2400" i="1" dirty="0" err="1" smtClean="0">
                <a:solidFill>
                  <a:srgbClr val="00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= 0                9. Асимптота: </a:t>
            </a:r>
            <a:r>
              <a:rPr lang="ru-RU" sz="2400" dirty="0" err="1" smtClean="0">
                <a:solidFill>
                  <a:srgbClr val="00FF00"/>
                </a:solidFill>
                <a:sym typeface="Symbol"/>
              </a:rPr>
              <a:t>х</a:t>
            </a:r>
            <a:r>
              <a:rPr lang="ru-RU" sz="2400" dirty="0" smtClean="0">
                <a:solidFill>
                  <a:srgbClr val="00FF00"/>
                </a:solidFill>
                <a:sym typeface="Symbol"/>
              </a:rPr>
              <a:t> = 0</a:t>
            </a:r>
          </a:p>
          <a:p>
            <a:pPr marL="578358" indent="-514350">
              <a:buNone/>
            </a:pPr>
            <a:endParaRPr lang="ru-RU" sz="2400" dirty="0" smtClean="0">
              <a:sym typeface="Symbol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5400000" flipH="1" flipV="1">
            <a:off x="4036215" y="3107529"/>
            <a:ext cx="357190" cy="285752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>
            <a:off x="4464843" y="3536157"/>
            <a:ext cx="428628" cy="357190"/>
          </a:xfrm>
          <a:prstGeom prst="straightConnector1">
            <a:avLst/>
          </a:prstGeom>
          <a:ln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5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сканирование0005.jpg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2071678"/>
            <a:ext cx="9144000" cy="3500462"/>
          </a:xfr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  <a:effectLst>
            <a:outerShdw blurRad="50800" dist="50800" dir="5400000" algn="ctr" rotWithShape="0">
              <a:schemeClr val="accent5">
                <a:lumMod val="75000"/>
              </a:schemeClr>
            </a:outerShdw>
          </a:effectLst>
          <a:scene3d>
            <a:camera prst="orthographicFront"/>
            <a:lightRig rig="threePt" dir="t"/>
          </a:scene3d>
          <a:sp3d extrusionH="76200" contourW="12700">
            <a:extrusionClr>
              <a:schemeClr val="accent5">
                <a:lumMod val="75000"/>
              </a:schemeClr>
            </a:extrusionClr>
            <a:contourClr>
              <a:schemeClr val="accent5">
                <a:lumMod val="75000"/>
              </a:schemeClr>
            </a:contourClr>
          </a:sp3d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214677" y="893833"/>
            <a:ext cx="37374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000" dirty="0" smtClean="0">
                <a:solidFill>
                  <a:prstClr val="white"/>
                </a:solidFill>
              </a:rPr>
              <a:t>y = sin x</a:t>
            </a:r>
            <a:endParaRPr lang="ru-RU" sz="40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6240518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None/>
            </a:pPr>
            <a:r>
              <a:rPr lang="ru-RU" sz="2600" dirty="0" smtClean="0">
                <a:solidFill>
                  <a:srgbClr val="FFFF00"/>
                </a:solidFill>
              </a:rPr>
              <a:t>1. Д(</a:t>
            </a:r>
            <a:r>
              <a:rPr lang="ru-RU" sz="2600" dirty="0" err="1" smtClean="0">
                <a:solidFill>
                  <a:srgbClr val="FFFF00"/>
                </a:solidFill>
              </a:rPr>
              <a:t>х</a:t>
            </a:r>
            <a:r>
              <a:rPr lang="ru-RU" sz="2600" dirty="0" smtClean="0">
                <a:solidFill>
                  <a:srgbClr val="FFFF00"/>
                </a:solidFill>
              </a:rPr>
              <a:t>) = </a:t>
            </a:r>
            <a:r>
              <a:rPr lang="en-US" sz="2600" dirty="0" smtClean="0">
                <a:solidFill>
                  <a:srgbClr val="FFFF00"/>
                </a:solidFill>
              </a:rPr>
              <a:t>R</a:t>
            </a:r>
            <a:endParaRPr lang="ru-RU" sz="2600" dirty="0" smtClean="0">
              <a:solidFill>
                <a:srgbClr val="FFFF00"/>
              </a:solidFill>
            </a:endParaRPr>
          </a:p>
          <a:p>
            <a:pPr marL="342900" indent="-342900">
              <a:buNone/>
            </a:pPr>
            <a:r>
              <a:rPr lang="ru-RU" sz="2600" dirty="0" smtClean="0">
                <a:solidFill>
                  <a:srgbClr val="FFFF00"/>
                </a:solidFill>
              </a:rPr>
              <a:t>2. Е(</a:t>
            </a:r>
            <a:r>
              <a:rPr lang="ru-RU" sz="2600" dirty="0" err="1" smtClean="0">
                <a:solidFill>
                  <a:srgbClr val="FFFF00"/>
                </a:solidFill>
              </a:rPr>
              <a:t>х</a:t>
            </a:r>
            <a:r>
              <a:rPr lang="ru-RU" sz="2600" dirty="0" smtClean="0">
                <a:solidFill>
                  <a:srgbClr val="FFFF00"/>
                </a:solidFill>
              </a:rPr>
              <a:t>) = </a:t>
            </a:r>
            <a:r>
              <a:rPr lang="ru-RU" sz="2600" dirty="0" smtClean="0">
                <a:solidFill>
                  <a:srgbClr val="FFFF00"/>
                </a:solidFill>
                <a:sym typeface="Symbol"/>
              </a:rPr>
              <a:t>– 1; 1</a:t>
            </a:r>
          </a:p>
          <a:p>
            <a:pPr marL="342900" indent="-342900">
              <a:buNone/>
            </a:pPr>
            <a:r>
              <a:rPr lang="ru-RU" sz="2600" dirty="0" smtClean="0">
                <a:solidFill>
                  <a:srgbClr val="FFFF00"/>
                </a:solidFill>
                <a:sym typeface="Symbol"/>
              </a:rPr>
              <a:t>3. Нечётная</a:t>
            </a:r>
          </a:p>
          <a:p>
            <a:pPr marL="342900" indent="-342900">
              <a:buNone/>
            </a:pPr>
            <a:r>
              <a:rPr lang="ru-RU" sz="2600" dirty="0" smtClean="0">
                <a:solidFill>
                  <a:srgbClr val="FFFF00"/>
                </a:solidFill>
                <a:sym typeface="Symbol"/>
              </a:rPr>
              <a:t>4. Периодическая, Т = 2</a:t>
            </a:r>
          </a:p>
          <a:p>
            <a:pPr marL="342900" indent="-342900">
              <a:buNone/>
            </a:pPr>
            <a:r>
              <a:rPr lang="ru-RU" sz="2600" dirty="0" smtClean="0">
                <a:solidFill>
                  <a:srgbClr val="FFFF00"/>
                </a:solidFill>
                <a:sym typeface="Symbol"/>
              </a:rPr>
              <a:t>5. Нули функции  у = 0 при </a:t>
            </a:r>
            <a:r>
              <a:rPr lang="ru-RU" sz="2600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2600" dirty="0" smtClean="0">
                <a:solidFill>
                  <a:srgbClr val="FFFF00"/>
                </a:solidFill>
                <a:sym typeface="Symbol"/>
              </a:rPr>
              <a:t> = </a:t>
            </a:r>
            <a:r>
              <a:rPr lang="en-US" sz="2600" dirty="0" smtClean="0">
                <a:solidFill>
                  <a:srgbClr val="FFFF00"/>
                </a:solidFill>
                <a:sym typeface="Symbol"/>
              </a:rPr>
              <a:t>k</a:t>
            </a:r>
            <a:r>
              <a:rPr lang="ru-RU" sz="2600" dirty="0" smtClean="0">
                <a:solidFill>
                  <a:srgbClr val="FFFF00"/>
                </a:solidFill>
                <a:sym typeface="Symbol"/>
              </a:rPr>
              <a:t>, </a:t>
            </a:r>
            <a:r>
              <a:rPr lang="en-US" sz="2600" dirty="0" smtClean="0">
                <a:solidFill>
                  <a:srgbClr val="FFFF00"/>
                </a:solidFill>
                <a:sym typeface="Symbol"/>
              </a:rPr>
              <a:t>k  Z</a:t>
            </a:r>
            <a:endParaRPr lang="ru-RU" sz="2600" dirty="0" smtClean="0">
              <a:solidFill>
                <a:srgbClr val="FFFF00"/>
              </a:solidFill>
              <a:sym typeface="Symbol"/>
            </a:endParaRPr>
          </a:p>
          <a:p>
            <a:pPr marL="342900" indent="-342900">
              <a:buNone/>
            </a:pPr>
            <a:r>
              <a:rPr lang="ru-RU" sz="2600" dirty="0" smtClean="0">
                <a:solidFill>
                  <a:srgbClr val="FFFF00"/>
                </a:solidFill>
                <a:sym typeface="Symbol"/>
              </a:rPr>
              <a:t>6. Промежутки монотонности</a:t>
            </a:r>
          </a:p>
          <a:p>
            <a:pPr marL="342900" indent="-342900">
              <a:buNone/>
            </a:pPr>
            <a:r>
              <a:rPr lang="ru-RU" sz="2600" dirty="0" smtClean="0">
                <a:solidFill>
                  <a:srgbClr val="FFFF00"/>
                </a:solidFill>
                <a:sym typeface="Symbol"/>
              </a:rPr>
              <a:t>    у   </a:t>
            </a:r>
            <a:r>
              <a:rPr lang="en-US" sz="2600" dirty="0" smtClean="0">
                <a:solidFill>
                  <a:srgbClr val="FFFF00"/>
                </a:solidFill>
                <a:sym typeface="Symbol"/>
              </a:rPr>
              <a:t>  </a:t>
            </a:r>
            <a:r>
              <a:rPr lang="ru-RU" sz="2600" dirty="0" smtClean="0">
                <a:solidFill>
                  <a:srgbClr val="FFFF00"/>
                </a:solidFill>
                <a:sym typeface="Symbol"/>
              </a:rPr>
              <a:t>при </a:t>
            </a:r>
            <a:r>
              <a:rPr lang="ru-RU" sz="2600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2600" dirty="0" smtClean="0">
                <a:solidFill>
                  <a:srgbClr val="FFFF00"/>
                </a:solidFill>
                <a:sym typeface="Symbol"/>
              </a:rPr>
              <a:t> </a:t>
            </a:r>
            <a:r>
              <a:rPr lang="en-US" sz="2600" dirty="0" smtClean="0">
                <a:solidFill>
                  <a:srgbClr val="FFFF00"/>
                </a:solidFill>
                <a:sym typeface="Symbol"/>
              </a:rPr>
              <a:t>      </a:t>
            </a:r>
            <a:r>
              <a:rPr lang="ru-RU" sz="2600" dirty="0" smtClean="0">
                <a:solidFill>
                  <a:srgbClr val="FFFF00"/>
                </a:solidFill>
                <a:sym typeface="Symbol"/>
              </a:rPr>
              <a:t>                         , </a:t>
            </a:r>
            <a:r>
              <a:rPr lang="en-US" sz="2600" dirty="0" smtClean="0">
                <a:solidFill>
                  <a:srgbClr val="FFFF00"/>
                </a:solidFill>
                <a:sym typeface="Symbol"/>
              </a:rPr>
              <a:t>n  Z</a:t>
            </a:r>
          </a:p>
          <a:p>
            <a:pPr marL="342900" indent="-342900"/>
            <a:endParaRPr lang="en-US" sz="2600" dirty="0" smtClean="0">
              <a:solidFill>
                <a:srgbClr val="FFFF00"/>
              </a:solidFill>
              <a:sym typeface="Symbol"/>
            </a:endParaRPr>
          </a:p>
          <a:p>
            <a:pPr marL="342900" indent="-342900">
              <a:buNone/>
            </a:pPr>
            <a:r>
              <a:rPr lang="en-US" sz="2600" dirty="0" smtClean="0">
                <a:solidFill>
                  <a:srgbClr val="FFFF00"/>
                </a:solidFill>
                <a:sym typeface="Symbol"/>
              </a:rPr>
              <a:t>   y      </a:t>
            </a:r>
            <a:r>
              <a:rPr lang="ru-RU" sz="2600" dirty="0" smtClean="0">
                <a:solidFill>
                  <a:srgbClr val="FFFF00"/>
                </a:solidFill>
                <a:sym typeface="Symbol"/>
              </a:rPr>
              <a:t>при </a:t>
            </a:r>
            <a:r>
              <a:rPr lang="ru-RU" sz="2600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2600" dirty="0" smtClean="0">
                <a:solidFill>
                  <a:srgbClr val="FFFF00"/>
                </a:solidFill>
                <a:sym typeface="Symbol"/>
              </a:rPr>
              <a:t> </a:t>
            </a:r>
            <a:r>
              <a:rPr lang="en-US" sz="26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ru-RU" sz="2600" dirty="0" smtClean="0">
                <a:solidFill>
                  <a:srgbClr val="FFFF00"/>
                </a:solidFill>
                <a:sym typeface="Symbol"/>
              </a:rPr>
              <a:t>  </a:t>
            </a:r>
            <a:r>
              <a:rPr lang="en-US" sz="2600" dirty="0" smtClean="0">
                <a:solidFill>
                  <a:srgbClr val="FFFF00"/>
                </a:solidFill>
                <a:sym typeface="Symbol"/>
              </a:rPr>
              <a:t>    </a:t>
            </a:r>
            <a:r>
              <a:rPr lang="ru-RU" sz="2600" dirty="0" smtClean="0">
                <a:solidFill>
                  <a:srgbClr val="FFFF00"/>
                </a:solidFill>
                <a:sym typeface="Symbol"/>
              </a:rPr>
              <a:t>                         , </a:t>
            </a:r>
            <a:r>
              <a:rPr lang="en-US" sz="2600" dirty="0" smtClean="0">
                <a:solidFill>
                  <a:srgbClr val="FFFF00"/>
                </a:solidFill>
                <a:sym typeface="Symbol"/>
              </a:rPr>
              <a:t>n  Z</a:t>
            </a:r>
          </a:p>
          <a:p>
            <a:pPr marL="342900" indent="-342900"/>
            <a:endParaRPr lang="en-US" sz="2600" dirty="0" smtClean="0">
              <a:solidFill>
                <a:srgbClr val="FFFF00"/>
              </a:solidFill>
              <a:sym typeface="Symbol"/>
            </a:endParaRPr>
          </a:p>
          <a:p>
            <a:pPr marL="342900" indent="-342900">
              <a:buNone/>
            </a:pPr>
            <a:r>
              <a:rPr lang="en-US" sz="2600" dirty="0" smtClean="0">
                <a:solidFill>
                  <a:srgbClr val="FFFF00"/>
                </a:solidFill>
                <a:sym typeface="Symbol"/>
              </a:rPr>
              <a:t>7</a:t>
            </a:r>
            <a:r>
              <a:rPr lang="ru-RU" sz="2600" dirty="0" smtClean="0">
                <a:solidFill>
                  <a:srgbClr val="FFFF00"/>
                </a:solidFill>
                <a:sym typeface="Symbol"/>
              </a:rPr>
              <a:t>. Промежутки </a:t>
            </a:r>
            <a:r>
              <a:rPr lang="ru-RU" sz="2600" dirty="0" err="1" smtClean="0">
                <a:solidFill>
                  <a:srgbClr val="FFFF00"/>
                </a:solidFill>
                <a:sym typeface="Symbol"/>
              </a:rPr>
              <a:t>знакопостоянства</a:t>
            </a:r>
            <a:endParaRPr lang="ru-RU" sz="2600" dirty="0" smtClean="0">
              <a:solidFill>
                <a:srgbClr val="FFFF00"/>
              </a:solidFill>
              <a:sym typeface="Symbol"/>
            </a:endParaRPr>
          </a:p>
          <a:p>
            <a:pPr marL="342900" indent="-342900">
              <a:buNone/>
            </a:pPr>
            <a:r>
              <a:rPr lang="ru-RU" sz="2600" dirty="0" smtClean="0">
                <a:solidFill>
                  <a:srgbClr val="FFFF00"/>
                </a:solidFill>
                <a:sym typeface="Symbol"/>
              </a:rPr>
              <a:t>    у </a:t>
            </a:r>
            <a:r>
              <a:rPr lang="en-US" sz="2600" dirty="0" smtClean="0">
                <a:solidFill>
                  <a:srgbClr val="FFFF00"/>
                </a:solidFill>
                <a:sym typeface="Symbol"/>
              </a:rPr>
              <a:t>&gt; 0 </a:t>
            </a:r>
            <a:r>
              <a:rPr lang="ru-RU" sz="2600" dirty="0" smtClean="0">
                <a:solidFill>
                  <a:srgbClr val="FFFF00"/>
                </a:solidFill>
                <a:sym typeface="Symbol"/>
              </a:rPr>
              <a:t>при </a:t>
            </a:r>
            <a:r>
              <a:rPr lang="ru-RU" sz="2600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2600" dirty="0" smtClean="0">
                <a:solidFill>
                  <a:srgbClr val="FFFF00"/>
                </a:solidFill>
                <a:sym typeface="Symbol"/>
              </a:rPr>
              <a:t>  (2</a:t>
            </a:r>
            <a:r>
              <a:rPr lang="en-US" sz="2600" dirty="0" smtClean="0">
                <a:solidFill>
                  <a:srgbClr val="FFFF00"/>
                </a:solidFill>
                <a:sym typeface="Symbol"/>
              </a:rPr>
              <a:t>n, + 2n), n  Z</a:t>
            </a:r>
          </a:p>
          <a:p>
            <a:pPr marL="342900" indent="-342900">
              <a:buNone/>
            </a:pPr>
            <a:r>
              <a:rPr lang="en-US" sz="2600" dirty="0" smtClean="0">
                <a:solidFill>
                  <a:srgbClr val="FFFF00"/>
                </a:solidFill>
                <a:sym typeface="Symbol"/>
              </a:rPr>
              <a:t>    y &lt; 0 </a:t>
            </a:r>
            <a:r>
              <a:rPr lang="ru-RU" sz="2600" dirty="0" smtClean="0">
                <a:solidFill>
                  <a:srgbClr val="FFFF00"/>
                </a:solidFill>
                <a:sym typeface="Symbol"/>
              </a:rPr>
              <a:t>при </a:t>
            </a:r>
            <a:r>
              <a:rPr lang="en-US" sz="2600" dirty="0" smtClean="0">
                <a:solidFill>
                  <a:srgbClr val="FFFF00"/>
                </a:solidFill>
                <a:sym typeface="Symbol"/>
              </a:rPr>
              <a:t>x  ( + 2n, 2 + 2n), n  Z </a:t>
            </a:r>
          </a:p>
          <a:p>
            <a:pPr marL="342900" indent="-342900">
              <a:buNone/>
            </a:pPr>
            <a:r>
              <a:rPr lang="en-US" sz="2600" dirty="0" smtClean="0">
                <a:solidFill>
                  <a:srgbClr val="FFFF00"/>
                </a:solidFill>
                <a:sym typeface="Symbol"/>
              </a:rPr>
              <a:t>8. </a:t>
            </a:r>
            <a:r>
              <a:rPr lang="en-US" sz="2600" dirty="0" err="1" smtClean="0">
                <a:solidFill>
                  <a:srgbClr val="FFFF00"/>
                </a:solidFill>
                <a:sym typeface="Symbol"/>
              </a:rPr>
              <a:t>y</a:t>
            </a:r>
            <a:r>
              <a:rPr lang="en-US" sz="2600" baseline="-25000" dirty="0" err="1" smtClean="0">
                <a:solidFill>
                  <a:srgbClr val="FFFF00"/>
                </a:solidFill>
                <a:sym typeface="Symbol"/>
              </a:rPr>
              <a:t>max</a:t>
            </a:r>
            <a:r>
              <a:rPr lang="en-US" sz="2600" dirty="0" smtClean="0">
                <a:solidFill>
                  <a:srgbClr val="FFFF00"/>
                </a:solidFill>
                <a:sym typeface="Symbol"/>
              </a:rPr>
              <a:t> = y                                 = 1</a:t>
            </a:r>
          </a:p>
          <a:p>
            <a:pPr marL="342900" indent="-342900">
              <a:buNone/>
            </a:pPr>
            <a:r>
              <a:rPr lang="en-US" sz="2600" dirty="0" smtClean="0">
                <a:solidFill>
                  <a:srgbClr val="FFFF00"/>
                </a:solidFill>
                <a:sym typeface="Symbol"/>
              </a:rPr>
              <a:t>   </a:t>
            </a:r>
          </a:p>
          <a:p>
            <a:pPr marL="342900" indent="-342900">
              <a:buNone/>
            </a:pPr>
            <a:r>
              <a:rPr lang="en-US" sz="2600" dirty="0" smtClean="0">
                <a:solidFill>
                  <a:srgbClr val="FFFF00"/>
                </a:solidFill>
                <a:sym typeface="Symbol"/>
              </a:rPr>
              <a:t>    </a:t>
            </a:r>
            <a:r>
              <a:rPr lang="en-US" sz="2600" dirty="0" err="1" smtClean="0">
                <a:solidFill>
                  <a:srgbClr val="FFFF00"/>
                </a:solidFill>
                <a:sym typeface="Symbol"/>
              </a:rPr>
              <a:t>y</a:t>
            </a:r>
            <a:r>
              <a:rPr lang="en-US" sz="2600" baseline="-25000" dirty="0" err="1" smtClean="0">
                <a:solidFill>
                  <a:srgbClr val="FFFF00"/>
                </a:solidFill>
                <a:sym typeface="Symbol"/>
              </a:rPr>
              <a:t>min</a:t>
            </a:r>
            <a:r>
              <a:rPr lang="en-US" sz="2600" dirty="0" smtClean="0">
                <a:solidFill>
                  <a:srgbClr val="FFFF00"/>
                </a:solidFill>
                <a:sym typeface="Symbol"/>
              </a:rPr>
              <a:t> = y                                  = – 1   </a:t>
            </a:r>
            <a:r>
              <a:rPr lang="ru-RU" sz="2600" dirty="0" smtClean="0">
                <a:solidFill>
                  <a:srgbClr val="FFFF00"/>
                </a:solidFill>
                <a:sym typeface="Symbol"/>
              </a:rPr>
              <a:t> </a:t>
            </a:r>
          </a:p>
          <a:p>
            <a:pPr marL="342900" indent="-342900">
              <a:buNone/>
            </a:pPr>
            <a:r>
              <a:rPr lang="ru-RU" sz="2600" dirty="0" smtClean="0">
                <a:sym typeface="Symbol"/>
              </a:rPr>
              <a:t>    </a:t>
            </a:r>
            <a:endParaRPr lang="ru-RU" sz="2600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2357430"/>
            <a:ext cx="2375314" cy="642942"/>
          </a:xfrm>
          <a:prstGeom prst="rect">
            <a:avLst/>
          </a:prstGeom>
          <a:solidFill>
            <a:srgbClr val="FFFF00"/>
          </a:solidFill>
        </p:spPr>
      </p:pic>
      <p:cxnSp>
        <p:nvCxnSpPr>
          <p:cNvPr id="7" name="Прямая со стрелкой 6"/>
          <p:cNvCxnSpPr/>
          <p:nvPr/>
        </p:nvCxnSpPr>
        <p:spPr>
          <a:xfrm rot="5400000" flipH="1" flipV="1">
            <a:off x="892943" y="2464587"/>
            <a:ext cx="357190" cy="28575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3071810"/>
            <a:ext cx="2357454" cy="571504"/>
          </a:xfrm>
          <a:prstGeom prst="rect">
            <a:avLst/>
          </a:prstGeom>
          <a:solidFill>
            <a:srgbClr val="FFFF00"/>
          </a:solidFill>
        </p:spPr>
      </p:pic>
      <p:cxnSp>
        <p:nvCxnSpPr>
          <p:cNvPr id="9" name="Прямая со стрелкой 8"/>
          <p:cNvCxnSpPr/>
          <p:nvPr/>
        </p:nvCxnSpPr>
        <p:spPr>
          <a:xfrm rot="5400000">
            <a:off x="785389" y="3143645"/>
            <a:ext cx="357984" cy="21431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4929198"/>
            <a:ext cx="2643206" cy="642942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762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5715016"/>
            <a:ext cx="2643206" cy="571504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571480"/>
            <a:ext cx="2143140" cy="785818"/>
          </a:xfrm>
        </p:spPr>
        <p:txBody>
          <a:bodyPr/>
          <a:lstStyle/>
          <a:p>
            <a:pPr lvl="0">
              <a:buNone/>
            </a:pPr>
            <a:r>
              <a:rPr lang="en-US" sz="3200" dirty="0" smtClean="0">
                <a:solidFill>
                  <a:prstClr val="white"/>
                </a:solidFill>
              </a:rPr>
              <a:t>y = </a:t>
            </a:r>
            <a:r>
              <a:rPr lang="en-US" sz="3200" dirty="0" err="1" smtClean="0">
                <a:solidFill>
                  <a:prstClr val="white"/>
                </a:solidFill>
              </a:rPr>
              <a:t>cos</a:t>
            </a:r>
            <a:r>
              <a:rPr lang="en-US" sz="3200" dirty="0" smtClean="0">
                <a:solidFill>
                  <a:prstClr val="white"/>
                </a:solidFill>
              </a:rPr>
              <a:t> x</a:t>
            </a:r>
            <a:endParaRPr lang="ru-RU" sz="3200" dirty="0" smtClean="0">
              <a:solidFill>
                <a:prstClr val="white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сканирование0006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1643050"/>
            <a:ext cx="9144000" cy="31432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 extrusionH="76200" contourW="12700">
            <a:extrusionClr>
              <a:schemeClr val="accent3">
                <a:lumMod val="60000"/>
                <a:lumOff val="40000"/>
              </a:schemeClr>
            </a:extrusionClr>
            <a:contourClr>
              <a:schemeClr val="accent3">
                <a:lumMod val="60000"/>
                <a:lumOff val="40000"/>
              </a:schemeClr>
            </a:contourClr>
          </a:sp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501122" cy="6357982"/>
          </a:xfrm>
        </p:spPr>
        <p:txBody>
          <a:bodyPr>
            <a:normAutofit fontScale="85000" lnSpcReduction="20000"/>
          </a:bodyPr>
          <a:lstStyle/>
          <a:p>
            <a:pPr marL="342900" indent="-342900"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1. Д(</a:t>
            </a:r>
            <a:r>
              <a:rPr lang="ru-RU" sz="3200" dirty="0" err="1" smtClean="0">
                <a:solidFill>
                  <a:srgbClr val="FFFF00"/>
                </a:solidFill>
              </a:rPr>
              <a:t>х</a:t>
            </a:r>
            <a:r>
              <a:rPr lang="ru-RU" sz="3200" dirty="0" smtClean="0">
                <a:solidFill>
                  <a:srgbClr val="FFFF00"/>
                </a:solidFill>
              </a:rPr>
              <a:t>) = </a:t>
            </a:r>
            <a:r>
              <a:rPr lang="en-US" sz="3200" dirty="0" smtClean="0">
                <a:solidFill>
                  <a:srgbClr val="FFFF00"/>
                </a:solidFill>
              </a:rPr>
              <a:t>R</a:t>
            </a:r>
            <a:endParaRPr lang="ru-RU" sz="3200" dirty="0" smtClean="0">
              <a:solidFill>
                <a:srgbClr val="FFFF00"/>
              </a:solidFill>
            </a:endParaRPr>
          </a:p>
          <a:p>
            <a:pPr marL="342900" indent="-342900">
              <a:buNone/>
            </a:pPr>
            <a:r>
              <a:rPr lang="ru-RU" sz="3200" dirty="0" smtClean="0">
                <a:solidFill>
                  <a:srgbClr val="FFFF00"/>
                </a:solidFill>
              </a:rPr>
              <a:t>2. Е(</a:t>
            </a:r>
            <a:r>
              <a:rPr lang="ru-RU" sz="3200" dirty="0" err="1" smtClean="0">
                <a:solidFill>
                  <a:srgbClr val="FFFF00"/>
                </a:solidFill>
              </a:rPr>
              <a:t>х</a:t>
            </a:r>
            <a:r>
              <a:rPr lang="ru-RU" sz="3200" dirty="0" smtClean="0">
                <a:solidFill>
                  <a:srgbClr val="FFFF00"/>
                </a:solidFill>
              </a:rPr>
              <a:t>) = 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– 1; 1</a:t>
            </a:r>
          </a:p>
          <a:p>
            <a:pPr marL="342900" indent="-342900">
              <a:buNone/>
            </a:pPr>
            <a:r>
              <a:rPr lang="ru-RU" sz="3200" dirty="0" smtClean="0">
                <a:solidFill>
                  <a:srgbClr val="FFFF00"/>
                </a:solidFill>
                <a:sym typeface="Symbol"/>
              </a:rPr>
              <a:t>3. </a:t>
            </a:r>
            <a:r>
              <a:rPr lang="uk-UA" sz="3200" dirty="0" smtClean="0">
                <a:solidFill>
                  <a:srgbClr val="FFFF00"/>
                </a:solidFill>
                <a:sym typeface="Symbol"/>
              </a:rPr>
              <a:t>Ч</a:t>
            </a:r>
            <a:r>
              <a:rPr lang="ru-RU" sz="3200" dirty="0" err="1" smtClean="0">
                <a:solidFill>
                  <a:srgbClr val="FFFF00"/>
                </a:solidFill>
                <a:sym typeface="Symbol"/>
              </a:rPr>
              <a:t>ётная</a:t>
            </a:r>
            <a:endParaRPr lang="ru-RU" sz="3200" dirty="0" smtClean="0">
              <a:solidFill>
                <a:srgbClr val="FFFF00"/>
              </a:solidFill>
              <a:sym typeface="Symbol"/>
            </a:endParaRPr>
          </a:p>
          <a:p>
            <a:pPr marL="342900" indent="-342900">
              <a:buNone/>
            </a:pPr>
            <a:r>
              <a:rPr lang="ru-RU" sz="3200" dirty="0" smtClean="0">
                <a:solidFill>
                  <a:srgbClr val="FFFF00"/>
                </a:solidFill>
                <a:sym typeface="Symbol"/>
              </a:rPr>
              <a:t>4. Периодическая, Т = 2</a:t>
            </a:r>
          </a:p>
          <a:p>
            <a:pPr marL="342900" indent="-342900">
              <a:buNone/>
            </a:pPr>
            <a:r>
              <a:rPr lang="ru-RU" sz="3200" dirty="0" smtClean="0">
                <a:solidFill>
                  <a:srgbClr val="FFFF00"/>
                </a:solidFill>
                <a:sym typeface="Symbol"/>
              </a:rPr>
              <a:t>5. Нули функции  у = 0 при </a:t>
            </a:r>
            <a:r>
              <a:rPr lang="ru-RU" sz="3200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=    + 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k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, 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k  Z</a:t>
            </a:r>
            <a:endParaRPr lang="ru-RU" sz="3200" dirty="0" smtClean="0">
              <a:solidFill>
                <a:srgbClr val="FFFF00"/>
              </a:solidFill>
              <a:sym typeface="Symbol"/>
            </a:endParaRPr>
          </a:p>
          <a:p>
            <a:pPr marL="342900" indent="-342900">
              <a:buNone/>
            </a:pPr>
            <a:r>
              <a:rPr lang="ru-RU" sz="3200" dirty="0" smtClean="0">
                <a:solidFill>
                  <a:srgbClr val="FFFF00"/>
                </a:solidFill>
                <a:sym typeface="Symbol"/>
              </a:rPr>
              <a:t>6. Промежутки монотонности</a:t>
            </a:r>
          </a:p>
          <a:p>
            <a:pPr marL="342900" indent="-342900">
              <a:buNone/>
            </a:pP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   у   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при </a:t>
            </a:r>
            <a:r>
              <a:rPr lang="ru-RU" sz="3200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 –  + 2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n, 2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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n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, 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n  Z</a:t>
            </a:r>
          </a:p>
          <a:p>
            <a:pPr marL="342900" indent="-342900">
              <a:buNone/>
            </a:pP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  y     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при </a:t>
            </a:r>
            <a:r>
              <a:rPr lang="ru-RU" sz="3200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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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2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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n, 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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+ 2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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n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, 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n  Z</a:t>
            </a:r>
          </a:p>
          <a:p>
            <a:pPr marL="342900" indent="-342900">
              <a:buNone/>
            </a:pPr>
            <a:r>
              <a:rPr lang="en-US" sz="3200" dirty="0" smtClean="0">
                <a:solidFill>
                  <a:srgbClr val="FFFF00"/>
                </a:solidFill>
                <a:sym typeface="Symbol"/>
              </a:rPr>
              <a:t>7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. Промежутки </a:t>
            </a:r>
            <a:r>
              <a:rPr lang="ru-RU" sz="3200" dirty="0" err="1" smtClean="0">
                <a:solidFill>
                  <a:srgbClr val="FFFF00"/>
                </a:solidFill>
                <a:sym typeface="Symbol"/>
              </a:rPr>
              <a:t>знакопостоянства</a:t>
            </a:r>
            <a:endParaRPr lang="ru-RU" sz="3200" dirty="0" smtClean="0">
              <a:solidFill>
                <a:srgbClr val="FFFF00"/>
              </a:solidFill>
              <a:sym typeface="Symbol"/>
            </a:endParaRPr>
          </a:p>
          <a:p>
            <a:pPr marL="342900" indent="-342900">
              <a:buNone/>
            </a:pP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   у 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&gt; 0 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при </a:t>
            </a:r>
            <a:r>
              <a:rPr lang="ru-RU" sz="3200" dirty="0" err="1" smtClean="0">
                <a:solidFill>
                  <a:srgbClr val="FFFF00"/>
                </a:solidFill>
                <a:sym typeface="Symbol"/>
              </a:rPr>
              <a:t>х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   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   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                     , n  Z</a:t>
            </a:r>
          </a:p>
          <a:p>
            <a:pPr marL="342900" indent="-342900">
              <a:buNone/>
            </a:pP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  </a:t>
            </a:r>
          </a:p>
          <a:p>
            <a:pPr marL="342900" indent="-342900">
              <a:buNone/>
            </a:pP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   y &lt; 0 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при 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x 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   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                          , n  Z </a:t>
            </a:r>
          </a:p>
          <a:p>
            <a:pPr marL="342900" indent="-342900">
              <a:buNone/>
            </a:pPr>
            <a:endParaRPr lang="ru-RU" sz="3200" dirty="0" smtClean="0">
              <a:solidFill>
                <a:srgbClr val="FFFF00"/>
              </a:solidFill>
              <a:sym typeface="Symbol"/>
            </a:endParaRPr>
          </a:p>
          <a:p>
            <a:pPr marL="342900" indent="-342900">
              <a:buNone/>
            </a:pPr>
            <a:r>
              <a:rPr lang="en-US" sz="3200" dirty="0" smtClean="0">
                <a:solidFill>
                  <a:srgbClr val="FFFF00"/>
                </a:solidFill>
                <a:sym typeface="Symbol"/>
              </a:rPr>
              <a:t>8. </a:t>
            </a:r>
            <a:r>
              <a:rPr lang="en-US" sz="3200" dirty="0" err="1" smtClean="0">
                <a:solidFill>
                  <a:srgbClr val="FFFF00"/>
                </a:solidFill>
                <a:sym typeface="Symbol"/>
              </a:rPr>
              <a:t>y</a:t>
            </a:r>
            <a:r>
              <a:rPr lang="en-US" sz="3200" baseline="-25000" dirty="0" err="1" smtClean="0">
                <a:solidFill>
                  <a:srgbClr val="FFFF00"/>
                </a:solidFill>
                <a:sym typeface="Symbol"/>
              </a:rPr>
              <a:t>max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= y (2n, n  Z) = 1</a:t>
            </a:r>
          </a:p>
          <a:p>
            <a:pPr marL="342900" indent="-342900">
              <a:buNone/>
            </a:pP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   </a:t>
            </a:r>
            <a:r>
              <a:rPr lang="en-US" sz="3200" dirty="0" err="1" smtClean="0">
                <a:solidFill>
                  <a:srgbClr val="FFFF00"/>
                </a:solidFill>
                <a:sym typeface="Symbol"/>
              </a:rPr>
              <a:t>y</a:t>
            </a:r>
            <a:r>
              <a:rPr lang="en-US" sz="3200" baseline="-25000" dirty="0" err="1" smtClean="0">
                <a:solidFill>
                  <a:srgbClr val="FFFF00"/>
                </a:solidFill>
                <a:sym typeface="Symbol"/>
              </a:rPr>
              <a:t>min</a:t>
            </a:r>
            <a:r>
              <a:rPr lang="en-US" sz="3200" dirty="0" smtClean="0">
                <a:solidFill>
                  <a:srgbClr val="FFFF00"/>
                </a:solidFill>
                <a:sym typeface="Symbol"/>
              </a:rPr>
              <a:t> = y ( + 2n, n  Z) = – 1   </a:t>
            </a:r>
            <a:r>
              <a:rPr lang="ru-RU" sz="3200" dirty="0" smtClean="0">
                <a:solidFill>
                  <a:srgbClr val="FFFF00"/>
                </a:solidFill>
                <a:sym typeface="Symbol"/>
              </a:rPr>
              <a:t> </a:t>
            </a:r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1785926"/>
            <a:ext cx="214314" cy="606426"/>
          </a:xfrm>
          <a:prstGeom prst="rect">
            <a:avLst/>
          </a:prstGeom>
          <a:solidFill>
            <a:srgbClr val="FFFF00"/>
          </a:solidFill>
        </p:spPr>
      </p:pic>
      <p:cxnSp>
        <p:nvCxnSpPr>
          <p:cNvPr id="8" name="Прямая со стрелкой 7"/>
          <p:cNvCxnSpPr/>
          <p:nvPr/>
        </p:nvCxnSpPr>
        <p:spPr>
          <a:xfrm rot="5400000" flipH="1" flipV="1">
            <a:off x="1000100" y="2786058"/>
            <a:ext cx="357190" cy="21431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964381" y="3178967"/>
            <a:ext cx="357190" cy="28575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3857628"/>
            <a:ext cx="2752595" cy="642942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4643446"/>
            <a:ext cx="2786082" cy="628652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28604"/>
            <a:ext cx="8229600" cy="785818"/>
          </a:xfrm>
        </p:spPr>
        <p:txBody>
          <a:bodyPr>
            <a:normAutofit/>
          </a:bodyPr>
          <a:lstStyle/>
          <a:p>
            <a:pPr lvl="0" algn="ctr">
              <a:buNone/>
            </a:pPr>
            <a:r>
              <a:rPr lang="en-US" sz="3900" dirty="0" smtClean="0">
                <a:solidFill>
                  <a:srgbClr val="00B0F0"/>
                </a:solidFill>
              </a:rPr>
              <a:t>y = </a:t>
            </a:r>
            <a:r>
              <a:rPr lang="en-US" sz="3900" dirty="0" err="1" smtClean="0">
                <a:solidFill>
                  <a:srgbClr val="00B0F0"/>
                </a:solidFill>
              </a:rPr>
              <a:t>tg</a:t>
            </a:r>
            <a:r>
              <a:rPr lang="en-US" sz="3900" dirty="0" smtClean="0">
                <a:solidFill>
                  <a:srgbClr val="00B0F0"/>
                </a:solidFill>
              </a:rPr>
              <a:t> x</a:t>
            </a:r>
            <a:endParaRPr lang="ru-RU" sz="3900" dirty="0" smtClean="0">
              <a:solidFill>
                <a:srgbClr val="00B0F0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сканирование0007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42844" y="1785926"/>
            <a:ext cx="8786874" cy="3500462"/>
          </a:xfrm>
          <a:prstGeom prst="rect">
            <a:avLst/>
          </a:prstGeom>
          <a:solidFill>
            <a:srgbClr val="FF99CC"/>
          </a:solidFill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8848756" cy="6500858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2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1. Д(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) = 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sym typeface="Symbol"/>
              </a:rPr>
              <a:t>     + </a:t>
            </a:r>
            <a:r>
              <a:rPr lang="en-US" sz="2800" dirty="0" smtClean="0">
                <a:solidFill>
                  <a:srgbClr val="002060"/>
                </a:solidFill>
                <a:sym typeface="Symbol"/>
              </a:rPr>
              <a:t>n, n  Z</a:t>
            </a:r>
            <a:endParaRPr lang="ru-RU" sz="28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2. Е(</a:t>
            </a:r>
            <a:r>
              <a:rPr lang="ru-RU" sz="2800" dirty="0" err="1" smtClean="0">
                <a:solidFill>
                  <a:srgbClr val="002060"/>
                </a:solidFill>
              </a:rPr>
              <a:t>х</a:t>
            </a:r>
            <a:r>
              <a:rPr lang="ru-RU" sz="2800" dirty="0" smtClean="0">
                <a:solidFill>
                  <a:srgbClr val="002060"/>
                </a:solidFill>
              </a:rPr>
              <a:t>) = </a:t>
            </a:r>
            <a:r>
              <a:rPr lang="en-US" sz="2800" dirty="0" smtClean="0">
                <a:solidFill>
                  <a:srgbClr val="002060"/>
                </a:solidFill>
                <a:sym typeface="Symbol"/>
              </a:rPr>
              <a:t>R</a:t>
            </a:r>
            <a:endParaRPr lang="ru-RU" sz="2800" dirty="0" smtClean="0">
              <a:solidFill>
                <a:srgbClr val="002060"/>
              </a:solidFill>
              <a:sym typeface="Symbol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sym typeface="Symbol"/>
              </a:rPr>
              <a:t>3. </a:t>
            </a:r>
            <a:r>
              <a:rPr lang="uk-UA" sz="2800" dirty="0" err="1" smtClean="0">
                <a:solidFill>
                  <a:srgbClr val="002060"/>
                </a:solidFill>
                <a:sym typeface="Symbol"/>
              </a:rPr>
              <a:t>Неч</a:t>
            </a:r>
            <a:r>
              <a:rPr lang="ru-RU" sz="2800" dirty="0" err="1" smtClean="0">
                <a:solidFill>
                  <a:srgbClr val="002060"/>
                </a:solidFill>
                <a:sym typeface="Symbol"/>
              </a:rPr>
              <a:t>ётная</a:t>
            </a:r>
            <a:endParaRPr lang="ru-RU" sz="2800" dirty="0" smtClean="0">
              <a:solidFill>
                <a:srgbClr val="002060"/>
              </a:solidFill>
              <a:sym typeface="Symbol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sym typeface="Symbol"/>
              </a:rPr>
              <a:t>4. Периодическая, Т = 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sym typeface="Symbol"/>
              </a:rPr>
              <a:t>5. Нули функции  у = 0 при </a:t>
            </a:r>
            <a:r>
              <a:rPr lang="ru-RU" sz="2800" dirty="0" err="1" smtClean="0">
                <a:solidFill>
                  <a:srgbClr val="002060"/>
                </a:solidFill>
                <a:sym typeface="Symbol"/>
              </a:rPr>
              <a:t>х</a:t>
            </a:r>
            <a:r>
              <a:rPr lang="ru-RU" sz="2800" dirty="0" smtClean="0">
                <a:solidFill>
                  <a:srgbClr val="002060"/>
                </a:solidFill>
                <a:sym typeface="Symbol"/>
              </a:rPr>
              <a:t> = </a:t>
            </a:r>
            <a:r>
              <a:rPr lang="en-US" sz="2800" dirty="0" smtClean="0">
                <a:solidFill>
                  <a:srgbClr val="002060"/>
                </a:solidFill>
                <a:sym typeface="Symbol"/>
              </a:rPr>
              <a:t>n</a:t>
            </a:r>
            <a:r>
              <a:rPr lang="ru-RU" sz="2800" dirty="0" smtClean="0">
                <a:solidFill>
                  <a:srgbClr val="002060"/>
                </a:solidFill>
                <a:sym typeface="Symbol"/>
              </a:rPr>
              <a:t>, </a:t>
            </a:r>
            <a:r>
              <a:rPr lang="en-US" sz="2800" dirty="0" smtClean="0">
                <a:solidFill>
                  <a:srgbClr val="002060"/>
                </a:solidFill>
                <a:sym typeface="Symbol"/>
              </a:rPr>
              <a:t>n  Z</a:t>
            </a:r>
            <a:endParaRPr lang="ru-RU" sz="2800" dirty="0" smtClean="0">
              <a:solidFill>
                <a:srgbClr val="002060"/>
              </a:solidFill>
              <a:sym typeface="Symbol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sym typeface="Symbol"/>
              </a:rPr>
              <a:t>6. Промежутки монотонности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sym typeface="Symbol"/>
              </a:rPr>
              <a:t>    у   </a:t>
            </a:r>
            <a:r>
              <a:rPr lang="en-US" sz="2800" dirty="0" smtClean="0">
                <a:solidFill>
                  <a:srgbClr val="002060"/>
                </a:solidFill>
                <a:sym typeface="Symbol"/>
              </a:rPr>
              <a:t>  </a:t>
            </a:r>
            <a:r>
              <a:rPr lang="ru-RU" sz="2800" dirty="0" smtClean="0">
                <a:solidFill>
                  <a:srgbClr val="002060"/>
                </a:solidFill>
                <a:sym typeface="Symbol"/>
              </a:rPr>
              <a:t>на всей Д(</a:t>
            </a:r>
            <a:r>
              <a:rPr lang="ru-RU" sz="2800" dirty="0" err="1" smtClean="0">
                <a:solidFill>
                  <a:srgbClr val="002060"/>
                </a:solidFill>
                <a:sym typeface="Symbol"/>
              </a:rPr>
              <a:t>х</a:t>
            </a:r>
            <a:r>
              <a:rPr lang="ru-RU" sz="2800" dirty="0" smtClean="0">
                <a:solidFill>
                  <a:srgbClr val="002060"/>
                </a:solidFill>
                <a:sym typeface="Symbol"/>
              </a:rPr>
              <a:t>)</a:t>
            </a:r>
            <a:endParaRPr lang="en-US" sz="2800" dirty="0" smtClean="0">
              <a:solidFill>
                <a:srgbClr val="002060"/>
              </a:solidFill>
              <a:sym typeface="Symbol"/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002060"/>
                </a:solidFill>
                <a:sym typeface="Symbol"/>
              </a:rPr>
              <a:t>7</a:t>
            </a:r>
            <a:r>
              <a:rPr lang="ru-RU" sz="2800" dirty="0" smtClean="0">
                <a:solidFill>
                  <a:srgbClr val="002060"/>
                </a:solidFill>
                <a:sym typeface="Symbol"/>
              </a:rPr>
              <a:t>. Промежутки </a:t>
            </a:r>
            <a:r>
              <a:rPr lang="ru-RU" sz="2800" dirty="0" err="1" smtClean="0">
                <a:solidFill>
                  <a:srgbClr val="002060"/>
                </a:solidFill>
                <a:sym typeface="Symbol"/>
              </a:rPr>
              <a:t>знакопостоянства</a:t>
            </a:r>
            <a:endParaRPr lang="ru-RU" sz="2800" dirty="0" smtClean="0">
              <a:solidFill>
                <a:srgbClr val="002060"/>
              </a:solidFill>
              <a:sym typeface="Symbol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sym typeface="Symbol"/>
              </a:rPr>
              <a:t>    у </a:t>
            </a:r>
            <a:r>
              <a:rPr lang="en-US" sz="2800" dirty="0" smtClean="0">
                <a:solidFill>
                  <a:srgbClr val="002060"/>
                </a:solidFill>
                <a:sym typeface="Symbol"/>
              </a:rPr>
              <a:t>&gt; 0 </a:t>
            </a:r>
            <a:r>
              <a:rPr lang="ru-RU" sz="2800" dirty="0" smtClean="0">
                <a:solidFill>
                  <a:srgbClr val="002060"/>
                </a:solidFill>
                <a:sym typeface="Symbol"/>
              </a:rPr>
              <a:t>при </a:t>
            </a:r>
            <a:r>
              <a:rPr lang="ru-RU" sz="2800" dirty="0" err="1" smtClean="0">
                <a:solidFill>
                  <a:srgbClr val="002060"/>
                </a:solidFill>
                <a:sym typeface="Symbol"/>
              </a:rPr>
              <a:t>х</a:t>
            </a:r>
            <a:r>
              <a:rPr lang="ru-RU" sz="2800" dirty="0" smtClean="0">
                <a:solidFill>
                  <a:srgbClr val="002060"/>
                </a:solidFill>
                <a:sym typeface="Symbol"/>
              </a:rPr>
              <a:t> (</a:t>
            </a:r>
            <a:r>
              <a:rPr lang="en-US" sz="2800" dirty="0" smtClean="0">
                <a:solidFill>
                  <a:srgbClr val="002060"/>
                </a:solidFill>
                <a:sym typeface="Symbol"/>
              </a:rPr>
              <a:t>n,    + n), n  Z</a:t>
            </a:r>
          </a:p>
          <a:p>
            <a:pPr>
              <a:buNone/>
            </a:pPr>
            <a:r>
              <a:rPr lang="en-US" sz="2800" dirty="0" smtClean="0">
                <a:solidFill>
                  <a:srgbClr val="002060"/>
                </a:solidFill>
                <a:sym typeface="Symbol"/>
              </a:rPr>
              <a:t>   </a:t>
            </a:r>
          </a:p>
          <a:p>
            <a:pPr>
              <a:buNone/>
            </a:pPr>
            <a:r>
              <a:rPr lang="en-US" sz="2800" dirty="0" smtClean="0">
                <a:solidFill>
                  <a:srgbClr val="002060"/>
                </a:solidFill>
                <a:sym typeface="Symbol"/>
              </a:rPr>
              <a:t>    y &lt; 0 </a:t>
            </a:r>
            <a:r>
              <a:rPr lang="ru-RU" sz="2800" dirty="0" smtClean="0">
                <a:solidFill>
                  <a:srgbClr val="002060"/>
                </a:solidFill>
                <a:sym typeface="Symbol"/>
              </a:rPr>
              <a:t>при </a:t>
            </a:r>
            <a:r>
              <a:rPr lang="en-US" sz="2800" dirty="0" smtClean="0">
                <a:solidFill>
                  <a:srgbClr val="002060"/>
                </a:solidFill>
                <a:sym typeface="Symbol"/>
              </a:rPr>
              <a:t>x (–     + n, n), n  Z </a:t>
            </a:r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571480"/>
            <a:ext cx="214314" cy="762003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/>
          <p:nvPr/>
        </p:nvCxnSpPr>
        <p:spPr>
          <a:xfrm rot="5400000" flipH="1" flipV="1">
            <a:off x="821505" y="3893347"/>
            <a:ext cx="285752" cy="214314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4714884"/>
            <a:ext cx="214314" cy="762003"/>
          </a:xfrm>
          <a:prstGeom prst="rect">
            <a:avLst/>
          </a:prstGeom>
          <a:noFill/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5715016"/>
            <a:ext cx="214314" cy="762003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Поток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2_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458</TotalTime>
  <Words>2192</Words>
  <Application>Microsoft Office PowerPoint</Application>
  <PresentationFormat>Экран (4:3)</PresentationFormat>
  <Paragraphs>252</Paragraphs>
  <Slides>32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32</vt:i4>
      </vt:variant>
    </vt:vector>
  </HeadingPairs>
  <TitlesOfParts>
    <vt:vector size="43" baseType="lpstr">
      <vt:lpstr>Яркая</vt:lpstr>
      <vt:lpstr>Открытая</vt:lpstr>
      <vt:lpstr>Трек</vt:lpstr>
      <vt:lpstr>Апекс</vt:lpstr>
      <vt:lpstr>1_Трек</vt:lpstr>
      <vt:lpstr>1_Яркая</vt:lpstr>
      <vt:lpstr>Метро</vt:lpstr>
      <vt:lpstr>1_Апекс</vt:lpstr>
      <vt:lpstr>Литейная</vt:lpstr>
      <vt:lpstr>Поток</vt:lpstr>
      <vt:lpstr>2_Яркая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y = arcsin x</vt:lpstr>
      <vt:lpstr>Слайд 13</vt:lpstr>
      <vt:lpstr>y = arccos x</vt:lpstr>
      <vt:lpstr>Слайд 15</vt:lpstr>
      <vt:lpstr>y = arctg x</vt:lpstr>
      <vt:lpstr>Слайд 17</vt:lpstr>
      <vt:lpstr>y = arcсtg x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ПОКАЗАТЕЛЬНАЯ ФУНКЦИЯ</vt:lpstr>
      <vt:lpstr>Слайд 28</vt:lpstr>
      <vt:lpstr>Слайд 29</vt:lpstr>
      <vt:lpstr>Слайд 30</vt:lpstr>
      <vt:lpstr>Слайд 31</vt:lpstr>
      <vt:lpstr>Слайд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Никита</dc:creator>
  <cp:lastModifiedBy>Никита</cp:lastModifiedBy>
  <cp:revision>71</cp:revision>
  <dcterms:created xsi:type="dcterms:W3CDTF">2008-04-03T03:25:17Z</dcterms:created>
  <dcterms:modified xsi:type="dcterms:W3CDTF">2008-05-12T09:32:38Z</dcterms:modified>
</cp:coreProperties>
</file>