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74" r:id="rId8"/>
    <p:sldId id="298" r:id="rId9"/>
    <p:sldId id="299" r:id="rId10"/>
    <p:sldId id="300" r:id="rId11"/>
    <p:sldId id="301" r:id="rId12"/>
    <p:sldId id="263" r:id="rId13"/>
    <p:sldId id="264" r:id="rId14"/>
    <p:sldId id="265" r:id="rId15"/>
    <p:sldId id="266" r:id="rId16"/>
    <p:sldId id="268" r:id="rId17"/>
    <p:sldId id="267" r:id="rId18"/>
    <p:sldId id="269" r:id="rId19"/>
    <p:sldId id="270" r:id="rId20"/>
    <p:sldId id="271" r:id="rId21"/>
    <p:sldId id="276" r:id="rId22"/>
    <p:sldId id="277" r:id="rId23"/>
    <p:sldId id="272" r:id="rId24"/>
    <p:sldId id="278" r:id="rId25"/>
    <p:sldId id="279" r:id="rId26"/>
    <p:sldId id="280" r:id="rId27"/>
    <p:sldId id="273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302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8BBC-CD91-4404-8305-7C8CD478654C}" type="datetimeFigureOut">
              <a:rPr lang="ru-RU" smtClean="0"/>
              <a:pPr/>
              <a:t>20.02.2011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4E556-8F6C-4043-97DA-836B5080B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МИР СИММЕТРИИ</a:t>
            </a:r>
            <a:endParaRPr lang="ru-RU" sz="8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ktaed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3643338" cy="3929090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4857760"/>
            <a:ext cx="3571900" cy="1143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Воздух-октаэдр</a:t>
            </a:r>
            <a:endParaRPr lang="ru-RU" sz="2800" dirty="0"/>
          </a:p>
        </p:txBody>
      </p:sp>
      <p:pic>
        <p:nvPicPr>
          <p:cNvPr id="6" name="Рисунок 5" descr="621px-Icosahedr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85728"/>
            <a:ext cx="3714776" cy="3929090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4857760"/>
            <a:ext cx="3571900" cy="1143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Вода-икосаэдр</a:t>
            </a:r>
            <a:endParaRPr lang="ru-RU" sz="28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odecahedr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357166"/>
            <a:ext cx="4432147" cy="4337957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285984" y="5286388"/>
            <a:ext cx="4357718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Додекаэдр - Вселенная</a:t>
            </a:r>
            <a:endParaRPr lang="ru-RU" sz="32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Симметрия в литературе.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Палиндром</a:t>
            </a:r>
            <a:r>
              <a:rPr lang="ru-RU" dirty="0" smtClean="0"/>
              <a:t> </a:t>
            </a:r>
            <a:r>
              <a:rPr lang="ru-RU" b="1" dirty="0">
                <a:solidFill>
                  <a:srgbClr val="002060"/>
                </a:solidFill>
              </a:rPr>
              <a:t>- это абсолютное проявление симметрии в литературе.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b="1" dirty="0" smtClean="0">
                <a:solidFill>
                  <a:srgbClr val="FF0000"/>
                </a:solidFill>
              </a:rPr>
              <a:t>Например</a:t>
            </a:r>
            <a:r>
              <a:rPr lang="ru-RU" b="1" dirty="0">
                <a:solidFill>
                  <a:srgbClr val="002060"/>
                </a:solidFill>
              </a:rPr>
              <a:t>: «А луна канула», «А роза упала на лапу </a:t>
            </a:r>
            <a:r>
              <a:rPr lang="ru-RU" b="1" dirty="0" err="1">
                <a:solidFill>
                  <a:srgbClr val="002060"/>
                </a:solidFill>
              </a:rPr>
              <a:t>Азора</a:t>
            </a:r>
            <a:r>
              <a:rPr lang="ru-RU" b="1" dirty="0">
                <a:solidFill>
                  <a:srgbClr val="002060"/>
                </a:solidFill>
              </a:rPr>
              <a:t>».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b="1" dirty="0" smtClean="0">
                <a:solidFill>
                  <a:srgbClr val="FF0000"/>
                </a:solidFill>
              </a:rPr>
              <a:t>Палиндром </a:t>
            </a:r>
            <a:r>
              <a:rPr lang="ru-RU" b="1" dirty="0">
                <a:solidFill>
                  <a:srgbClr val="FF0000"/>
                </a:solidFill>
              </a:rPr>
              <a:t>В.Набокова</a:t>
            </a:r>
            <a:r>
              <a:rPr lang="ru-RU" b="1" dirty="0">
                <a:solidFill>
                  <a:srgbClr val="002060"/>
                </a:solidFill>
              </a:rPr>
              <a:t>: Я ел мясо лося, млея... Рвал Эол алоэ, лавр. Те ему: "Ишь! И умеет Рвать!" Он им: "Я - минотавр!"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Симметрия в архитектуре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04a-_architecture_romaine_-_parthen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2570160" cy="1928826"/>
          </a:xfrm>
          <a:ln w="38100">
            <a:solidFill>
              <a:schemeClr val="tx2">
                <a:lumMod val="75000"/>
              </a:schemeClr>
            </a:solidFill>
          </a:ln>
        </p:spPr>
      </p:pic>
      <p:pic>
        <p:nvPicPr>
          <p:cNvPr id="5" name="Рисунок 4" descr="2588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1285860"/>
            <a:ext cx="2571768" cy="1857388"/>
          </a:xfrm>
          <a:prstGeom prst="rect">
            <a:avLst/>
          </a:prstGeom>
          <a:ln w="38100">
            <a:solidFill>
              <a:schemeClr val="tx2">
                <a:lumMod val="75000"/>
              </a:schemeClr>
            </a:solidFill>
          </a:ln>
        </p:spPr>
      </p:pic>
      <p:pic>
        <p:nvPicPr>
          <p:cNvPr id="6" name="Рисунок 5" descr="25908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1785926"/>
            <a:ext cx="2428874" cy="3238499"/>
          </a:xfrm>
          <a:prstGeom prst="rect">
            <a:avLst/>
          </a:prstGeom>
        </p:spPr>
      </p:pic>
      <p:pic>
        <p:nvPicPr>
          <p:cNvPr id="7" name="Рисунок 6" descr="Vivienda-en-Mera-2-460x4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286256"/>
            <a:ext cx="2571768" cy="1928826"/>
          </a:xfrm>
          <a:prstGeom prst="rect">
            <a:avLst/>
          </a:prstGeom>
          <a:ln w="38100">
            <a:solidFill>
              <a:schemeClr val="tx2">
                <a:lumMod val="75000"/>
              </a:schemeClr>
            </a:solidFill>
          </a:ln>
        </p:spPr>
      </p:pic>
      <p:pic>
        <p:nvPicPr>
          <p:cNvPr id="8" name="Рисунок 7" descr="www.yeniresim.com_-_Ta_Mah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4357694"/>
            <a:ext cx="2643206" cy="1928826"/>
          </a:xfrm>
          <a:prstGeom prst="rect">
            <a:avLst/>
          </a:prstGeom>
          <a:ln w="3810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Симметрия в живописи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143404" cy="54292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В </a:t>
            </a:r>
            <a:r>
              <a:rPr lang="ru-RU" b="1" dirty="0">
                <a:solidFill>
                  <a:srgbClr val="002060"/>
                </a:solidFill>
              </a:rPr>
              <a:t>геометрических орнаментах всех веков запечатлены неиссякаемые фантазия и изобразительность художников и мастеров, чьё творчество было ограничено жёсткими рамками, установленными неукоснительным следованием принципам симметрии. </a:t>
            </a:r>
          </a:p>
        </p:txBody>
      </p:sp>
      <p:pic>
        <p:nvPicPr>
          <p:cNvPr id="4" name="Рисунок 3" descr="ashley.ruaffresco_50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285860"/>
            <a:ext cx="3286148" cy="4429157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072066" y="5929330"/>
            <a:ext cx="3286148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Орнамент. Фрески </a:t>
            </a:r>
            <a:r>
              <a:rPr lang="en-US" b="1" dirty="0" err="1" smtClean="0">
                <a:solidFill>
                  <a:srgbClr val="002060"/>
                </a:solidFill>
              </a:rPr>
              <a:t>Affresco</a:t>
            </a:r>
            <a:r>
              <a:rPr lang="en-US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71220080718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3071810"/>
            <a:ext cx="3820913" cy="2857520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Рисунок 6" descr="shar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428604"/>
            <a:ext cx="3500462" cy="2944815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Содержимое 3" descr="0_1bb3b_a7e59b78_XL.jpe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8596" y="214290"/>
            <a:ext cx="2357454" cy="3367792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pic0166_8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2928934"/>
            <a:ext cx="2586042" cy="3668145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29264"/>
            <a:ext cx="8929718" cy="121444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Трактуемые </a:t>
            </a:r>
            <a:r>
              <a:rPr lang="ru-RU" b="1" dirty="0">
                <a:solidFill>
                  <a:srgbClr val="002060"/>
                </a:solidFill>
              </a:rPr>
              <a:t>несравненно шире идеи симметрии нередко можно встретить в </a:t>
            </a:r>
            <a:r>
              <a:rPr lang="ru-RU" b="1" dirty="0" smtClean="0">
                <a:solidFill>
                  <a:srgbClr val="002060"/>
                </a:solidFill>
              </a:rPr>
              <a:t>скульптуре.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42852"/>
            <a:ext cx="3571868" cy="2635245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5" name="Рисунок 4" descr="800px-Right_roof_sculptures_Paris_Op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428868"/>
            <a:ext cx="3657600" cy="2743200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7" name="Рисунок 6" descr="0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642918"/>
            <a:ext cx="3688231" cy="2385056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6" name="Рисунок 5" descr="IMG_52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2857496"/>
            <a:ext cx="3330430" cy="2491162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Симметрия в технике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img_70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071546"/>
            <a:ext cx="3363608" cy="2357455"/>
          </a:xfr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5" name="Рисунок 4" descr="6dbbc41f0c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071546"/>
            <a:ext cx="3429024" cy="2357454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Рисунок 5" descr="a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3786190"/>
            <a:ext cx="3429024" cy="2500330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7" name="Рисунок 6" descr="Centurion_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786190"/>
            <a:ext cx="3357586" cy="250033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14_w640m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4000504"/>
            <a:ext cx="3071834" cy="214314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Симметрия в быту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274744291_1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000108"/>
            <a:ext cx="3017318" cy="2143140"/>
          </a:xfr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1286_mid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1000108"/>
            <a:ext cx="3143273" cy="214314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75842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4000504"/>
            <a:ext cx="2928958" cy="2128987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37132979_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2500306"/>
            <a:ext cx="3214711" cy="2143140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4857784" cy="60722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О симметрия!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Гимн тебе пою!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Тебя повсюду в мире узнаю.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Ты в Эйфелевой башне, в малой мошке,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Ты в елочке, что у лесной дорожки.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С тобою в дружбе и тюльпан, и роза,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И снежный рой – творение мороза!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oneybe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928670"/>
            <a:ext cx="3786184" cy="4600575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Симметрия в физике.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28641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Принципы </a:t>
            </a:r>
            <a:r>
              <a:rPr lang="ru-RU" b="1" dirty="0">
                <a:solidFill>
                  <a:srgbClr val="002060"/>
                </a:solidFill>
              </a:rPr>
              <a:t>симметрии лежат в основе теории относительности, квантовой механики, физики твердого тела, атомной и ядерной физики, физики элементарных частиц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В </a:t>
            </a:r>
            <a:r>
              <a:rPr lang="ru-RU" b="1" dirty="0">
                <a:solidFill>
                  <a:srgbClr val="002060"/>
                </a:solidFill>
              </a:rPr>
              <a:t>1894 г. на свет появилась последняя работа Пьера Кюри, посвящённая симметрии физических явлений. Статья называлась «О симметрии физических явлений: симметрия электрического и магнитного поля». Именно в этой работе и были сформулированы наиболее глубокие идеи учёного, касающиеся универсальной роли симметрии в </a:t>
            </a:r>
            <a:r>
              <a:rPr lang="ru-RU" b="1" dirty="0" smtClean="0">
                <a:solidFill>
                  <a:srgbClr val="002060"/>
                </a:solidFill>
              </a:rPr>
              <a:t>природе. </a:t>
            </a:r>
            <a:endParaRPr lang="ru-RU" b="1" dirty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Линии магнитного поля идут с Севера на Юг.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288340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Во </a:t>
            </a:r>
            <a:r>
              <a:rPr lang="ru-RU" sz="2400" b="1" dirty="0" err="1" smtClean="0">
                <a:solidFill>
                  <a:srgbClr val="002060"/>
                </a:solidFill>
              </a:rPr>
              <a:t>взаимоперпендикулярных</a:t>
            </a:r>
            <a:r>
              <a:rPr lang="ru-RU" sz="2400" b="1" dirty="0" smtClean="0">
                <a:solidFill>
                  <a:srgbClr val="002060"/>
                </a:solidFill>
              </a:rPr>
              <a:t> плоскостях симметрично и распространение электромагнитных волн. </a:t>
            </a:r>
            <a:endParaRPr lang="ru-RU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Симметрия в химии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142984"/>
            <a:ext cx="4186238" cy="5429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В </a:t>
            </a:r>
            <a:r>
              <a:rPr lang="ru-RU" b="1" dirty="0">
                <a:solidFill>
                  <a:srgbClr val="002060"/>
                </a:solidFill>
              </a:rPr>
              <a:t>мир неживой природы очарование симметрии вносят кристаллы. Каждая снежинка- это маленький кристалл замерзшей воды. Форма снежинок может быть очень разнообразной, но все они обладают </a:t>
            </a:r>
            <a:r>
              <a:rPr lang="ru-RU" b="1" dirty="0" smtClean="0">
                <a:solidFill>
                  <a:srgbClr val="002060"/>
                </a:solidFill>
              </a:rPr>
              <a:t>симметрией.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706adf6136cac332d4e94aa937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857364"/>
            <a:ext cx="3714776" cy="3357586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3929090" cy="628654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Симметрия обнаруживается также и на атомном уровне изучения вещества. Она проявляется в недоступных непосредственному наблюдению геометрически упорядоченных атомных структурах молекул.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D+L-Alanin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57166"/>
            <a:ext cx="3810000" cy="270510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278608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Молекула воды имеет плоскость симметрии (прямая вертикальная линия). Ничто не изменится, если поменять местами парные атомы в молекуле; такой обмен эквивалентен операции зеркального отражения.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2O_(water_molecule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2928934"/>
            <a:ext cx="5500726" cy="3571884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357166"/>
            <a:ext cx="464347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Исключительно важную роль в мире живой природы играют молекулы ДНК. Это </a:t>
            </a:r>
            <a:r>
              <a:rPr lang="ru-RU" b="1" dirty="0" err="1" smtClean="0">
                <a:solidFill>
                  <a:srgbClr val="002060"/>
                </a:solidFill>
              </a:rPr>
              <a:t>двухцепочный</a:t>
            </a:r>
            <a:r>
              <a:rPr lang="ru-RU" b="1" dirty="0" smtClean="0">
                <a:solidFill>
                  <a:srgbClr val="002060"/>
                </a:solidFill>
              </a:rPr>
              <a:t> высокомолекулярный полимер, мономером которого являются нуклеотиды. Молекулы ДНК имеют структуру двойной спирали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biomolecul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4057661" cy="3043246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Симметрия в природе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На явления симметрии в живой природе обратили внимание ещё в Древней Греции пифагорейцы в связи с развитием учения о гармонии (5 век до н.э.). В 19 веке появились единичные работы, посвящённые симметрии в растительном и животном мире.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В 20 веке усилиями российских учёных - В Беклемишева, В Вернадского, В Алпатова, </a:t>
            </a:r>
            <a:r>
              <a:rPr lang="ru-RU" b="1" dirty="0" err="1" smtClean="0">
                <a:solidFill>
                  <a:srgbClr val="002060"/>
                </a:solidFill>
              </a:rPr>
              <a:t>Г.Гаузе</a:t>
            </a:r>
            <a:r>
              <a:rPr lang="ru-RU" b="1" dirty="0" smtClean="0">
                <a:solidFill>
                  <a:srgbClr val="002060"/>
                </a:solidFill>
              </a:rPr>
              <a:t> - было создано новое направление в учении о симметрии - </a:t>
            </a:r>
            <a:r>
              <a:rPr lang="ru-RU" b="1" dirty="0" err="1" smtClean="0">
                <a:solidFill>
                  <a:srgbClr val="002060"/>
                </a:solidFill>
              </a:rPr>
              <a:t>биосимметрика</a:t>
            </a:r>
            <a:r>
              <a:rPr lang="ru-RU" b="1" dirty="0" smtClean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Симметрия вирусов.</a:t>
            </a:r>
            <a:br>
              <a:rPr lang="ru-RU" sz="4800" b="1" dirty="0" smtClean="0">
                <a:solidFill>
                  <a:srgbClr val="C00000"/>
                </a:solidFill>
              </a:rPr>
            </a:b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sim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238250"/>
            <a:ext cx="6429420" cy="5191146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СИММЕТРИЯ У РАСТЕНИЙ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714356"/>
            <a:ext cx="5357850" cy="61436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Характерная для растений симметрия конуса хорошо видна на примере любого дерева. Дерево поглощает из почвы влагу и питательные вещества за счёт корневой системы, то есть снизу, а остальные жизненно важные функции выполняются кроной, то есть наверху. Поэтому направления «вверх» и «вниз» для дерева, существенно различны. А направления в плоскости перпендикулярной к вертикали, для дерева фактически неразличимы: по всем этим направлениям к дереву в равной мере поступают воздух, свет, и влага. В результате появляется вертикальная поворотная ось и вертикальная плоскость симметрии.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1" y="857232"/>
            <a:ext cx="3643338" cy="5357810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214290"/>
            <a:ext cx="4429156" cy="64294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В </a:t>
            </a:r>
            <a:r>
              <a:rPr lang="ru-RU" b="1" dirty="0">
                <a:solidFill>
                  <a:srgbClr val="002060"/>
                </a:solidFill>
              </a:rPr>
              <a:t>древности слово «симметрия» употреблялось как «гармония», «красота». Действительно, по-гречески оно означает «соразмерность, пропорциональность, одинаковость в расположении частей».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_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3810000" cy="516255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У цветковых растений в большинстве проявляется радиальная и билатеральная симметрия. Цветок считается симметричным, когда каждый околоцветник состоит из равного числа частей. Цветки, имея парные части, считаются цветками с двойной симметрией и т.д. Тройная симметрия обычна для однодольных растений, пятерная - для двудольных.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7d6b_f8ed6ec1_XL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3195080" cy="2400304"/>
          </a:xfr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6" name="Рисунок 5" descr="0_f2fd_818b1f7d_X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214686"/>
            <a:ext cx="2428874" cy="3238499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7" name="Рисунок 6" descr="wet_maple_lea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85728"/>
            <a:ext cx="3333741" cy="2500306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8" name="Рисунок 7" descr="symmetry-in-nature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3857628"/>
            <a:ext cx="3111493" cy="2333620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</p:pic>
      <p:pic>
        <p:nvPicPr>
          <p:cNvPr id="9" name="Рисунок 8" descr="45533100_Irisuy_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3143248"/>
            <a:ext cx="2563958" cy="2238376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5" name="Рисунок 4" descr="0_9ec3_5b4db7a5_XL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00298" y="1500174"/>
            <a:ext cx="3428992" cy="2571744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СИММЕТРИЯ У ЖИВОТНЫХ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4000" b="1" dirty="0" smtClean="0">
                <a:solidFill>
                  <a:srgbClr val="002060"/>
                </a:solidFill>
              </a:rPr>
              <a:t>Под симметрией у животных понимают соответствие в размерах, форме и очертаниях, а также относительное расположение частей тела, находящихся на противоположных сторонах разделяющей линии.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357166"/>
            <a:ext cx="5329246" cy="621510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Сферическая симметрия имеет место у радиолярий и солнечников, тело которых сферической формы, а его части распределены вокруг центра сферы и отходят от неё. У таких организмов нет ни передней, ни задней, ни боковых частей тела, любая плоскость, проведённая через центр, делит животное на одинаковые половинки.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300px-Haeckel_Spumellar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928670"/>
            <a:ext cx="3071834" cy="4643470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01122" cy="292895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При радиальной или лучистой симметрии тело имеет форму короткого или длинного цилиндра либо сосуда с центральной осью, от которого отходят в радиальном порядке части тела. Это кишечнополостные, иглокожие, морские звёзды.</a:t>
            </a: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50202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3000372"/>
            <a:ext cx="5619750" cy="3457575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857356" y="6143644"/>
            <a:ext cx="5643602" cy="2857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КИШЕЧНОПОЛОСТНЫЕ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ИГЛОКОЖИЕ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4572032" cy="63579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При билатеральной симметрии осей симметрии три, но симметричных сторон только одна пара. Потому что две другие стороны - брюшная и спинная - друг на друга не похожи. Этот вид симметрии характерен для большинства животных, в том числе насекомых, рыб, земноводных, рептилий, птиц, млекопитающих.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800x1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928670"/>
            <a:ext cx="3786214" cy="4857784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СИММЕТРИЯ У ЧЕЛОВЕКА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857232"/>
            <a:ext cx="4686304" cy="578647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Тело человека построено по принципу двусторонней симметрии. Большинство из нас рассматривает мозг как единую структуру, в действительности он разделён на две половины. Эти две части - два полушария - плотно прилегают друг к другу. В полном соответствии с общей симметрией тела человека каждое полушарие представляет собой почти точное зеркальное отображение другого.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vZoneVitruvian-hig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3433771" cy="48006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«...быть прекрасным значит быть симметричным и соразмерным» </a:t>
            </a:r>
          </a:p>
          <a:p>
            <a:pPr algn="r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Платон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3579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Симметрия - [греч. </a:t>
            </a:r>
            <a:r>
              <a:rPr lang="ru-RU" b="1" dirty="0" err="1">
                <a:solidFill>
                  <a:srgbClr val="002060"/>
                </a:solidFill>
              </a:rPr>
              <a:t>symmetria</a:t>
            </a:r>
            <a:r>
              <a:rPr lang="ru-RU" b="1" dirty="0">
                <a:solidFill>
                  <a:srgbClr val="002060"/>
                </a:solidFill>
              </a:rPr>
              <a:t>] - полное зеркальное соответствие в расположении частей целого относительно средней линии, центра; соразмерность</a:t>
            </a:r>
            <a:r>
              <a:rPr lang="ru-RU" b="1" dirty="0" smtClean="0">
                <a:solidFill>
                  <a:srgbClr val="002060"/>
                </a:solidFill>
              </a:rPr>
              <a:t>».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«Словарь иностранных слов»</a:t>
            </a:r>
            <a:endParaRPr lang="ru-RU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«</a:t>
            </a:r>
            <a:r>
              <a:rPr lang="ru-RU" b="1" dirty="0">
                <a:solidFill>
                  <a:srgbClr val="002060"/>
                </a:solidFill>
              </a:rPr>
              <a:t>Симметрия - красота, обусловленная пропорциональностью частей тела или любого целого, равновесием, подобием, гармонией, согласованностью».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«Краткий Оксфордский словарь»</a:t>
            </a:r>
            <a:endParaRPr lang="ru-RU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Симметрия - соразмерность, пропорциональность частей чего-нибудь, расположенных по обе стороны от середины, центра</a:t>
            </a:r>
            <a:r>
              <a:rPr lang="ru-RU" b="1" dirty="0" smtClean="0">
                <a:solidFill>
                  <a:srgbClr val="002060"/>
                </a:solidFill>
              </a:rPr>
              <a:t>».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«Словарь С.И. Ожегова» </a:t>
            </a:r>
            <a:endParaRPr lang="ru-RU" b="1" dirty="0">
              <a:solidFill>
                <a:srgbClr val="002060"/>
              </a:solidFill>
            </a:endParaRP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1dd0a_dabe99e1_XL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9124" y="0"/>
            <a:ext cx="4714876" cy="6858000"/>
          </a:xfrm>
        </p:spPr>
      </p:pic>
      <p:pic>
        <p:nvPicPr>
          <p:cNvPr id="5" name="Рисунок 4" descr="0_17453_97332ec8_X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4429124" cy="685800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Симметрия в математике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</a:t>
            </a:r>
            <a:r>
              <a:rPr lang="ru-RU" b="1" dirty="0" err="1" smtClean="0">
                <a:solidFill>
                  <a:srgbClr val="002060"/>
                </a:solidFill>
              </a:rPr>
              <a:t>Якоб</a:t>
            </a:r>
            <a:r>
              <a:rPr lang="ru-RU" b="1" dirty="0" smtClean="0">
                <a:solidFill>
                  <a:srgbClr val="002060"/>
                </a:solidFill>
              </a:rPr>
              <a:t> Бернулли — швейцарский математик, внёс огромный вклад в развитие аналитической геометрии и зарождение вариационного исчисления. Его именем названа лемниската Бернулли. Он исследовал также циклоиду, цепную линию, и особенно </a:t>
            </a:r>
            <a:r>
              <a:rPr lang="ru-RU" b="1" dirty="0" smtClean="0">
                <a:solidFill>
                  <a:srgbClr val="FF0000"/>
                </a:solidFill>
              </a:rPr>
              <a:t>логарифмическую спираль</a:t>
            </a:r>
            <a:r>
              <a:rPr lang="ru-RU" b="1" dirty="0" smtClean="0">
                <a:solidFill>
                  <a:srgbClr val="002060"/>
                </a:solidFill>
              </a:rPr>
              <a:t>. Последнюю из перечисленных кривых </a:t>
            </a:r>
            <a:r>
              <a:rPr lang="ru-RU" b="1" dirty="0" err="1" smtClean="0">
                <a:solidFill>
                  <a:srgbClr val="002060"/>
                </a:solidFill>
              </a:rPr>
              <a:t>Якоб</a:t>
            </a:r>
            <a:r>
              <a:rPr lang="ru-RU" b="1" dirty="0" smtClean="0">
                <a:solidFill>
                  <a:srgbClr val="002060"/>
                </a:solidFill>
              </a:rPr>
              <a:t> завещал нарисовать на своей могиле; к сожалению, по невежеству там изобразили спираль Архимеда. Согласно завещанию, вокруг спирали выгравирована надпись на латыни, «EADEM MUTATA RESURGO» («изменённая, я вновь воскресаю»), которая отражает свойство логарифмической спирали восстанавливать свою форму после различных преобразований.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0px-Jakob_Bernoull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57686" cy="6858000"/>
          </a:xfrm>
          <a:prstGeom prst="rect">
            <a:avLst/>
          </a:prstGeom>
        </p:spPr>
      </p:pic>
      <p:pic>
        <p:nvPicPr>
          <p:cNvPr id="5" name="Рисунок 4" descr="340px-Basler_Muenster_Bernoull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0"/>
            <a:ext cx="4786314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Древнегреческий </a:t>
            </a:r>
            <a:r>
              <a:rPr lang="ru-RU" b="1" dirty="0">
                <a:solidFill>
                  <a:srgbClr val="002060"/>
                </a:solidFill>
              </a:rPr>
              <a:t>философ Платон придавал особое значение правильным многогранникам, считая их олицетворением четырёх природных стихий: огонь-тетраэдр (вершина всегда обращена вверх), земля-куб (наиболее устойчивое тело), воздух-октаэдр, вода-икосаэдр (наиболее «</a:t>
            </a:r>
            <a:r>
              <a:rPr lang="ru-RU" b="1" dirty="0" err="1">
                <a:solidFill>
                  <a:srgbClr val="002060"/>
                </a:solidFill>
              </a:rPr>
              <a:t>катучее</a:t>
            </a:r>
            <a:r>
              <a:rPr lang="ru-RU" b="1" dirty="0">
                <a:solidFill>
                  <a:srgbClr val="002060"/>
                </a:solidFill>
              </a:rPr>
              <a:t>» тело). Додекаэдр представлялся как образ всей Вселенной</a:t>
            </a:r>
            <a:r>
              <a:rPr lang="ru-RU" b="1" dirty="0" smtClean="0">
                <a:solidFill>
                  <a:srgbClr val="002060"/>
                </a:solidFill>
              </a:rPr>
              <a:t>. Все эти фигуры </a:t>
            </a:r>
            <a:r>
              <a:rPr lang="ru-RU" b="1" dirty="0" err="1" smtClean="0">
                <a:solidFill>
                  <a:srgbClr val="002060"/>
                </a:solidFill>
              </a:rPr>
              <a:t>имееют</a:t>
            </a:r>
            <a:r>
              <a:rPr lang="ru-RU" b="1" dirty="0" smtClean="0">
                <a:solidFill>
                  <a:srgbClr val="002060"/>
                </a:solidFill>
              </a:rPr>
              <a:t> симметрию.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Огонь-тетраэдр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Земля-куб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1127</Words>
  <Application>Microsoft Office PowerPoint</Application>
  <PresentationFormat>Экран (4:3)</PresentationFormat>
  <Paragraphs>62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Слайд 1</vt:lpstr>
      <vt:lpstr>Слайд 2</vt:lpstr>
      <vt:lpstr>Слайд 3</vt:lpstr>
      <vt:lpstr>Слайд 4</vt:lpstr>
      <vt:lpstr>Симметрия в математике</vt:lpstr>
      <vt:lpstr>Слайд 6</vt:lpstr>
      <vt:lpstr>Слайд 7</vt:lpstr>
      <vt:lpstr>Огонь-тетраэдр</vt:lpstr>
      <vt:lpstr>Земля-куб</vt:lpstr>
      <vt:lpstr>Слайд 10</vt:lpstr>
      <vt:lpstr>Слайд 11</vt:lpstr>
      <vt:lpstr>Симметрия в литературе.</vt:lpstr>
      <vt:lpstr>Симметрия в архитектуре </vt:lpstr>
      <vt:lpstr>Симметрия в живописи</vt:lpstr>
      <vt:lpstr>Слайд 15</vt:lpstr>
      <vt:lpstr>Слайд 16</vt:lpstr>
      <vt:lpstr>Слайд 17</vt:lpstr>
      <vt:lpstr>Симметрия в технике  </vt:lpstr>
      <vt:lpstr>Симметрия в быту  </vt:lpstr>
      <vt:lpstr>Симметрия в физике.</vt:lpstr>
      <vt:lpstr>Линии магнитного поля идут с Севера на Юг.</vt:lpstr>
      <vt:lpstr>Слайд 22</vt:lpstr>
      <vt:lpstr>Симметрия в химии</vt:lpstr>
      <vt:lpstr>Слайд 24</vt:lpstr>
      <vt:lpstr>Слайд 25</vt:lpstr>
      <vt:lpstr>Слайд 26</vt:lpstr>
      <vt:lpstr>Симметрия в природе</vt:lpstr>
      <vt:lpstr>Симметрия вирусов. </vt:lpstr>
      <vt:lpstr>СИММЕТРИЯ У РАСТЕНИЙ </vt:lpstr>
      <vt:lpstr>Слайд 30</vt:lpstr>
      <vt:lpstr>Слайд 31</vt:lpstr>
      <vt:lpstr>Слайд 32</vt:lpstr>
      <vt:lpstr>  СИММЕТРИЯ У ЖИВОТНЫХ   </vt:lpstr>
      <vt:lpstr>Слайд 34</vt:lpstr>
      <vt:lpstr>Слайд 35</vt:lpstr>
      <vt:lpstr>Слайд 36</vt:lpstr>
      <vt:lpstr>Слайд 37</vt:lpstr>
      <vt:lpstr>СИММЕТРИЯ У ЧЕЛОВЕКА </vt:lpstr>
      <vt:lpstr>Слайд 39</vt:lpstr>
      <vt:lpstr>Слайд 40</vt:lpstr>
      <vt:lpstr>Слайд 41</vt:lpstr>
      <vt:lpstr>Слайд 42</vt:lpstr>
      <vt:lpstr>Слайд 43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21</cp:revision>
  <dcterms:created xsi:type="dcterms:W3CDTF">2011-02-20T08:12:59Z</dcterms:created>
  <dcterms:modified xsi:type="dcterms:W3CDTF">2011-02-20T21:42:45Z</dcterms:modified>
</cp:coreProperties>
</file>